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81"/>
  </p:handoutMasterIdLst>
  <p:sldIdLst>
    <p:sldId id="257" r:id="rId2"/>
    <p:sldId id="258" r:id="rId3"/>
    <p:sldId id="469" r:id="rId4"/>
    <p:sldId id="569" r:id="rId5"/>
    <p:sldId id="436" r:id="rId6"/>
    <p:sldId id="448" r:id="rId7"/>
    <p:sldId id="482" r:id="rId8"/>
    <p:sldId id="450" r:id="rId9"/>
    <p:sldId id="451" r:id="rId10"/>
    <p:sldId id="570" r:id="rId11"/>
    <p:sldId id="484" r:id="rId12"/>
    <p:sldId id="584" r:id="rId13"/>
    <p:sldId id="536" r:id="rId14"/>
    <p:sldId id="452" r:id="rId15"/>
    <p:sldId id="453" r:id="rId16"/>
    <p:sldId id="449" r:id="rId17"/>
    <p:sldId id="495" r:id="rId18"/>
    <p:sldId id="485" r:id="rId19"/>
    <p:sldId id="509" r:id="rId20"/>
    <p:sldId id="481" r:id="rId21"/>
    <p:sldId id="571" r:id="rId22"/>
    <p:sldId id="575" r:id="rId23"/>
    <p:sldId id="576" r:id="rId24"/>
    <p:sldId id="491" r:id="rId25"/>
    <p:sldId id="492" r:id="rId26"/>
    <p:sldId id="493" r:id="rId27"/>
    <p:sldId id="496" r:id="rId28"/>
    <p:sldId id="497" r:id="rId29"/>
    <p:sldId id="544" r:id="rId30"/>
    <p:sldId id="501" r:id="rId31"/>
    <p:sldId id="502" r:id="rId32"/>
    <p:sldId id="503" r:id="rId33"/>
    <p:sldId id="504" r:id="rId34"/>
    <p:sldId id="573" r:id="rId35"/>
    <p:sldId id="500" r:id="rId36"/>
    <p:sldId id="516" r:id="rId37"/>
    <p:sldId id="574" r:id="rId38"/>
    <p:sldId id="510" r:id="rId39"/>
    <p:sldId id="511" r:id="rId40"/>
    <p:sldId id="512" r:id="rId41"/>
    <p:sldId id="515" r:id="rId42"/>
    <p:sldId id="518" r:id="rId43"/>
    <p:sldId id="577" r:id="rId44"/>
    <p:sldId id="466" r:id="rId45"/>
    <p:sldId id="578" r:id="rId46"/>
    <p:sldId id="579" r:id="rId47"/>
    <p:sldId id="519" r:id="rId48"/>
    <p:sldId id="520" r:id="rId49"/>
    <p:sldId id="521" r:id="rId50"/>
    <p:sldId id="580" r:id="rId51"/>
    <p:sldId id="522" r:id="rId52"/>
    <p:sldId id="523" r:id="rId53"/>
    <p:sldId id="524" r:id="rId54"/>
    <p:sldId id="586" r:id="rId55"/>
    <p:sldId id="527" r:id="rId56"/>
    <p:sldId id="528" r:id="rId57"/>
    <p:sldId id="529" r:id="rId58"/>
    <p:sldId id="530" r:id="rId59"/>
    <p:sldId id="585" r:id="rId60"/>
    <p:sldId id="470" r:id="rId61"/>
    <p:sldId id="431" r:id="rId62"/>
    <p:sldId id="282" r:id="rId63"/>
    <p:sldId id="281" r:id="rId64"/>
    <p:sldId id="434" r:id="rId65"/>
    <p:sldId id="581" r:id="rId66"/>
    <p:sldId id="587" r:id="rId67"/>
    <p:sldId id="445" r:id="rId68"/>
    <p:sldId id="283" r:id="rId69"/>
    <p:sldId id="447" r:id="rId70"/>
    <p:sldId id="446" r:id="rId71"/>
    <p:sldId id="533" r:id="rId72"/>
    <p:sldId id="435" r:id="rId73"/>
    <p:sldId id="439" r:id="rId74"/>
    <p:sldId id="285" r:id="rId75"/>
    <p:sldId id="582" r:id="rId76"/>
    <p:sldId id="588" r:id="rId77"/>
    <p:sldId id="284" r:id="rId78"/>
    <p:sldId id="583" r:id="rId79"/>
    <p:sldId id="474" r:id="rId80"/>
  </p:sldIdLst>
  <p:sldSz cx="9144000" cy="6858000" type="screen4x3"/>
  <p:notesSz cx="6799263" cy="992981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180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2" y="1"/>
            <a:ext cx="2946347" cy="496491"/>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1344" y="1"/>
            <a:ext cx="2946347" cy="496491"/>
          </a:xfrm>
          <a:prstGeom prst="rect">
            <a:avLst/>
          </a:prstGeom>
        </p:spPr>
        <p:txBody>
          <a:bodyPr vert="horz" lIns="91440" tIns="45720" rIns="91440" bIns="45720" rtlCol="0"/>
          <a:lstStyle>
            <a:lvl1pPr algn="r">
              <a:defRPr sz="1200"/>
            </a:lvl1pPr>
          </a:lstStyle>
          <a:p>
            <a:fld id="{B72F17B9-BB5F-452B-AF2C-35B7E4EA44A1}" type="datetimeFigureOut">
              <a:rPr lang="cs-CZ" smtClean="0"/>
              <a:pPr/>
              <a:t>07.10.2024</a:t>
            </a:fld>
            <a:endParaRPr lang="cs-CZ"/>
          </a:p>
        </p:txBody>
      </p:sp>
      <p:sp>
        <p:nvSpPr>
          <p:cNvPr id="4" name="Zástupný symbol pro zápatí 3"/>
          <p:cNvSpPr>
            <a:spLocks noGrp="1"/>
          </p:cNvSpPr>
          <p:nvPr>
            <p:ph type="ftr" sz="quarter" idx="2"/>
          </p:nvPr>
        </p:nvSpPr>
        <p:spPr>
          <a:xfrm>
            <a:off x="2" y="9431599"/>
            <a:ext cx="2946347" cy="496491"/>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1344" y="9431599"/>
            <a:ext cx="2946347" cy="496491"/>
          </a:xfrm>
          <a:prstGeom prst="rect">
            <a:avLst/>
          </a:prstGeom>
        </p:spPr>
        <p:txBody>
          <a:bodyPr vert="horz" lIns="91440" tIns="45720" rIns="91440" bIns="45720" rtlCol="0" anchor="b"/>
          <a:lstStyle>
            <a:lvl1pPr algn="r">
              <a:defRPr sz="1200"/>
            </a:lvl1pPr>
          </a:lstStyle>
          <a:p>
            <a:fld id="{DA87795B-D613-4621-B9AA-6364B2018AAD}" type="slidenum">
              <a:rPr lang="cs-CZ" smtClean="0"/>
              <a:pPr/>
              <a:t>‹#›</a:t>
            </a:fld>
            <a:endParaRPr lang="cs-CZ"/>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07.10.2024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07.10.2024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07.10.2024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07.10.2024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07.10.2024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07.10.2024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5539EB49-EDEE-4C3A-853C-19503D009155}" type="datetimeFigureOut">
              <a:rPr lang="cs-CZ" smtClean="0"/>
              <a:pPr/>
              <a:t>07.10.2024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5539EB49-EDEE-4C3A-853C-19503D009155}" type="datetimeFigureOut">
              <a:rPr lang="cs-CZ" smtClean="0"/>
              <a:pPr/>
              <a:t>07.10.2024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5539EB49-EDEE-4C3A-853C-19503D009155}" type="datetimeFigureOut">
              <a:rPr lang="cs-CZ" smtClean="0"/>
              <a:pPr/>
              <a:t>07.10.2024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07.10.2024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07.10.2024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39EB49-EDEE-4C3A-853C-19503D009155}" type="datetimeFigureOut">
              <a:rPr lang="cs-CZ" smtClean="0"/>
              <a:pPr/>
              <a:t>07.10.2024</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C39D00-F0AB-471D-A556-7124237DC5B6}"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s://e-justice.europa.eu/"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3A06F8E6-DE0C-49D7-9276-F1901FB4C5F1}"/>
              </a:ext>
            </a:extLst>
          </p:cNvPr>
          <p:cNvSpPr txBox="1">
            <a:spLocks/>
          </p:cNvSpPr>
          <p:nvPr/>
        </p:nvSpPr>
        <p:spPr>
          <a:xfrm>
            <a:off x="1143000" y="1803458"/>
            <a:ext cx="6858000" cy="1241822"/>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Procesní aspekty vybraných soudních řízení v obchodních věcech</a:t>
            </a:r>
          </a:p>
        </p:txBody>
      </p:sp>
      <p:sp>
        <p:nvSpPr>
          <p:cNvPr id="6" name="Podnadpis 2">
            <a:extLst>
              <a:ext uri="{FF2B5EF4-FFF2-40B4-BE49-F238E27FC236}">
                <a16:creationId xmlns:a16="http://schemas.microsoft.com/office/drawing/2014/main" id="{A5B9F290-0528-480E-A852-F160B1478A5B}"/>
              </a:ext>
            </a:extLst>
          </p:cNvPr>
          <p:cNvSpPr txBox="1">
            <a:spLocks/>
          </p:cNvSpPr>
          <p:nvPr/>
        </p:nvSpPr>
        <p:spPr>
          <a:xfrm>
            <a:off x="1143000" y="4580163"/>
            <a:ext cx="6858000" cy="865061"/>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cs-CZ" sz="1800" dirty="0"/>
          </a:p>
          <a:p>
            <a:r>
              <a:rPr lang="cs-CZ" sz="1600" i="1" dirty="0"/>
              <a:t>Radek Ruban</a:t>
            </a:r>
          </a:p>
        </p:txBody>
      </p:sp>
      <p:sp>
        <p:nvSpPr>
          <p:cNvPr id="9" name="Podnadpis 2">
            <a:extLst>
              <a:ext uri="{FF2B5EF4-FFF2-40B4-BE49-F238E27FC236}">
                <a16:creationId xmlns:a16="http://schemas.microsoft.com/office/drawing/2014/main" id="{71606E84-456B-448C-9858-78A2E490B1E9}"/>
              </a:ext>
            </a:extLst>
          </p:cNvPr>
          <p:cNvSpPr>
            <a:spLocks noGrp="1"/>
          </p:cNvSpPr>
          <p:nvPr>
            <p:ph type="subTitle" idx="1"/>
          </p:nvPr>
        </p:nvSpPr>
        <p:spPr>
          <a:xfrm>
            <a:off x="1143000" y="3323077"/>
            <a:ext cx="6858000" cy="979289"/>
          </a:xfrm>
        </p:spPr>
        <p:txBody>
          <a:bodyPr>
            <a:normAutofit fontScale="92500" lnSpcReduction="20000"/>
          </a:bodyPr>
          <a:lstStyle/>
          <a:p>
            <a:endParaRPr lang="cs-CZ" dirty="0">
              <a:solidFill>
                <a:schemeClr val="tx1"/>
              </a:solidFill>
            </a:endParaRPr>
          </a:p>
          <a:p>
            <a:r>
              <a:rPr lang="cs-CZ" sz="1950" dirty="0">
                <a:solidFill>
                  <a:schemeClr val="tx1"/>
                </a:solidFill>
              </a:rPr>
              <a:t>Vzdělávání advokátních koncipientů</a:t>
            </a:r>
          </a:p>
          <a:p>
            <a:r>
              <a:rPr lang="cs-CZ" sz="1650" dirty="0">
                <a:solidFill>
                  <a:schemeClr val="tx1"/>
                </a:solidFill>
              </a:rPr>
              <a:t>Brno 8. 10. 2024</a:t>
            </a:r>
          </a:p>
          <a:p>
            <a:endParaRPr lang="cs-CZ"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Publicita veřejného rejstříku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lnSpcReduction="10000"/>
          </a:bodyPr>
          <a:lstStyle/>
          <a:p>
            <a:pPr>
              <a:lnSpc>
                <a:spcPct val="80000"/>
              </a:lnSpc>
            </a:pPr>
            <a:r>
              <a:rPr lang="cs-CZ" altLang="cs-CZ" sz="2700" dirty="0"/>
              <a:t>Formální a materiální publicita</a:t>
            </a:r>
          </a:p>
          <a:p>
            <a:pPr lvl="1">
              <a:lnSpc>
                <a:spcPct val="80000"/>
              </a:lnSpc>
            </a:pPr>
            <a:r>
              <a:rPr lang="cs-CZ" altLang="cs-CZ" sz="2300" i="1" dirty="0"/>
              <a:t>27 Cdo 1739/2021</a:t>
            </a:r>
          </a:p>
          <a:p>
            <a:pPr marL="1314450" lvl="2" indent="-400050" algn="just">
              <a:lnSpc>
                <a:spcPct val="80000"/>
              </a:lnSpc>
              <a:buFont typeface="+mj-lt"/>
              <a:buAutoNum type="romanUcPeriod"/>
            </a:pPr>
            <a:r>
              <a:rPr lang="cs-CZ" altLang="cs-CZ" sz="1500" i="1" dirty="0">
                <a:cs typeface="Calibri"/>
              </a:rPr>
              <a:t>Zápisy do obchodního rejstříku spočívají na principu publicity, který působí ve formálním a materiálním smyslu. </a:t>
            </a:r>
            <a:r>
              <a:rPr lang="cs-CZ" altLang="cs-CZ" sz="1500" i="1" u="sng" dirty="0">
                <a:cs typeface="Calibri"/>
              </a:rPr>
              <a:t>Formálním principem publicity</a:t>
            </a:r>
            <a:r>
              <a:rPr lang="cs-CZ" altLang="cs-CZ" sz="1500" i="1" dirty="0">
                <a:cs typeface="Calibri"/>
              </a:rPr>
              <a:t> se vyjadřuje, že obchodní rejstřík je </a:t>
            </a:r>
            <a:r>
              <a:rPr lang="cs-CZ" altLang="cs-CZ" sz="1500" i="1" u="sng" dirty="0">
                <a:cs typeface="Calibri"/>
              </a:rPr>
              <a:t>přístupný každému</a:t>
            </a:r>
            <a:r>
              <a:rPr lang="cs-CZ" altLang="cs-CZ" sz="1500" i="1" dirty="0">
                <a:cs typeface="Calibri"/>
              </a:rPr>
              <a:t> a že každý má právo do něho nahlížet a pořizovat si kopie a výpisy. </a:t>
            </a:r>
            <a:r>
              <a:rPr lang="cs-CZ" altLang="cs-CZ" sz="1500" i="1" u="sng" dirty="0">
                <a:cs typeface="Calibri"/>
              </a:rPr>
              <a:t>Princip materiální publicity</a:t>
            </a:r>
            <a:r>
              <a:rPr lang="cs-CZ" altLang="cs-CZ" sz="1500" i="1" dirty="0">
                <a:cs typeface="Calibri"/>
              </a:rPr>
              <a:t> znamená, že údaje zapsané v obchodním rejstříku jsou </a:t>
            </a:r>
            <a:r>
              <a:rPr lang="cs-CZ" altLang="cs-CZ" sz="1500" i="1" u="sng" dirty="0">
                <a:cs typeface="Calibri"/>
              </a:rPr>
              <a:t>právně účinné</a:t>
            </a:r>
            <a:r>
              <a:rPr lang="cs-CZ" altLang="cs-CZ" sz="1500" i="1" dirty="0">
                <a:cs typeface="Calibri"/>
              </a:rPr>
              <a:t> navenek i v případě, že neodpovídají skutečnému stavu, jsou-li splněny podmínky uplatnění principu materiální publicity. Skutečnosti zapsané v obchodním rejstříku jsou účinné </a:t>
            </a:r>
            <a:r>
              <a:rPr lang="cs-CZ" altLang="cs-CZ" sz="1500" i="1" u="sng" dirty="0">
                <a:cs typeface="Calibri"/>
              </a:rPr>
              <a:t>vůči každému</a:t>
            </a:r>
            <a:r>
              <a:rPr lang="cs-CZ" altLang="cs-CZ" sz="1500" i="1" dirty="0">
                <a:cs typeface="Calibri"/>
              </a:rPr>
              <a:t> ode dne, ke kterému byl zápis proveden; ode dne provedení zápisu se nikdo nemůže dovolávat toho, že mu zapsané skutečnosti nebyly známy.</a:t>
            </a:r>
          </a:p>
          <a:p>
            <a:pPr marL="1314450" lvl="2" indent="-400050" algn="just">
              <a:lnSpc>
                <a:spcPct val="80000"/>
              </a:lnSpc>
              <a:buFont typeface="+mj-lt"/>
              <a:buAutoNum type="romanUcPeriod"/>
            </a:pPr>
            <a:r>
              <a:rPr lang="cs-CZ" altLang="cs-CZ" sz="1500" i="1" dirty="0">
                <a:cs typeface="Calibri"/>
              </a:rPr>
              <a:t>Právě uvedené závěry, byť učiněné v režimu právní úpravy obchodního rejstříku účinné do 31. 12. 2013, se plně prosadí také v poměrech právní úpravy veřejného rejstříku účinné od 1. 1. 2014. K tomu srovnej § 121 ObčZ a zejména úpravu § 8 až § 10 </a:t>
            </a:r>
            <a:r>
              <a:rPr lang="cs-CZ" altLang="cs-CZ" sz="1500" i="1" dirty="0" err="1">
                <a:cs typeface="Calibri"/>
              </a:rPr>
              <a:t>VeřRej</a:t>
            </a:r>
            <a:r>
              <a:rPr lang="cs-CZ" altLang="cs-CZ" sz="1500" i="1" dirty="0">
                <a:cs typeface="Calibri"/>
              </a:rPr>
              <a:t>. </a:t>
            </a:r>
            <a:r>
              <a:rPr lang="cs-CZ" altLang="cs-CZ" sz="1500" b="1" i="1" u="sng" dirty="0">
                <a:cs typeface="Calibri"/>
              </a:rPr>
              <a:t>To, že princip materiální publicity se uplatní i ve vztahu k obsahu listin obligatorně zakládaných do sbírky listin, se pak podává z výslovného znění § 8 odst. 2 </a:t>
            </a:r>
            <a:r>
              <a:rPr lang="cs-CZ" altLang="cs-CZ" sz="1500" b="1" i="1" u="sng" dirty="0" err="1">
                <a:cs typeface="Calibri"/>
              </a:rPr>
              <a:t>VeřRej</a:t>
            </a:r>
            <a:r>
              <a:rPr lang="cs-CZ" altLang="cs-CZ" sz="1500" b="1" i="1" u="sng" dirty="0">
                <a:cs typeface="Calibri"/>
              </a:rPr>
              <a:t>.</a:t>
            </a:r>
          </a:p>
          <a:p>
            <a:pPr lvl="1">
              <a:lnSpc>
                <a:spcPct val="80000"/>
              </a:lnSpc>
            </a:pPr>
            <a:r>
              <a:rPr lang="cs-CZ" altLang="cs-CZ" sz="2300" i="1" dirty="0"/>
              <a:t>27 Cdo 2411/2022 (ve vztahu k „ostatním skutečnostem“)</a:t>
            </a:r>
          </a:p>
          <a:p>
            <a:pPr marL="1314000" lvl="2" indent="-514350">
              <a:lnSpc>
                <a:spcPct val="80000"/>
              </a:lnSpc>
              <a:buFont typeface="+mj-lt"/>
              <a:buAutoNum type="romanUcPeriod"/>
            </a:pPr>
            <a:r>
              <a:rPr lang="cs-CZ" altLang="cs-CZ" sz="1500" i="1" dirty="0"/>
              <a:t>[6] Okolnost, že zápis v obchodním rejstříku byl v rozporu se skutečným stavem […], sama o sobě nepředstavuje důležitou skutečnost významnou pro společnost, popřípadě pro třetí osoby, jež se společností přicházejí do styku. Má-li snad dovolatelka za to, že požadovaným zápisem dosáhne „narušení“ dobré víry osob jednajících v důvěře v údaje uvedené v obchodním rejstříku, přehlíží … negativní stránku materiální publicity.</a:t>
            </a:r>
          </a:p>
        </p:txBody>
      </p:sp>
    </p:spTree>
    <p:extLst>
      <p:ext uri="{BB962C8B-B14F-4D97-AF65-F5344CB8AC3E}">
        <p14:creationId xmlns:p14="http://schemas.microsoft.com/office/powerpoint/2010/main" val="2448031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Publicita </a:t>
            </a:r>
            <a:r>
              <a:rPr lang="cs-CZ" altLang="cs-CZ" sz="4000" dirty="0" err="1">
                <a:latin typeface="Calibri" pitchFamily="34" charset="0"/>
              </a:rPr>
              <a:t>VeřRej</a:t>
            </a:r>
            <a:endParaRPr lang="cs-CZ" altLang="cs-CZ" sz="4000" dirty="0">
              <a:latin typeface="Calibri" pitchFamily="34" charset="0"/>
            </a:endParaRP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Formální a materiální publicita</a:t>
            </a:r>
          </a:p>
          <a:p>
            <a:pPr lvl="1">
              <a:lnSpc>
                <a:spcPct val="80000"/>
              </a:lnSpc>
            </a:pPr>
            <a:r>
              <a:rPr lang="cs-CZ" altLang="cs-CZ" sz="2300" dirty="0"/>
              <a:t>27 Cdo 1739/2021 - pokračování</a:t>
            </a:r>
          </a:p>
          <a:p>
            <a:pPr marL="1314450" lvl="2" indent="-400050" algn="just">
              <a:lnSpc>
                <a:spcPct val="80000"/>
              </a:lnSpc>
              <a:buFont typeface="+mj-lt"/>
              <a:buAutoNum type="romanUcPeriod" startAt="3"/>
            </a:pPr>
            <a:r>
              <a:rPr lang="cs-CZ" altLang="cs-CZ" sz="1500" i="1" dirty="0">
                <a:cs typeface="Calibri"/>
              </a:rPr>
              <a:t>Poukaz dovolatelů na rozpor citovaného závěru odvolacího soudu s usnesením Nejvyššího soudu ze dne 17. 9. 2015, sp. zn. 26 Cdo 2778/2015, není přiléhavý. Zmíněné rozhodnutí řeší otázku rozlišení zapsaného subjektu a osob zapsaných v rámci zapsaného subjektu, nadto ve skutkově odlišné situaci, než jaká byla zjištěna v projednávané věci.</a:t>
            </a:r>
          </a:p>
          <a:p>
            <a:pPr marL="1314450" lvl="2" indent="-400050" algn="just">
              <a:lnSpc>
                <a:spcPct val="80000"/>
              </a:lnSpc>
              <a:buFont typeface="+mj-lt"/>
              <a:buAutoNum type="romanUcPeriod" startAt="3"/>
            </a:pPr>
            <a:r>
              <a:rPr lang="cs-CZ" altLang="cs-CZ" sz="1500" i="1" dirty="0">
                <a:cs typeface="Calibri"/>
              </a:rPr>
              <a:t>Ani dovolateli formulovaná otázka, totiž zda se </a:t>
            </a:r>
            <a:r>
              <a:rPr lang="cs-CZ" altLang="cs-CZ" sz="1500" i="1" u="sng" dirty="0">
                <a:cs typeface="Calibri"/>
              </a:rPr>
              <a:t>princip materiální publicity spolkového rejstříku uplatňuje ve stejném rozsahu jako v případě rejstříku obchodního</a:t>
            </a:r>
            <a:r>
              <a:rPr lang="cs-CZ" altLang="cs-CZ" sz="1500" i="1" dirty="0">
                <a:cs typeface="Calibri"/>
              </a:rPr>
              <a:t>, přípustnost dovolání nezakládá. Její řešení vyplývá z jasného znění </a:t>
            </a:r>
            <a:r>
              <a:rPr lang="cs-CZ" altLang="cs-CZ" sz="1500" b="1" i="1" u="sng" dirty="0">
                <a:cs typeface="Calibri"/>
              </a:rPr>
              <a:t>§ 121 odst. 2 věty první </a:t>
            </a:r>
            <a:r>
              <a:rPr lang="cs-CZ" altLang="cs-CZ" sz="1500" b="1" i="1" u="sng" dirty="0" err="1">
                <a:cs typeface="Calibri"/>
              </a:rPr>
              <a:t>ObčZ</a:t>
            </a:r>
            <a:r>
              <a:rPr lang="cs-CZ" altLang="cs-CZ" sz="1500" i="1" dirty="0">
                <a:cs typeface="Calibri"/>
              </a:rPr>
              <a:t> (jež určuje, že „byl-li údaj zapsaný ve veřejném rejstříku zveřejněn, nemůže se nikdo po uplynutí patnácti dnů od zveřejnění dovolat, že o zveřejněném údaji nemohl vědět.“), které </a:t>
            </a:r>
            <a:r>
              <a:rPr lang="cs-CZ" altLang="cs-CZ" sz="1500" b="1" i="1" u="sng" dirty="0">
                <a:cs typeface="Calibri"/>
              </a:rPr>
              <a:t>se vztahuje na všechny veřejné rejstříky</a:t>
            </a:r>
            <a:r>
              <a:rPr lang="cs-CZ" altLang="cs-CZ" sz="1500" i="1" dirty="0">
                <a:cs typeface="Calibri"/>
              </a:rPr>
              <a:t>, tedy jak na obchodní, tak na spolkový rejstřík (obdobně též § 8 odst. 2 </a:t>
            </a:r>
            <a:r>
              <a:rPr lang="cs-CZ" altLang="cs-CZ" sz="1500" i="1" dirty="0" err="1">
                <a:cs typeface="Calibri"/>
              </a:rPr>
              <a:t>VeřRej</a:t>
            </a:r>
            <a:r>
              <a:rPr lang="cs-CZ" altLang="cs-CZ" sz="1500" i="1" dirty="0">
                <a:cs typeface="Calibri"/>
              </a:rPr>
              <a:t>).</a:t>
            </a:r>
          </a:p>
          <a:p>
            <a:pPr marL="1314450" lvl="2" indent="-400050">
              <a:lnSpc>
                <a:spcPct val="80000"/>
              </a:lnSpc>
              <a:buFont typeface="+mj-lt"/>
              <a:buAutoNum type="romanUcPeriod" startAt="3"/>
            </a:pPr>
            <a:endParaRPr lang="cs-CZ" altLang="cs-CZ" sz="1500" b="1" i="1" u="sng" dirty="0">
              <a:cs typeface="Calibri"/>
            </a:endParaRPr>
          </a:p>
        </p:txBody>
      </p:sp>
    </p:spTree>
    <p:extLst>
      <p:ext uri="{BB962C8B-B14F-4D97-AF65-F5344CB8AC3E}">
        <p14:creationId xmlns:p14="http://schemas.microsoft.com/office/powerpoint/2010/main" val="3160238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Publicita veřejného rejstříku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Materiální publicita</a:t>
            </a:r>
          </a:p>
          <a:p>
            <a:pPr lvl="1">
              <a:lnSpc>
                <a:spcPct val="80000"/>
              </a:lnSpc>
            </a:pPr>
            <a:r>
              <a:rPr lang="cs-CZ" altLang="cs-CZ" sz="2300" dirty="0"/>
              <a:t>27 </a:t>
            </a:r>
            <a:r>
              <a:rPr lang="cs-CZ" altLang="cs-CZ" sz="2300" dirty="0" err="1"/>
              <a:t>Cdo</a:t>
            </a:r>
            <a:r>
              <a:rPr lang="cs-CZ" altLang="cs-CZ" sz="2300" dirty="0"/>
              <a:t> 2112/2023 – důkazní břemeno</a:t>
            </a:r>
          </a:p>
          <a:p>
            <a:pPr marL="1428750" lvl="2" indent="-514350" algn="just">
              <a:lnSpc>
                <a:spcPct val="80000"/>
              </a:lnSpc>
              <a:buFont typeface="+mj-lt"/>
              <a:buAutoNum type="romanUcPeriod"/>
            </a:pPr>
            <a:r>
              <a:rPr lang="cs-CZ" altLang="cs-CZ" sz="1900" i="1" dirty="0">
                <a:cs typeface="Calibri"/>
              </a:rPr>
              <a:t>[22] Důkazní břemeno o nedostatku dobré víry nese osoba, která se nedostatku dobré víry dovolává, tj. osoba, jejíž zápis v obchodním rejstříku je (případně) ohledně toho kterého údaje nesprávný (chybný).</a:t>
            </a:r>
          </a:p>
        </p:txBody>
      </p:sp>
    </p:spTree>
    <p:extLst>
      <p:ext uri="{BB962C8B-B14F-4D97-AF65-F5344CB8AC3E}">
        <p14:creationId xmlns:p14="http://schemas.microsoft.com/office/powerpoint/2010/main" val="4203858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Publicita veřejného rejstříku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Materiální publicita</a:t>
            </a:r>
          </a:p>
          <a:p>
            <a:pPr lvl="1">
              <a:lnSpc>
                <a:spcPct val="80000"/>
              </a:lnSpc>
            </a:pPr>
            <a:r>
              <a:rPr lang="cs-CZ" altLang="cs-CZ" sz="2300" dirty="0"/>
              <a:t>26 Cdo 1821/2022</a:t>
            </a:r>
          </a:p>
          <a:p>
            <a:pPr marL="1314450" lvl="2" indent="-400050" algn="just">
              <a:lnSpc>
                <a:spcPct val="80000"/>
              </a:lnSpc>
              <a:buFont typeface="+mj-lt"/>
              <a:buAutoNum type="romanUcPeriod"/>
            </a:pPr>
            <a:r>
              <a:rPr lang="cs-CZ" altLang="cs-CZ" sz="1900" i="1" dirty="0">
                <a:cs typeface="Calibri"/>
              </a:rPr>
              <a:t>Podle ustálené rozhodovací praxe, byla-li </a:t>
            </a:r>
            <a:r>
              <a:rPr lang="cs-CZ" altLang="cs-CZ" sz="1900" b="1" i="1" u="sng" dirty="0">
                <a:cs typeface="Calibri"/>
              </a:rPr>
              <a:t>osoba pod nepravou identitou</a:t>
            </a:r>
            <a:r>
              <a:rPr lang="cs-CZ" altLang="cs-CZ" sz="1900" i="1" dirty="0">
                <a:cs typeface="Calibri"/>
              </a:rPr>
              <a:t> uvedena do funkce jednatele společnosti a poté i byla pod toutéž neexistující identitou zapsána do obchodního rejstříku, lze důsledky tohoto bezpochyby závadného stavu přičítat pouze této společnosti. Z negativní stránky principu materiální publicity veřejných rejstříků (§ 8 odst. 1 </a:t>
            </a:r>
            <a:r>
              <a:rPr lang="cs-CZ" altLang="cs-CZ" sz="1900" i="1" dirty="0" err="1">
                <a:cs typeface="Calibri"/>
              </a:rPr>
              <a:t>VeřRej</a:t>
            </a:r>
            <a:r>
              <a:rPr lang="cs-CZ" altLang="cs-CZ" sz="1900" i="1" dirty="0">
                <a:cs typeface="Calibri"/>
              </a:rPr>
              <a:t>) se přitom podává, že má-li obchodní korporace určitý údaj zapsaný v obchodním rejstříku, je jím vázána, i kdyby neodpovídal skutečnosti, ledaže by dotčená třetí osoba nebyla v dobré víře.</a:t>
            </a:r>
          </a:p>
          <a:p>
            <a:pPr marL="1314450" lvl="2" indent="-400050" algn="just">
              <a:lnSpc>
                <a:spcPct val="80000"/>
              </a:lnSpc>
              <a:buFont typeface="+mj-lt"/>
              <a:buAutoNum type="romanUcPeriod"/>
            </a:pPr>
            <a:r>
              <a:rPr lang="cs-CZ" altLang="cs-CZ" sz="1900" i="1" dirty="0">
                <a:cs typeface="Calibri"/>
              </a:rPr>
              <a:t>Závěr odvolacího soudu, že nájemní smlouva, od jejíž neplatnosti (resp. nicotnosti) dovozuje dovolatel existenci žalobou uplatněného nároku, byla uzavřena platně, když žalovaná byla v dobré víře, že jedná se statutárním orgánem společnosti (§ 8 odst. 1 </a:t>
            </a:r>
            <a:r>
              <a:rPr lang="cs-CZ" altLang="cs-CZ" sz="1900" i="1" dirty="0" err="1">
                <a:cs typeface="Calibri"/>
              </a:rPr>
              <a:t>VeřRej</a:t>
            </a:r>
            <a:r>
              <a:rPr lang="cs-CZ" altLang="cs-CZ" sz="1900" i="1" dirty="0">
                <a:cs typeface="Calibri"/>
              </a:rPr>
              <a:t>), je tak v souladu s ustálenou rozhodovací praxí dovolacího soudu.</a:t>
            </a:r>
            <a:endParaRPr lang="cs-CZ" altLang="cs-CZ" sz="1900" b="1" i="1" u="sng" dirty="0">
              <a:cs typeface="Calibri"/>
            </a:endParaRPr>
          </a:p>
        </p:txBody>
      </p:sp>
    </p:spTree>
    <p:extLst>
      <p:ext uri="{BB962C8B-B14F-4D97-AF65-F5344CB8AC3E}">
        <p14:creationId xmlns:p14="http://schemas.microsoft.com/office/powerpoint/2010/main" val="679965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Konstitutivní a deklaratorní zápisy</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525963"/>
          </a:xfrm>
        </p:spPr>
        <p:txBody>
          <a:bodyPr>
            <a:normAutofit/>
          </a:bodyPr>
          <a:lstStyle/>
          <a:p>
            <a:pPr>
              <a:lnSpc>
                <a:spcPct val="80000"/>
              </a:lnSpc>
            </a:pPr>
            <a:r>
              <a:rPr lang="cs-CZ" altLang="cs-CZ" sz="2700" dirty="0"/>
              <a:t>Konstitutivní účinky</a:t>
            </a:r>
          </a:p>
          <a:p>
            <a:pPr lvl="1">
              <a:lnSpc>
                <a:spcPct val="80000"/>
              </a:lnSpc>
            </a:pPr>
            <a:r>
              <a:rPr lang="cs-CZ" altLang="cs-CZ" sz="2300" dirty="0"/>
              <a:t>právní následky (účinky) zapisované skutečnosti nastávají až jejím zápisem do veřejného rejstříku.</a:t>
            </a:r>
          </a:p>
          <a:p>
            <a:pPr>
              <a:lnSpc>
                <a:spcPct val="80000"/>
              </a:lnSpc>
            </a:pPr>
            <a:r>
              <a:rPr lang="cs-CZ" altLang="cs-CZ" sz="2700" dirty="0"/>
              <a:t>Deklaratorní účinky</a:t>
            </a:r>
          </a:p>
          <a:p>
            <a:pPr lvl="1">
              <a:lnSpc>
                <a:spcPct val="80000"/>
              </a:lnSpc>
            </a:pPr>
            <a:r>
              <a:rPr lang="cs-CZ" altLang="cs-CZ" sz="2300" dirty="0"/>
              <a:t>právní následky (účinky) zapisované skutečnosti nastaly v minulosti.</a:t>
            </a:r>
          </a:p>
        </p:txBody>
      </p:sp>
    </p:spTree>
    <p:extLst>
      <p:ext uri="{BB962C8B-B14F-4D97-AF65-F5344CB8AC3E}">
        <p14:creationId xmlns:p14="http://schemas.microsoft.com/office/powerpoint/2010/main" val="2031808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Evropský kontext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525963"/>
          </a:xfrm>
        </p:spPr>
        <p:txBody>
          <a:bodyPr>
            <a:normAutofit/>
          </a:bodyPr>
          <a:lstStyle/>
          <a:p>
            <a:pPr>
              <a:lnSpc>
                <a:spcPct val="80000"/>
              </a:lnSpc>
            </a:pPr>
            <a:r>
              <a:rPr lang="cs-CZ" altLang="cs-CZ" sz="2700" dirty="0"/>
              <a:t>Výrazný zásah práva Evropské unie,</a:t>
            </a:r>
          </a:p>
          <a:p>
            <a:pPr lvl="1">
              <a:lnSpc>
                <a:spcPct val="80000"/>
              </a:lnSpc>
            </a:pPr>
            <a:r>
              <a:rPr lang="cs-CZ" altLang="cs-CZ" sz="2300" dirty="0"/>
              <a:t>čl. 16 směrnice Evropského parlamentu a Rady (EU) 2017/1132.</a:t>
            </a:r>
          </a:p>
          <a:p>
            <a:pPr>
              <a:lnSpc>
                <a:spcPct val="80000"/>
              </a:lnSpc>
            </a:pPr>
            <a:r>
              <a:rPr lang="cs-CZ" altLang="cs-CZ" sz="2700" dirty="0"/>
              <a:t>Business </a:t>
            </a:r>
            <a:r>
              <a:rPr lang="cs-CZ" altLang="cs-CZ" sz="2700" dirty="0" err="1"/>
              <a:t>Registers</a:t>
            </a:r>
            <a:r>
              <a:rPr lang="cs-CZ" altLang="cs-CZ" sz="2700" dirty="0"/>
              <a:t> </a:t>
            </a:r>
            <a:r>
              <a:rPr lang="cs-CZ" altLang="cs-CZ" sz="2700" dirty="0" err="1"/>
              <a:t>Interconnection</a:t>
            </a:r>
            <a:r>
              <a:rPr lang="cs-CZ" altLang="cs-CZ" sz="2700" dirty="0"/>
              <a:t> </a:t>
            </a:r>
            <a:r>
              <a:rPr lang="cs-CZ" altLang="cs-CZ" sz="2700" dirty="0" err="1"/>
              <a:t>System</a:t>
            </a:r>
            <a:r>
              <a:rPr lang="cs-CZ" altLang="cs-CZ" sz="2700" dirty="0"/>
              <a:t> (BRIS),</a:t>
            </a:r>
          </a:p>
          <a:p>
            <a:pPr lvl="1">
              <a:lnSpc>
                <a:spcPct val="80000"/>
              </a:lnSpc>
            </a:pPr>
            <a:r>
              <a:rPr lang="cs-CZ" altLang="cs-CZ" sz="2300" dirty="0"/>
              <a:t>čl. 22 a násl. směrnice Evropského parlamentu a Rady (EU) 2017/1132,</a:t>
            </a:r>
          </a:p>
          <a:p>
            <a:pPr lvl="1">
              <a:lnSpc>
                <a:spcPct val="80000"/>
              </a:lnSpc>
            </a:pPr>
            <a:r>
              <a:rPr lang="cs-CZ" altLang="cs-CZ" sz="2300" dirty="0"/>
              <a:t>dostupné na </a:t>
            </a:r>
            <a:r>
              <a:rPr lang="cs-CZ" altLang="cs-CZ" sz="2300" dirty="0">
                <a:hlinkClick r:id="rId2"/>
              </a:rPr>
              <a:t>https://e-justice.europa.eu</a:t>
            </a:r>
            <a:r>
              <a:rPr lang="cs-CZ" altLang="cs-CZ" sz="2300" dirty="0"/>
              <a:t>.</a:t>
            </a:r>
            <a:endParaRPr lang="cs-CZ" altLang="cs-CZ" sz="1900" dirty="0"/>
          </a:p>
        </p:txBody>
      </p:sp>
    </p:spTree>
    <p:extLst>
      <p:ext uri="{BB962C8B-B14F-4D97-AF65-F5344CB8AC3E}">
        <p14:creationId xmlns:p14="http://schemas.microsoft.com/office/powerpoint/2010/main" val="1293511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Obchodní rejstřík: základní specifika</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Spisová služba,</a:t>
            </a:r>
          </a:p>
          <a:p>
            <a:pPr lvl="1">
              <a:lnSpc>
                <a:spcPct val="80000"/>
              </a:lnSpc>
            </a:pPr>
            <a:r>
              <a:rPr lang="cs-CZ" altLang="cs-CZ" sz="2300" dirty="0"/>
              <a:t>oddíly (A, B, C, </a:t>
            </a:r>
            <a:r>
              <a:rPr lang="cs-CZ" altLang="cs-CZ" sz="2300" dirty="0" err="1"/>
              <a:t>Dr</a:t>
            </a:r>
            <a:r>
              <a:rPr lang="cs-CZ" altLang="cs-CZ" sz="2300" dirty="0"/>
              <a:t>, </a:t>
            </a:r>
            <a:r>
              <a:rPr lang="cs-CZ" altLang="cs-CZ" sz="2300" dirty="0" err="1"/>
              <a:t>Pr</a:t>
            </a:r>
            <a:r>
              <a:rPr lang="cs-CZ" altLang="cs-CZ" sz="2300" dirty="0"/>
              <a:t>, </a:t>
            </a:r>
            <a:r>
              <a:rPr lang="cs-CZ" altLang="cs-CZ" sz="2300" dirty="0" err="1"/>
              <a:t>Zs</a:t>
            </a:r>
            <a:r>
              <a:rPr lang="cs-CZ" altLang="cs-CZ" sz="2300" dirty="0"/>
              <a:t>, H),</a:t>
            </a:r>
          </a:p>
          <a:p>
            <a:pPr lvl="1">
              <a:lnSpc>
                <a:spcPct val="80000"/>
              </a:lnSpc>
            </a:pPr>
            <a:r>
              <a:rPr lang="cs-CZ" altLang="cs-CZ" sz="2300" dirty="0"/>
              <a:t>vložka,</a:t>
            </a:r>
          </a:p>
          <a:p>
            <a:pPr lvl="1">
              <a:lnSpc>
                <a:spcPct val="80000"/>
              </a:lnSpc>
            </a:pPr>
            <a:r>
              <a:rPr lang="cs-CZ" altLang="cs-CZ" sz="2300" dirty="0"/>
              <a:t>spisová značka (B 1456/KSBR),</a:t>
            </a:r>
          </a:p>
          <a:p>
            <a:pPr lvl="1">
              <a:lnSpc>
                <a:spcPct val="80000"/>
              </a:lnSpc>
            </a:pPr>
            <a:r>
              <a:rPr lang="cs-CZ" altLang="cs-CZ" sz="2300" dirty="0"/>
              <a:t>číslo jednací (</a:t>
            </a:r>
            <a:r>
              <a:rPr lang="cs-CZ" altLang="cs-CZ" sz="2300" dirty="0" err="1"/>
              <a:t>Fj</a:t>
            </a:r>
            <a:r>
              <a:rPr lang="cs-CZ" altLang="cs-CZ" sz="2300" dirty="0"/>
              <a:t> 1986/2012, B 1456-RD4/KSBR).</a:t>
            </a:r>
          </a:p>
          <a:p>
            <a:pPr>
              <a:lnSpc>
                <a:spcPct val="80000"/>
              </a:lnSpc>
            </a:pPr>
            <a:r>
              <a:rPr lang="cs-CZ" altLang="cs-CZ" sz="2700" dirty="0"/>
              <a:t>Místní příslušnost</a:t>
            </a:r>
          </a:p>
          <a:p>
            <a:pPr lvl="1">
              <a:lnSpc>
                <a:spcPct val="80000"/>
              </a:lnSpc>
            </a:pPr>
            <a:r>
              <a:rPr lang="cs-CZ" altLang="cs-CZ" sz="2300" dirty="0"/>
              <a:t>podle obecného soudu osoby, které se zápis týká (sídlo),</a:t>
            </a:r>
          </a:p>
          <a:p>
            <a:pPr lvl="2">
              <a:lnSpc>
                <a:spcPct val="80000"/>
              </a:lnSpc>
            </a:pPr>
            <a:r>
              <a:rPr lang="cs-CZ" altLang="cs-CZ" sz="1900" dirty="0"/>
              <a:t>s výjimkou obvodů spadajících pod Krajský soud v Praze (§ 39 odst. 1 zákona č. 6/2002 Sb.),</a:t>
            </a:r>
          </a:p>
          <a:p>
            <a:pPr lvl="1">
              <a:lnSpc>
                <a:spcPct val="80000"/>
              </a:lnSpc>
            </a:pPr>
            <a:r>
              <a:rPr lang="cs-CZ" altLang="cs-CZ" sz="2300" dirty="0"/>
              <a:t>přenesení místní příslušnosti (§ 76 </a:t>
            </a:r>
            <a:r>
              <a:rPr lang="cs-CZ" altLang="cs-CZ" sz="2300" dirty="0" err="1"/>
              <a:t>VeřRej</a:t>
            </a:r>
            <a:r>
              <a:rPr lang="cs-CZ" altLang="cs-CZ" sz="2300" dirty="0"/>
              <a:t>).</a:t>
            </a:r>
          </a:p>
        </p:txBody>
      </p:sp>
    </p:spTree>
    <p:extLst>
      <p:ext uri="{BB962C8B-B14F-4D97-AF65-F5344CB8AC3E}">
        <p14:creationId xmlns:p14="http://schemas.microsoft.com/office/powerpoint/2010/main" val="30657929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Návrh</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Na formuláři (§ 18 </a:t>
            </a:r>
            <a:r>
              <a:rPr lang="cs-CZ" altLang="cs-CZ" sz="2700" dirty="0" err="1"/>
              <a:t>VeřRej</a:t>
            </a:r>
            <a:r>
              <a:rPr lang="cs-CZ" altLang="cs-CZ" sz="2700" dirty="0"/>
              <a:t>),</a:t>
            </a:r>
          </a:p>
          <a:p>
            <a:pPr lvl="1">
              <a:lnSpc>
                <a:spcPct val="80000"/>
              </a:lnSpc>
            </a:pPr>
            <a:r>
              <a:rPr lang="cs-CZ" altLang="cs-CZ" sz="2300" dirty="0"/>
              <a:t>kde jen to jde (§ 20 </a:t>
            </a:r>
            <a:r>
              <a:rPr lang="cs-CZ" altLang="cs-CZ" sz="2300" dirty="0" err="1"/>
              <a:t>VeřRej</a:t>
            </a:r>
            <a:r>
              <a:rPr lang="cs-CZ" altLang="cs-CZ" sz="2300" dirty="0"/>
              <a:t>),</a:t>
            </a:r>
          </a:p>
          <a:p>
            <a:pPr lvl="1">
              <a:lnSpc>
                <a:spcPct val="80000"/>
              </a:lnSpc>
            </a:pPr>
            <a:r>
              <a:rPr lang="cs-CZ" altLang="cs-CZ" sz="2300" dirty="0"/>
              <a:t>inteligentní formulář odstupný na www.or.justice.cz (§ 21 </a:t>
            </a:r>
            <a:r>
              <a:rPr lang="cs-CZ" altLang="cs-CZ" sz="2300" dirty="0" err="1"/>
              <a:t>VeřRej</a:t>
            </a:r>
            <a:r>
              <a:rPr lang="cs-CZ" altLang="cs-CZ" sz="2300" dirty="0"/>
              <a:t>).</a:t>
            </a:r>
          </a:p>
          <a:p>
            <a:pPr>
              <a:lnSpc>
                <a:spcPct val="80000"/>
              </a:lnSpc>
            </a:pPr>
            <a:r>
              <a:rPr lang="cs-CZ" altLang="cs-CZ" sz="2700" dirty="0"/>
              <a:t>Doložit listiny (§ 19 </a:t>
            </a:r>
            <a:r>
              <a:rPr lang="cs-CZ" altLang="cs-CZ" sz="2700" dirty="0" err="1"/>
              <a:t>VeřRej</a:t>
            </a:r>
            <a:r>
              <a:rPr lang="cs-CZ" altLang="cs-CZ" sz="2700" dirty="0"/>
              <a:t>),</a:t>
            </a:r>
          </a:p>
          <a:p>
            <a:pPr lvl="1">
              <a:lnSpc>
                <a:spcPct val="80000"/>
              </a:lnSpc>
            </a:pPr>
            <a:r>
              <a:rPr lang="cs-CZ" altLang="cs-CZ" sz="2300" dirty="0"/>
              <a:t>o skutečnostech, které mají být zapsány,</a:t>
            </a:r>
          </a:p>
          <a:p>
            <a:pPr lvl="1">
              <a:lnSpc>
                <a:spcPct val="80000"/>
              </a:lnSpc>
            </a:pPr>
            <a:r>
              <a:rPr lang="cs-CZ" altLang="cs-CZ" sz="2300" dirty="0"/>
              <a:t>které se zakládají do sbírky listin,</a:t>
            </a:r>
          </a:p>
          <a:p>
            <a:pPr lvl="2">
              <a:lnSpc>
                <a:spcPct val="80000"/>
              </a:lnSpc>
            </a:pPr>
            <a:r>
              <a:rPr lang="cs-CZ" altLang="cs-CZ" sz="1900" i="1" dirty="0"/>
              <a:t>ověřená kopie, nebo konverze.</a:t>
            </a:r>
          </a:p>
          <a:p>
            <a:pPr>
              <a:lnSpc>
                <a:spcPct val="80000"/>
              </a:lnSpc>
            </a:pPr>
            <a:r>
              <a:rPr lang="cs-CZ" altLang="cs-CZ" sz="2700" dirty="0"/>
              <a:t>Podání (§ 22 </a:t>
            </a:r>
            <a:r>
              <a:rPr lang="cs-CZ" altLang="cs-CZ" sz="2700" dirty="0" err="1"/>
              <a:t>VeřRej</a:t>
            </a:r>
            <a:r>
              <a:rPr lang="cs-CZ" altLang="cs-CZ" sz="2700" dirty="0"/>
              <a:t>)</a:t>
            </a:r>
          </a:p>
          <a:p>
            <a:pPr lvl="1">
              <a:lnSpc>
                <a:spcPct val="80000"/>
              </a:lnSpc>
            </a:pPr>
            <a:r>
              <a:rPr lang="cs-CZ" altLang="cs-CZ" sz="2300" dirty="0"/>
              <a:t>listinné (ověřený podpis),</a:t>
            </a:r>
          </a:p>
          <a:p>
            <a:pPr lvl="1">
              <a:lnSpc>
                <a:spcPct val="80000"/>
              </a:lnSpc>
            </a:pPr>
            <a:r>
              <a:rPr lang="cs-CZ" altLang="cs-CZ" sz="2300" dirty="0"/>
              <a:t>elektronické (el. podpis nebo z DS navrhovatele).</a:t>
            </a:r>
          </a:p>
        </p:txBody>
      </p:sp>
    </p:spTree>
    <p:extLst>
      <p:ext uri="{BB962C8B-B14F-4D97-AF65-F5344CB8AC3E}">
        <p14:creationId xmlns:p14="http://schemas.microsoft.com/office/powerpoint/2010/main" val="1351682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Zahájení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Na návrh</a:t>
            </a:r>
          </a:p>
          <a:p>
            <a:pPr lvl="1">
              <a:lnSpc>
                <a:spcPct val="80000"/>
              </a:lnSpc>
            </a:pPr>
            <a:r>
              <a:rPr lang="cs-CZ" altLang="cs-CZ" sz="2300" dirty="0"/>
              <a:t>zapsané osoby (§ 26/2, 27/2, 28, 33, 37, 39, 47/1 </a:t>
            </a:r>
            <a:r>
              <a:rPr lang="cs-CZ" altLang="cs-CZ" sz="2300" dirty="0" err="1"/>
              <a:t>VeřRej</a:t>
            </a:r>
            <a:r>
              <a:rPr lang="cs-CZ" altLang="cs-CZ" sz="2300" dirty="0"/>
              <a:t>)</a:t>
            </a:r>
          </a:p>
          <a:p>
            <a:pPr lvl="2">
              <a:lnSpc>
                <a:spcPct val="80000"/>
              </a:lnSpc>
            </a:pPr>
            <a:r>
              <a:rPr lang="cs-CZ" altLang="cs-CZ" sz="1900" dirty="0"/>
              <a:t>specifika </a:t>
            </a:r>
            <a:r>
              <a:rPr lang="cs-CZ" altLang="cs-CZ" sz="1900" dirty="0" err="1"/>
              <a:t>prvozápisu</a:t>
            </a:r>
            <a:endParaRPr lang="cs-CZ" altLang="cs-CZ" sz="1900" dirty="0"/>
          </a:p>
          <a:p>
            <a:pPr lvl="3">
              <a:lnSpc>
                <a:spcPct val="80000"/>
              </a:lnSpc>
            </a:pPr>
            <a:r>
              <a:rPr lang="cs-CZ" altLang="cs-CZ" sz="1500" dirty="0"/>
              <a:t>spolky (§ 226 odst. 2 ObčZ)</a:t>
            </a:r>
          </a:p>
          <a:p>
            <a:pPr lvl="3">
              <a:lnSpc>
                <a:spcPct val="80000"/>
              </a:lnSpc>
            </a:pPr>
            <a:r>
              <a:rPr lang="cs-CZ" altLang="cs-CZ" sz="1500" dirty="0"/>
              <a:t>nadace a nadační fondy  (§ 315/2 </a:t>
            </a:r>
            <a:r>
              <a:rPr lang="cs-CZ" altLang="cs-CZ" sz="1500" dirty="0" err="1"/>
              <a:t>ObčZ</a:t>
            </a:r>
            <a:r>
              <a:rPr lang="cs-CZ" altLang="cs-CZ" sz="1500" dirty="0"/>
              <a:t>, § 32 </a:t>
            </a:r>
            <a:r>
              <a:rPr lang="cs-CZ" altLang="cs-CZ" sz="1500" dirty="0" err="1"/>
              <a:t>VeřRej</a:t>
            </a:r>
            <a:r>
              <a:rPr lang="cs-CZ" altLang="cs-CZ" sz="1500" dirty="0"/>
              <a:t>)</a:t>
            </a:r>
          </a:p>
          <a:p>
            <a:pPr lvl="3">
              <a:lnSpc>
                <a:spcPct val="80000"/>
              </a:lnSpc>
            </a:pPr>
            <a:r>
              <a:rPr lang="cs-CZ" altLang="cs-CZ" sz="1500" dirty="0"/>
              <a:t>ústavy (§ 36 </a:t>
            </a:r>
            <a:r>
              <a:rPr lang="cs-CZ" altLang="cs-CZ" sz="1500" dirty="0" err="1"/>
              <a:t>VeřRej</a:t>
            </a:r>
            <a:r>
              <a:rPr lang="cs-CZ" altLang="cs-CZ" sz="1500" dirty="0"/>
              <a:t>)</a:t>
            </a:r>
          </a:p>
          <a:p>
            <a:pPr lvl="3">
              <a:lnSpc>
                <a:spcPct val="80000"/>
              </a:lnSpc>
            </a:pPr>
            <a:r>
              <a:rPr lang="cs-CZ" altLang="cs-CZ" sz="1500" dirty="0"/>
              <a:t>společenství vlastníků jednotek (§ 40 </a:t>
            </a:r>
            <a:r>
              <a:rPr lang="cs-CZ" altLang="cs-CZ" sz="1500" dirty="0" err="1"/>
              <a:t>VeřRej</a:t>
            </a:r>
            <a:r>
              <a:rPr lang="cs-CZ" altLang="cs-CZ" sz="1500" dirty="0"/>
              <a:t>)</a:t>
            </a:r>
          </a:p>
          <a:p>
            <a:pPr lvl="4">
              <a:lnSpc>
                <a:spcPct val="80000"/>
              </a:lnSpc>
            </a:pPr>
            <a:r>
              <a:rPr lang="cs-CZ" altLang="cs-CZ" sz="1500" i="1" dirty="0"/>
              <a:t>27 </a:t>
            </a:r>
            <a:r>
              <a:rPr lang="cs-CZ" altLang="cs-CZ" sz="1500" i="1" dirty="0" err="1"/>
              <a:t>Cdo</a:t>
            </a:r>
            <a:r>
              <a:rPr lang="cs-CZ" altLang="cs-CZ" sz="1500" i="1" dirty="0"/>
              <a:t> 4069/2017</a:t>
            </a:r>
          </a:p>
          <a:p>
            <a:pPr marL="2157412" lvl="5" indent="0" algn="just">
              <a:lnSpc>
                <a:spcPct val="80000"/>
              </a:lnSpc>
              <a:buNone/>
              <a:tabLst>
                <a:tab pos="2422525" algn="l"/>
              </a:tabLst>
            </a:pPr>
            <a:r>
              <a:rPr lang="cs-CZ" altLang="cs-CZ" sz="1500" i="1" dirty="0"/>
              <a:t>Členové výboru určení ve stanovách založeného společenství vlastníků jsou podle § 40 </a:t>
            </a:r>
            <a:r>
              <a:rPr lang="cs-CZ" altLang="cs-CZ" sz="1500" i="1" dirty="0" err="1"/>
              <a:t>VeřRej</a:t>
            </a:r>
            <a:r>
              <a:rPr lang="cs-CZ" altLang="cs-CZ" sz="1500" i="1" dirty="0"/>
              <a:t> oprávněni podat návrh na zápis založeného společenství vlastníků jednotek do rejstříku společenství vlastníků jednotek </a:t>
            </a:r>
            <a:r>
              <a:rPr lang="cs-CZ" altLang="cs-CZ" sz="1500" i="1" u="sng" dirty="0"/>
              <a:t>i za situace, kdy je mezi zakladateli společenství vlastník, jenž z titulu většiny hlasů vykonává správu domu a pozemku podle § 1202 </a:t>
            </a:r>
            <a:r>
              <a:rPr lang="cs-CZ" altLang="cs-CZ" sz="1500" i="1" u="sng" dirty="0" err="1"/>
              <a:t>ObčZ</a:t>
            </a:r>
            <a:r>
              <a:rPr lang="cs-CZ" altLang="cs-CZ" sz="1500" i="1" dirty="0"/>
              <a:t>. Skutečnost, že zde taková osoba je, zápisu společenství vlastníků do rejstříku společenství vlastníků jednotek nijak nebrání.</a:t>
            </a:r>
          </a:p>
          <a:p>
            <a:pPr lvl="3">
              <a:lnSpc>
                <a:spcPct val="80000"/>
              </a:lnSpc>
            </a:pPr>
            <a:r>
              <a:rPr lang="cs-CZ" altLang="cs-CZ" sz="1500" dirty="0"/>
              <a:t>obchodní korporace (§ 46 </a:t>
            </a:r>
            <a:r>
              <a:rPr lang="cs-CZ" altLang="cs-CZ" sz="1500" dirty="0" err="1"/>
              <a:t>VeřRej</a:t>
            </a:r>
            <a:r>
              <a:rPr lang="cs-CZ" altLang="cs-CZ" sz="1500" dirty="0"/>
              <a:t>)</a:t>
            </a:r>
            <a:endParaRPr lang="cs-CZ" altLang="cs-CZ" sz="1500" i="1" dirty="0"/>
          </a:p>
          <a:p>
            <a:pPr lvl="3">
              <a:lnSpc>
                <a:spcPct val="80000"/>
              </a:lnSpc>
            </a:pPr>
            <a:endParaRPr lang="cs-CZ" altLang="cs-CZ" sz="1500" i="1" dirty="0"/>
          </a:p>
          <a:p>
            <a:pPr lvl="3">
              <a:lnSpc>
                <a:spcPct val="80000"/>
              </a:lnSpc>
            </a:pPr>
            <a:r>
              <a:rPr lang="cs-CZ" altLang="cs-CZ" sz="1500" i="1" dirty="0"/>
              <a:t>specifika předběžné právnické osoby (§ 127 ObčZ Komentář C. H. Beck </a:t>
            </a:r>
            <a:r>
              <a:rPr lang="cs-CZ" altLang="cs-CZ" sz="1500" i="1" dirty="0" err="1"/>
              <a:t>marg</a:t>
            </a:r>
            <a:r>
              <a:rPr lang="cs-CZ" altLang="cs-CZ" sz="1500" i="1" dirty="0"/>
              <a:t>. č. 55)</a:t>
            </a:r>
          </a:p>
        </p:txBody>
      </p:sp>
    </p:spTree>
    <p:extLst>
      <p:ext uri="{BB962C8B-B14F-4D97-AF65-F5344CB8AC3E}">
        <p14:creationId xmlns:p14="http://schemas.microsoft.com/office/powerpoint/2010/main" val="3343923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Zahájení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lnSpcReduction="10000"/>
          </a:bodyPr>
          <a:lstStyle/>
          <a:p>
            <a:pPr>
              <a:lnSpc>
                <a:spcPct val="80000"/>
              </a:lnSpc>
            </a:pPr>
            <a:r>
              <a:rPr lang="cs-CZ" altLang="cs-CZ" sz="2700" dirty="0"/>
              <a:t>Na návrh</a:t>
            </a:r>
          </a:p>
          <a:p>
            <a:pPr lvl="1">
              <a:lnSpc>
                <a:spcPct val="80000"/>
              </a:lnSpc>
            </a:pPr>
            <a:r>
              <a:rPr lang="cs-CZ" altLang="cs-CZ" sz="2300" dirty="0"/>
              <a:t>pobočné spolky (§ 26/1 b/ </a:t>
            </a:r>
            <a:r>
              <a:rPr lang="cs-CZ" altLang="cs-CZ" sz="2300" dirty="0" err="1"/>
              <a:t>VeřRej</a:t>
            </a:r>
            <a:r>
              <a:rPr lang="cs-CZ" altLang="cs-CZ" sz="2300" dirty="0"/>
              <a:t>)</a:t>
            </a:r>
          </a:p>
          <a:p>
            <a:pPr lvl="2">
              <a:lnSpc>
                <a:spcPct val="80000"/>
              </a:lnSpc>
            </a:pPr>
            <a:r>
              <a:rPr lang="cs-CZ" altLang="cs-CZ" sz="1900" i="1" dirty="0"/>
              <a:t>VSOL 8 Cmo 232/2016 (R 130/2017)</a:t>
            </a:r>
          </a:p>
          <a:p>
            <a:pPr marL="1771650" lvl="3" indent="-400050" algn="just">
              <a:lnSpc>
                <a:spcPct val="80000"/>
              </a:lnSpc>
              <a:buFont typeface="+mj-lt"/>
              <a:buAutoNum type="romanUcPeriod"/>
            </a:pPr>
            <a:r>
              <a:rPr lang="cs-CZ" altLang="cs-CZ" sz="1500" i="1" dirty="0"/>
              <a:t>Ve věcech zápisu pobočného spolku do spolkového rejstříku je </a:t>
            </a:r>
            <a:r>
              <a:rPr lang="cs-CZ" altLang="cs-CZ" sz="1500" b="1" i="1" u="sng" dirty="0"/>
              <a:t>legitimován k podání návrhu</a:t>
            </a:r>
            <a:r>
              <a:rPr lang="cs-CZ" altLang="cs-CZ" sz="1500" i="1" dirty="0"/>
              <a:t> na zápis v souladu s § 26 odst. 2 </a:t>
            </a:r>
            <a:r>
              <a:rPr lang="cs-CZ" altLang="cs-CZ" sz="1500" i="1" dirty="0" err="1"/>
              <a:t>VeřRej</a:t>
            </a:r>
            <a:r>
              <a:rPr lang="cs-CZ" altLang="cs-CZ" sz="1500" i="1" dirty="0"/>
              <a:t> </a:t>
            </a:r>
            <a:r>
              <a:rPr lang="cs-CZ" altLang="cs-CZ" sz="1500" b="1" i="1" u="sng" dirty="0"/>
              <a:t>toliko spolek hlavní</a:t>
            </a:r>
            <a:r>
              <a:rPr lang="cs-CZ" altLang="cs-CZ" sz="1500" i="1" dirty="0"/>
              <a:t>.</a:t>
            </a:r>
          </a:p>
          <a:p>
            <a:pPr marL="1771650" lvl="3" indent="-400050" algn="just">
              <a:lnSpc>
                <a:spcPct val="80000"/>
              </a:lnSpc>
              <a:buFont typeface="+mj-lt"/>
              <a:buAutoNum type="romanUcPeriod"/>
            </a:pPr>
            <a:r>
              <a:rPr lang="cs-CZ" altLang="cs-CZ" sz="1500" i="1" dirty="0"/>
              <a:t>Na tomto závěru nic nemění ani § 28 </a:t>
            </a:r>
            <a:r>
              <a:rPr lang="cs-CZ" altLang="cs-CZ" sz="1500" i="1" dirty="0" err="1"/>
              <a:t>VeřRej</a:t>
            </a:r>
            <a:r>
              <a:rPr lang="cs-CZ" altLang="cs-CZ" sz="1500" i="1" dirty="0"/>
              <a:t> (dle názoru odvolacího soudu je toto ustanovení pouze duplicitním ustanovením ve vztahu k výše citovaným ustanovením </a:t>
            </a:r>
            <a:r>
              <a:rPr lang="cs-CZ" altLang="cs-CZ" sz="1500" i="1" dirty="0" err="1"/>
              <a:t>VeřRej</a:t>
            </a:r>
            <a:r>
              <a:rPr lang="cs-CZ" altLang="cs-CZ" sz="1500" i="1" dirty="0"/>
              <a:t>), které uvádí, že návrh na změnu či výmaz zápisu může podat osoba uvedena § 26 </a:t>
            </a:r>
            <a:r>
              <a:rPr lang="cs-CZ" altLang="cs-CZ" sz="1500" i="1" dirty="0" err="1"/>
              <a:t>VeřRej</a:t>
            </a:r>
            <a:r>
              <a:rPr lang="cs-CZ" altLang="cs-CZ" sz="1500" i="1" dirty="0"/>
              <a:t> (nebo § 27 </a:t>
            </a:r>
            <a:r>
              <a:rPr lang="cs-CZ" altLang="cs-CZ" sz="1500" i="1" dirty="0" err="1"/>
              <a:t>VeřRej</a:t>
            </a:r>
            <a:r>
              <a:rPr lang="cs-CZ" altLang="cs-CZ" sz="1500" i="1" dirty="0"/>
              <a:t>, který však na projednávaný případ nedopadá). Pokud § 28 </a:t>
            </a:r>
            <a:r>
              <a:rPr lang="cs-CZ" altLang="cs-CZ" sz="1500" i="1" dirty="0" err="1"/>
              <a:t>VeřRej</a:t>
            </a:r>
            <a:r>
              <a:rPr lang="cs-CZ" altLang="cs-CZ" sz="1500" i="1" dirty="0"/>
              <a:t> odkazuje na ustanovení § 26, je nezbytné toto ustanovení vykládat jako celek, tj. včetně odstavce druhého, dle kterého </a:t>
            </a:r>
            <a:r>
              <a:rPr lang="cs-CZ" altLang="cs-CZ" sz="1500" b="1" i="1" u="sng" dirty="0"/>
              <a:t>návrh ve věcech pobočného spolku podává osoba uvedená v § 26 odst. 1 písm. a) </a:t>
            </a:r>
            <a:r>
              <a:rPr lang="cs-CZ" altLang="cs-CZ" sz="1500" b="1" i="1" u="sng" dirty="0" err="1"/>
              <a:t>VeřRej</a:t>
            </a:r>
            <a:r>
              <a:rPr lang="cs-CZ" altLang="cs-CZ" sz="1500" b="1" i="1" u="sng" dirty="0"/>
              <a:t> – tedy spolek hlavní</a:t>
            </a:r>
            <a:r>
              <a:rPr lang="cs-CZ" altLang="cs-CZ" sz="1500" i="1" dirty="0"/>
              <a:t>. </a:t>
            </a:r>
          </a:p>
          <a:p>
            <a:pPr marL="1771650" lvl="3" indent="-400050" algn="just">
              <a:lnSpc>
                <a:spcPct val="80000"/>
              </a:lnSpc>
              <a:buFont typeface="+mj-lt"/>
              <a:buAutoNum type="romanUcPeriod"/>
            </a:pPr>
            <a:r>
              <a:rPr lang="cs-CZ" altLang="cs-CZ" sz="1500" i="1" dirty="0"/>
              <a:t>Jestliže návrh ve věci zápisu pobočného spolku do spolkového rejstříku podává spolek hlavní (neboť jen ten je legitimován k podání takového návrhu), pak </a:t>
            </a:r>
            <a:r>
              <a:rPr lang="cs-CZ" altLang="cs-CZ" sz="1500" i="1" u="sng" dirty="0"/>
              <a:t>odmítl-li soud prvního stupně návrh podaný pobočným spolkem jako osobou k tomu neoprávněnou, postupoval správně</a:t>
            </a:r>
            <a:r>
              <a:rPr lang="cs-CZ" altLang="cs-CZ" sz="1500" i="1" dirty="0"/>
              <a:t>, v souladu s § 86 písm. a) </a:t>
            </a:r>
            <a:r>
              <a:rPr lang="cs-CZ" altLang="cs-CZ" sz="1500" i="1" dirty="0" err="1"/>
              <a:t>VeřRej</a:t>
            </a:r>
            <a:r>
              <a:rPr lang="cs-CZ" altLang="cs-CZ" sz="1500" i="1" dirty="0"/>
              <a:t>.</a:t>
            </a:r>
          </a:p>
          <a:p>
            <a:pPr lvl="2">
              <a:lnSpc>
                <a:spcPct val="80000"/>
              </a:lnSpc>
            </a:pPr>
            <a:endParaRPr lang="cs-CZ" altLang="cs-CZ" sz="1900" dirty="0"/>
          </a:p>
          <a:p>
            <a:pPr lvl="2">
              <a:lnSpc>
                <a:spcPct val="80000"/>
              </a:lnSpc>
            </a:pPr>
            <a:r>
              <a:rPr lang="cs-CZ" altLang="cs-CZ" sz="1900" i="1" strike="sngStrike" dirty="0"/>
              <a:t>VSOL 5 Cmo 99/2016 (nepřijato do Sbírky)</a:t>
            </a:r>
          </a:p>
          <a:p>
            <a:pPr marL="1771650" lvl="3" indent="-400050">
              <a:lnSpc>
                <a:spcPct val="80000"/>
              </a:lnSpc>
              <a:buFont typeface="+mj-lt"/>
              <a:buAutoNum type="romanUcPeriod"/>
            </a:pPr>
            <a:r>
              <a:rPr lang="cs-CZ" altLang="cs-CZ" sz="1500" i="1" dirty="0"/>
              <a:t>Návrh na zápis pobočného spolku do veřejného rejstříku podává hlavní spolek; návrh na změnu zápisu již podávají samy pobočné spolky.</a:t>
            </a:r>
          </a:p>
          <a:p>
            <a:pPr lvl="2">
              <a:lnSpc>
                <a:spcPct val="80000"/>
              </a:lnSpc>
            </a:pPr>
            <a:endParaRPr lang="cs-CZ" altLang="cs-CZ" sz="1900" dirty="0"/>
          </a:p>
          <a:p>
            <a:pPr lvl="3">
              <a:lnSpc>
                <a:spcPct val="80000"/>
              </a:lnSpc>
            </a:pPr>
            <a:endParaRPr lang="cs-CZ" altLang="cs-CZ" sz="1500" dirty="0"/>
          </a:p>
        </p:txBody>
      </p:sp>
    </p:spTree>
    <p:extLst>
      <p:ext uri="{BB962C8B-B14F-4D97-AF65-F5344CB8AC3E}">
        <p14:creationId xmlns:p14="http://schemas.microsoft.com/office/powerpoint/2010/main" val="1902835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42EB62-CD12-4BA1-AD2E-205D38BE115E}"/>
              </a:ext>
            </a:extLst>
          </p:cNvPr>
          <p:cNvSpPr>
            <a:spLocks noGrp="1"/>
          </p:cNvSpPr>
          <p:nvPr>
            <p:ph type="title"/>
          </p:nvPr>
        </p:nvSpPr>
        <p:spPr/>
        <p:txBody>
          <a:bodyPr>
            <a:normAutofit/>
          </a:bodyPr>
          <a:lstStyle/>
          <a:p>
            <a:r>
              <a:rPr lang="cs-CZ" sz="4000" b="1" dirty="0"/>
              <a:t>Program</a:t>
            </a:r>
          </a:p>
        </p:txBody>
      </p:sp>
      <p:sp>
        <p:nvSpPr>
          <p:cNvPr id="3" name="Zástupný symbol pro obsah 2">
            <a:extLst>
              <a:ext uri="{FF2B5EF4-FFF2-40B4-BE49-F238E27FC236}">
                <a16:creationId xmlns:a16="http://schemas.microsoft.com/office/drawing/2014/main" id="{DF776746-7769-468F-BD3F-285F0F7A1C4C}"/>
              </a:ext>
            </a:extLst>
          </p:cNvPr>
          <p:cNvSpPr>
            <a:spLocks noGrp="1"/>
          </p:cNvSpPr>
          <p:nvPr>
            <p:ph idx="1"/>
          </p:nvPr>
        </p:nvSpPr>
        <p:spPr/>
        <p:txBody>
          <a:bodyPr>
            <a:normAutofit/>
          </a:bodyPr>
          <a:lstStyle/>
          <a:p>
            <a:pPr marL="0" indent="0">
              <a:buNone/>
            </a:pPr>
            <a:endParaRPr lang="cs-CZ" i="1" dirty="0"/>
          </a:p>
          <a:p>
            <a:pPr marL="514350" indent="-514350">
              <a:buFont typeface="+mj-lt"/>
              <a:buAutoNum type="arabicPeriod"/>
            </a:pPr>
            <a:r>
              <a:rPr lang="cs-CZ" dirty="0"/>
              <a:t>Řízení ve věcech veřejného rejstříku</a:t>
            </a:r>
          </a:p>
          <a:p>
            <a:pPr marL="514350" indent="-514350">
              <a:buFont typeface="+mj-lt"/>
              <a:buAutoNum type="arabicPeriod"/>
            </a:pPr>
            <a:r>
              <a:rPr lang="cs-CZ" dirty="0"/>
              <a:t>Procesní opatrovnictví právnických osob</a:t>
            </a:r>
            <a:br>
              <a:rPr lang="cs-CZ" dirty="0"/>
            </a:br>
            <a:r>
              <a:rPr lang="cs-CZ" dirty="0"/>
              <a:t>v civilním soudním řízení</a:t>
            </a:r>
          </a:p>
        </p:txBody>
      </p:sp>
    </p:spTree>
    <p:extLst>
      <p:ext uri="{BB962C8B-B14F-4D97-AF65-F5344CB8AC3E}">
        <p14:creationId xmlns:p14="http://schemas.microsoft.com/office/powerpoint/2010/main" val="253770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Zahájení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Na návrh</a:t>
            </a:r>
          </a:p>
          <a:p>
            <a:pPr lvl="1">
              <a:lnSpc>
                <a:spcPct val="80000"/>
              </a:lnSpc>
            </a:pPr>
            <a:r>
              <a:rPr lang="cs-CZ" altLang="cs-CZ" sz="2300" dirty="0"/>
              <a:t>příspěvková organizace</a:t>
            </a:r>
          </a:p>
          <a:p>
            <a:pPr lvl="2">
              <a:lnSpc>
                <a:spcPct val="80000"/>
              </a:lnSpc>
            </a:pPr>
            <a:r>
              <a:rPr lang="cs-CZ" altLang="cs-CZ" sz="1900" i="1" dirty="0"/>
              <a:t>29 Cdo 3294/2015 </a:t>
            </a:r>
          </a:p>
          <a:p>
            <a:pPr marL="1771650" lvl="3" indent="-400050" algn="just">
              <a:lnSpc>
                <a:spcPct val="80000"/>
              </a:lnSpc>
              <a:buFont typeface="+mj-lt"/>
              <a:buAutoNum type="romanUcPeriod"/>
            </a:pPr>
            <a:r>
              <a:rPr lang="cs-CZ" altLang="cs-CZ" sz="1500" b="1" i="1" u="sng" dirty="0"/>
              <a:t>Zřizovatel příspěvkové organizace</a:t>
            </a:r>
            <a:r>
              <a:rPr lang="cs-CZ" altLang="cs-CZ" sz="1500" i="1" dirty="0"/>
              <a:t> je osobou, o níž ve smyslu § 11 odst. 1 </a:t>
            </a:r>
            <a:r>
              <a:rPr lang="cs-CZ" altLang="cs-CZ" sz="1500" i="1" dirty="0" err="1"/>
              <a:t>VeřRej</a:t>
            </a:r>
            <a:r>
              <a:rPr lang="cs-CZ" altLang="cs-CZ" sz="1500" i="1" dirty="0"/>
              <a:t> jiný právní předpis (§ 27 odst. 10 zákona č. 250/2000 Sb.) stanoví, že </a:t>
            </a:r>
            <a:r>
              <a:rPr lang="cs-CZ" altLang="cs-CZ" sz="1500" b="1" i="1" u="sng" dirty="0"/>
              <a:t>může podat</a:t>
            </a:r>
            <a:r>
              <a:rPr lang="cs-CZ" altLang="cs-CZ" sz="1500" i="1" dirty="0"/>
              <a:t> (jakýkoli) </a:t>
            </a:r>
            <a:r>
              <a:rPr lang="cs-CZ" altLang="cs-CZ" sz="1500" b="1" i="1" u="sng" dirty="0"/>
              <a:t>návrh na zápis do obchodního rejstříku týkající se příspěvkové organizace.</a:t>
            </a:r>
          </a:p>
          <a:p>
            <a:pPr marL="1771650" lvl="3" indent="-400050" algn="just">
              <a:lnSpc>
                <a:spcPct val="80000"/>
              </a:lnSpc>
              <a:buFont typeface="+mj-lt"/>
              <a:buAutoNum type="romanUcPeriod"/>
            </a:pPr>
            <a:r>
              <a:rPr lang="cs-CZ" altLang="cs-CZ" sz="1500" i="1" dirty="0"/>
              <a:t>Neváže-li zřizovatel svým rozhodnutím zánik příspěvkové organizace na její výmaz z obchodního rejstříku, má výmaz příspěvkové organizace (zaniklé sloučením s jinou příspěvkovou organizací) z obchodního rejstříku toliko deklaratorní účinky.</a:t>
            </a:r>
          </a:p>
          <a:p>
            <a:pPr marL="1428750" lvl="2" indent="-514350">
              <a:lnSpc>
                <a:spcPct val="80000"/>
              </a:lnSpc>
              <a:buAutoNum type="romanUcPeriod"/>
            </a:pPr>
            <a:endParaRPr lang="cs-CZ" altLang="cs-CZ" sz="1900" i="1" dirty="0"/>
          </a:p>
        </p:txBody>
      </p:sp>
    </p:spTree>
    <p:extLst>
      <p:ext uri="{BB962C8B-B14F-4D97-AF65-F5344CB8AC3E}">
        <p14:creationId xmlns:p14="http://schemas.microsoft.com/office/powerpoint/2010/main" val="30729380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Zahájení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781128"/>
          </a:xfrm>
        </p:spPr>
        <p:txBody>
          <a:bodyPr vert="horz" lIns="91440" tIns="45720" rIns="91440" bIns="45720" rtlCol="0" anchor="t">
            <a:normAutofit fontScale="92500" lnSpcReduction="10000"/>
          </a:bodyPr>
          <a:lstStyle/>
          <a:p>
            <a:pPr>
              <a:lnSpc>
                <a:spcPct val="80000"/>
              </a:lnSpc>
            </a:pPr>
            <a:r>
              <a:rPr lang="cs-CZ" altLang="cs-CZ" sz="2700" dirty="0"/>
              <a:t>Na návrh</a:t>
            </a:r>
          </a:p>
          <a:p>
            <a:pPr lvl="1">
              <a:lnSpc>
                <a:spcPct val="80000"/>
              </a:lnSpc>
            </a:pPr>
            <a:r>
              <a:rPr lang="cs-CZ" altLang="cs-CZ" sz="2300" dirty="0"/>
              <a:t>nesplní-li povinnost podat návrh </a:t>
            </a:r>
            <a:r>
              <a:rPr lang="cs-CZ" altLang="cs-CZ" sz="2300" b="1" dirty="0"/>
              <a:t>bez zbytečného odkladu po vzniku rozhodné skutečnosti</a:t>
            </a:r>
            <a:r>
              <a:rPr lang="cs-CZ" altLang="cs-CZ" sz="2300" dirty="0"/>
              <a:t> + 15 dnů = složená lhůta</a:t>
            </a:r>
            <a:br>
              <a:rPr lang="cs-CZ" altLang="cs-CZ" sz="2300" dirty="0"/>
            </a:br>
            <a:r>
              <a:rPr lang="cs-CZ" altLang="cs-CZ" sz="2300" dirty="0"/>
              <a:t>(29 Cdo 2277/2020), může návrh podat každý, kdo doloží právní zájem (§ 11 odst.3 </a:t>
            </a:r>
            <a:r>
              <a:rPr lang="cs-CZ" altLang="cs-CZ" sz="2300" dirty="0" err="1"/>
              <a:t>VeřRej</a:t>
            </a:r>
            <a:r>
              <a:rPr lang="cs-CZ" altLang="cs-CZ" sz="2300" dirty="0"/>
              <a:t>),</a:t>
            </a:r>
          </a:p>
          <a:p>
            <a:pPr lvl="2">
              <a:lnSpc>
                <a:spcPct val="80000"/>
              </a:lnSpc>
            </a:pPr>
            <a:r>
              <a:rPr lang="cs-CZ" altLang="cs-CZ" sz="1900" i="1" dirty="0"/>
              <a:t>29 </a:t>
            </a:r>
            <a:r>
              <a:rPr lang="cs-CZ" altLang="cs-CZ" sz="1900" i="1" dirty="0" err="1"/>
              <a:t>Cdo</a:t>
            </a:r>
            <a:r>
              <a:rPr lang="cs-CZ" altLang="cs-CZ" sz="1900" i="1" dirty="0"/>
              <a:t> 2624/2016 (R 2/2019)</a:t>
            </a:r>
          </a:p>
          <a:p>
            <a:pPr marL="1771650" lvl="3" indent="-400050" algn="just">
              <a:lnSpc>
                <a:spcPct val="80000"/>
              </a:lnSpc>
              <a:buFont typeface="+mj-lt"/>
              <a:buAutoNum type="romanUcPeriod"/>
            </a:pPr>
            <a:r>
              <a:rPr lang="cs-CZ" altLang="cs-CZ" sz="1500" i="1" dirty="0"/>
              <a:t>Neplyne-li právní zájem navrhovatele podle § 11 odst. 3 </a:t>
            </a:r>
            <a:r>
              <a:rPr lang="cs-CZ" altLang="cs-CZ" sz="1500" i="1" dirty="0" err="1"/>
              <a:t>VeřRej</a:t>
            </a:r>
            <a:r>
              <a:rPr lang="cs-CZ" altLang="cs-CZ" sz="1500" i="1" dirty="0"/>
              <a:t> na zápisu do obchodního rejstříku z návrhu na zápis či z listin k němu přiložených, </a:t>
            </a:r>
            <a:r>
              <a:rPr lang="cs-CZ" altLang="cs-CZ" sz="1500" i="1" u="sng" dirty="0"/>
              <a:t>vyzve rejstříkový soud navrhovatele</a:t>
            </a:r>
            <a:r>
              <a:rPr lang="cs-CZ" altLang="cs-CZ" sz="1500" i="1" dirty="0"/>
              <a:t> postupem podle § 88 </a:t>
            </a:r>
            <a:r>
              <a:rPr lang="cs-CZ" altLang="cs-CZ" sz="1500" i="1" dirty="0" err="1"/>
              <a:t>VeřRej</a:t>
            </a:r>
            <a:r>
              <a:rPr lang="cs-CZ" altLang="cs-CZ" sz="1500" i="1" dirty="0"/>
              <a:t> </a:t>
            </a:r>
            <a:r>
              <a:rPr lang="cs-CZ" altLang="cs-CZ" sz="1500" i="1" u="sng" dirty="0"/>
              <a:t>k doplnění návrhu nebo chybějících listin, osvědčujících jeho právní zájem</a:t>
            </a:r>
            <a:r>
              <a:rPr lang="cs-CZ" altLang="cs-CZ" sz="1500" i="1" dirty="0"/>
              <a:t>.</a:t>
            </a:r>
          </a:p>
          <a:p>
            <a:pPr marL="1771650" lvl="3" indent="-400050" algn="just">
              <a:lnSpc>
                <a:spcPct val="80000"/>
              </a:lnSpc>
              <a:buFont typeface="+mj-lt"/>
              <a:buAutoNum type="romanUcPeriod"/>
            </a:pPr>
            <a:r>
              <a:rPr lang="cs-CZ" altLang="cs-CZ" sz="1500" i="1" dirty="0"/>
              <a:t>Společník má právní zájem na výmazu zápisu jednatele, jemuž zanikla funkce, z obchodního rejstříku. Nepodá-li společnost s ručením omezeným poté, kdy jednateli zanikne funkce, v rozporu s § 11 odst. 1 a 2 </a:t>
            </a:r>
            <a:r>
              <a:rPr lang="cs-CZ" altLang="cs-CZ" sz="1500" i="1" dirty="0" err="1"/>
              <a:t>VeřRej</a:t>
            </a:r>
            <a:r>
              <a:rPr lang="cs-CZ" altLang="cs-CZ" sz="1500" i="1" dirty="0"/>
              <a:t> návrh na výmaz jednatele z obchodního rejstříku a na zápis dne zániku jeho funkce ve lhůtě určené ustanovením</a:t>
            </a:r>
            <a:br>
              <a:rPr lang="cs-CZ" altLang="cs-CZ" sz="1500" i="1" dirty="0"/>
            </a:br>
            <a:r>
              <a:rPr lang="cs-CZ" altLang="cs-CZ" sz="1500" i="1" dirty="0"/>
              <a:t>§ 11 odst. 3 </a:t>
            </a:r>
            <a:r>
              <a:rPr lang="cs-CZ" altLang="cs-CZ" sz="1500" i="1" dirty="0" err="1"/>
              <a:t>VeřRej</a:t>
            </a:r>
            <a:r>
              <a:rPr lang="cs-CZ" altLang="cs-CZ" sz="1500" i="1" dirty="0"/>
              <a:t>, vzniká společníku právo podat návrh na zápis uvedených skutečností podle posledně označeného ustanovení.</a:t>
            </a:r>
          </a:p>
          <a:p>
            <a:pPr marL="1828800" lvl="4" indent="0" algn="just">
              <a:lnSpc>
                <a:spcPct val="80000"/>
              </a:lnSpc>
              <a:buNone/>
            </a:pPr>
            <a:r>
              <a:rPr lang="cs-CZ" altLang="cs-CZ" sz="1500" i="1" dirty="0"/>
              <a:t>+ 27 Cdo 2176/2022</a:t>
            </a:r>
          </a:p>
          <a:p>
            <a:pPr lvl="2">
              <a:lnSpc>
                <a:spcPct val="80000"/>
              </a:lnSpc>
            </a:pPr>
            <a:r>
              <a:rPr lang="cs-CZ" sz="1900" i="1" dirty="0">
                <a:ea typeface="+mn-lt"/>
                <a:cs typeface="+mn-lt"/>
              </a:rPr>
              <a:t>27 Cdo 3873/2019</a:t>
            </a:r>
          </a:p>
          <a:p>
            <a:pPr marL="1771650" lvl="3" indent="-400050" algn="just">
              <a:lnSpc>
                <a:spcPct val="80000"/>
              </a:lnSpc>
              <a:buFont typeface="+mj-lt"/>
              <a:buAutoNum type="romanUcPeriod"/>
            </a:pPr>
            <a:r>
              <a:rPr lang="cs-CZ" sz="1500" i="1" dirty="0">
                <a:ea typeface="+mn-lt"/>
                <a:cs typeface="+mn-lt"/>
              </a:rPr>
              <a:t>Oprávnění podat návrh na </a:t>
            </a:r>
            <a:r>
              <a:rPr lang="cs-CZ" sz="1500" b="1" i="1" u="sng" dirty="0">
                <a:ea typeface="+mn-lt"/>
                <a:cs typeface="+mn-lt"/>
              </a:rPr>
              <a:t>zápis</a:t>
            </a:r>
            <a:r>
              <a:rPr lang="cs-CZ" sz="1500" i="1" dirty="0">
                <a:ea typeface="+mn-lt"/>
                <a:cs typeface="+mn-lt"/>
              </a:rPr>
              <a:t> skutečností podle § 25 odst. 1 písm. j) </a:t>
            </a:r>
            <a:r>
              <a:rPr lang="cs-CZ" sz="1500" i="1" dirty="0" err="1">
                <a:ea typeface="+mn-lt"/>
                <a:cs typeface="+mn-lt"/>
              </a:rPr>
              <a:t>VeřRej</a:t>
            </a:r>
            <a:r>
              <a:rPr lang="cs-CZ" sz="1500" i="1" dirty="0">
                <a:ea typeface="+mn-lt"/>
                <a:cs typeface="+mn-lt"/>
              </a:rPr>
              <a:t> do veřejného rejstříku svědčí  toliko zapsané osobě. Jde o oprávnění, nikoliv povinnost; nemá-li zapsaná osoba povinnost tyto skutečnosti zapsat, nemůže ani začít běžet složená lhůta uvedená v § 11 </a:t>
            </a:r>
            <a:r>
              <a:rPr lang="cs-CZ" sz="1500" i="1" dirty="0" err="1">
                <a:ea typeface="+mn-lt"/>
                <a:cs typeface="+mn-lt"/>
              </a:rPr>
              <a:t>VeřRej</a:t>
            </a:r>
            <a:r>
              <a:rPr lang="cs-CZ" sz="1500" i="1" dirty="0">
                <a:ea typeface="+mn-lt"/>
                <a:cs typeface="+mn-lt"/>
              </a:rPr>
              <a:t> a v důsledku toho nemůže ani vzniknout oprávnění podat návrh dalším osobám podle § 11 odst. 3 </a:t>
            </a:r>
            <a:r>
              <a:rPr lang="cs-CZ" sz="1500" i="1" dirty="0" err="1">
                <a:ea typeface="+mn-lt"/>
                <a:cs typeface="+mn-lt"/>
              </a:rPr>
              <a:t>VeřRej</a:t>
            </a:r>
            <a:r>
              <a:rPr lang="cs-CZ" sz="1500" i="1" dirty="0">
                <a:ea typeface="+mn-lt"/>
                <a:cs typeface="+mn-lt"/>
              </a:rPr>
              <a:t>.</a:t>
            </a:r>
            <a:endParaRPr lang="cs-CZ" altLang="cs-CZ" sz="1500" dirty="0"/>
          </a:p>
          <a:p>
            <a:pPr lvl="1">
              <a:lnSpc>
                <a:spcPct val="80000"/>
              </a:lnSpc>
            </a:pPr>
            <a:r>
              <a:rPr lang="cs-CZ" altLang="cs-CZ" sz="2300" dirty="0"/>
              <a:t>i konstitutivně zapisované skutečnosti?</a:t>
            </a:r>
          </a:p>
        </p:txBody>
      </p:sp>
    </p:spTree>
    <p:extLst>
      <p:ext uri="{BB962C8B-B14F-4D97-AF65-F5344CB8AC3E}">
        <p14:creationId xmlns:p14="http://schemas.microsoft.com/office/powerpoint/2010/main" val="4469815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Zápis ostatních skutečností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Skutečně zapsat cokoliv?</a:t>
            </a:r>
          </a:p>
          <a:p>
            <a:pPr lvl="1">
              <a:lnSpc>
                <a:spcPct val="80000"/>
              </a:lnSpc>
            </a:pPr>
            <a:r>
              <a:rPr lang="cs-CZ" altLang="cs-CZ" sz="2300" i="1" dirty="0"/>
              <a:t>27 Cdo 1744/2022 (Zápis důvodů pro odvolání jednatele)</a:t>
            </a:r>
          </a:p>
          <a:p>
            <a:pPr marL="1428750" lvl="2" indent="-514350" algn="just">
              <a:lnSpc>
                <a:spcPct val="80000"/>
              </a:lnSpc>
              <a:buFont typeface="+mj-lt"/>
              <a:buAutoNum type="romanUcPeriod"/>
            </a:pPr>
            <a:r>
              <a:rPr lang="cs-CZ" altLang="cs-CZ" sz="1900" i="1" dirty="0"/>
              <a:t>Jednatel společnosti s ručením omezeným jako osoba zapisovaná podle § 25 odst. 1 písm. g) z. v. r. do obchodního rejstříku v rámci zápisu zapsané společnosti s ručením omezeným je podle § 101 odst. 2 z. v. r. oprávněn domáhat se nejen změny zápisu v případě svého výmazu z veřejného rejstříku, ale </a:t>
            </a:r>
            <a:r>
              <a:rPr lang="cs-CZ" altLang="cs-CZ" sz="1900" b="1" i="1" u="sng" dirty="0"/>
              <a:t>též změny (výmazu) zápisu důvodů, pro něž byl z veřejného rejstříku vymazán</a:t>
            </a:r>
            <a:r>
              <a:rPr lang="cs-CZ" altLang="cs-CZ" sz="1900" i="1" dirty="0"/>
              <a:t>, resp. v případě odvolání z funkce jednatele valnou hromadou </a:t>
            </a:r>
            <a:r>
              <a:rPr lang="cs-CZ" altLang="cs-CZ" sz="1900" b="1" i="1" u="sng" dirty="0"/>
              <a:t>i důvodů, pro které měl být odvolán</a:t>
            </a:r>
            <a:r>
              <a:rPr lang="cs-CZ" altLang="cs-CZ" sz="1900" i="1" u="sng" dirty="0"/>
              <a:t>.</a:t>
            </a:r>
          </a:p>
          <a:p>
            <a:pPr marL="1428750" lvl="2" indent="-514350" algn="just">
              <a:lnSpc>
                <a:spcPct val="80000"/>
              </a:lnSpc>
              <a:buFont typeface="+mj-lt"/>
              <a:buAutoNum type="romanUcPeriod"/>
            </a:pPr>
            <a:r>
              <a:rPr lang="cs-CZ" altLang="cs-CZ" sz="1900" i="1" dirty="0"/>
              <a:t>Z uvedeného vyplývá povinnost rejstříkového soudu vyrozumět vymazávaného jednatele nejen o samotném výmazu jeho osoby z obchodního rejstříku, nýbrž i o případném zápisu důvodů, pro něž mu měla funkce jednatele zaniknout (§ 101 odst. 2, část věty za středníkem, § 102 z. v. r.).</a:t>
            </a:r>
          </a:p>
        </p:txBody>
      </p:sp>
    </p:spTree>
    <p:extLst>
      <p:ext uri="{BB962C8B-B14F-4D97-AF65-F5344CB8AC3E}">
        <p14:creationId xmlns:p14="http://schemas.microsoft.com/office/powerpoint/2010/main" val="3966117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Zápis ostatních skutečností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lnSpcReduction="10000"/>
          </a:bodyPr>
          <a:lstStyle/>
          <a:p>
            <a:pPr>
              <a:lnSpc>
                <a:spcPct val="80000"/>
              </a:lnSpc>
            </a:pPr>
            <a:r>
              <a:rPr lang="cs-CZ" altLang="cs-CZ" sz="2700" dirty="0"/>
              <a:t>Skutečně zapsat cokoliv?</a:t>
            </a:r>
          </a:p>
          <a:p>
            <a:pPr lvl="1">
              <a:lnSpc>
                <a:spcPct val="80000"/>
              </a:lnSpc>
            </a:pPr>
            <a:r>
              <a:rPr lang="cs-CZ" altLang="cs-CZ" sz="2300" i="1" dirty="0"/>
              <a:t>27 Cdo 2411/2022 (Zápis důvodů pro odvolání jednatele)</a:t>
            </a:r>
          </a:p>
          <a:p>
            <a:pPr marL="1428750" lvl="2" indent="-514350" algn="just">
              <a:lnSpc>
                <a:spcPct val="80000"/>
              </a:lnSpc>
              <a:buFont typeface="+mj-lt"/>
              <a:buAutoNum type="romanUcPeriod"/>
            </a:pPr>
            <a:r>
              <a:rPr lang="cs-CZ" altLang="cs-CZ" sz="1900" i="1" dirty="0"/>
              <a:t>[4] V projednávané věci dovolatelka požaduje zápis jiné důležité skutečnosti do obchodního rejstříku podle § 25 odst. 1 písm. j)</a:t>
            </a:r>
            <a:br>
              <a:rPr lang="cs-CZ" altLang="cs-CZ" sz="1900" i="1" dirty="0"/>
            </a:br>
            <a:r>
              <a:rPr lang="cs-CZ" altLang="cs-CZ" sz="1900" i="1" dirty="0"/>
              <a:t>z. v. r., ve znění: „U osoby P. N. (dále též jen ‚P. N.‘) … došlo k zániku funkce jednatele dne 25. 4. 2008 a od této doby se funkce jednatele u P. N. ve společnosti neobnovila. Zápis o dni zániku funkce jednatele P. N. ke dni 4. 3. 2016 v úplném výpise z obchodního rejstříku není správný.“</a:t>
            </a:r>
          </a:p>
          <a:p>
            <a:pPr marL="1428750" lvl="2" indent="-514350" algn="just">
              <a:lnSpc>
                <a:spcPct val="80000"/>
              </a:lnSpc>
              <a:buFont typeface="+mj-lt"/>
              <a:buAutoNum type="romanUcPeriod"/>
            </a:pPr>
            <a:r>
              <a:rPr lang="cs-CZ" altLang="cs-CZ" sz="1900" i="1" dirty="0"/>
              <a:t>[5] Závěr odvolacího soudu, podle něhož nelze </a:t>
            </a:r>
            <a:r>
              <a:rPr lang="cs-CZ" altLang="cs-CZ" sz="1900" i="1" dirty="0" err="1"/>
              <a:t>dovolatelkou</a:t>
            </a:r>
            <a:r>
              <a:rPr lang="cs-CZ" altLang="cs-CZ" sz="1900" i="1" dirty="0"/>
              <a:t> požadovanému návrhu na zápis vyhovět, je co do výsledku v souladu s ustálenou judikaturou Nejvyššího soudu. Z té se podává, že skutečnost navrhovaná k zápisu podle § 25 odst. 1 písm. j) z. v. r. musí být významná pro společnost, popřípadě pro třetí osoby, jež se společností přicházejí do styku.</a:t>
            </a:r>
          </a:p>
          <a:p>
            <a:pPr marL="1428750" lvl="2" indent="-514350" algn="just">
              <a:lnSpc>
                <a:spcPct val="80000"/>
              </a:lnSpc>
              <a:buFont typeface="+mj-lt"/>
              <a:buAutoNum type="romanUcPeriod"/>
            </a:pPr>
            <a:r>
              <a:rPr lang="cs-CZ" altLang="cs-CZ" sz="1900" i="1" dirty="0"/>
              <a:t>[6] </a:t>
            </a:r>
            <a:r>
              <a:rPr lang="cs-CZ" altLang="cs-CZ" sz="1900" b="1" i="1" u="sng" dirty="0"/>
              <a:t>Okolnost, že zápis v obchodním rejstříku byl v rozporu se skutečným stavem (nebyl správný), sama o sobě nepředstavuje důležitou skutečnost významnou pro společnost</a:t>
            </a:r>
            <a:r>
              <a:rPr lang="cs-CZ" altLang="cs-CZ" sz="1900" i="1" dirty="0"/>
              <a:t>, popřípadě pro třetí osoby, jež se společností přicházejí do styku.</a:t>
            </a:r>
          </a:p>
        </p:txBody>
      </p:sp>
    </p:spTree>
    <p:extLst>
      <p:ext uri="{BB962C8B-B14F-4D97-AF65-F5344CB8AC3E}">
        <p14:creationId xmlns:p14="http://schemas.microsoft.com/office/powerpoint/2010/main" val="1082070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Zahájení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Na návrh</a:t>
            </a:r>
          </a:p>
          <a:p>
            <a:pPr lvl="1">
              <a:lnSpc>
                <a:spcPct val="80000"/>
              </a:lnSpc>
            </a:pPr>
            <a:r>
              <a:rPr lang="cs-CZ" altLang="cs-CZ" sz="2300" dirty="0"/>
              <a:t>zástavní věřitel nebo společník v případě zápisu zástavního práva k podílu (§ 47 odst. 2 </a:t>
            </a:r>
            <a:r>
              <a:rPr lang="cs-CZ" altLang="cs-CZ" sz="2300" dirty="0" err="1"/>
              <a:t>VeřRej</a:t>
            </a:r>
            <a:r>
              <a:rPr lang="cs-CZ" altLang="cs-CZ" sz="2300" dirty="0"/>
              <a:t>)</a:t>
            </a:r>
          </a:p>
          <a:p>
            <a:pPr lvl="2">
              <a:lnSpc>
                <a:spcPct val="80000"/>
              </a:lnSpc>
            </a:pPr>
            <a:r>
              <a:rPr lang="cs-CZ" altLang="cs-CZ" sz="1900" i="1" dirty="0"/>
              <a:t>VSPH 14 Cmo 354/2014 (R 43/2016)</a:t>
            </a:r>
          </a:p>
          <a:p>
            <a:pPr marL="1771650" lvl="3" indent="-400050" algn="just">
              <a:lnSpc>
                <a:spcPct val="80000"/>
              </a:lnSpc>
              <a:buAutoNum type="romanUcPeriod"/>
            </a:pPr>
            <a:r>
              <a:rPr lang="cs-CZ" altLang="cs-CZ" sz="1500" i="1" dirty="0"/>
              <a:t>Zástavní právo k podílu v korporaci, který není představován cenným papírem či zaknihovaným cenným papírem, vzniká zápisem do veřejného rejstříku, v němž je korporace zapsána; jiný způsob vzniku zástavního práva nelze sjednat. </a:t>
            </a:r>
          </a:p>
          <a:p>
            <a:pPr marL="1771650" lvl="3" indent="-400050" algn="just">
              <a:lnSpc>
                <a:spcPct val="80000"/>
              </a:lnSpc>
              <a:buAutoNum type="romanUcPeriod"/>
            </a:pPr>
            <a:r>
              <a:rPr lang="cs-CZ" altLang="cs-CZ" sz="1500" i="1" u="sng" dirty="0"/>
              <a:t>Zástavní věřitel je aktivně věcně legitimován k podání návrhu na zápis zástavního práva k podílu v korporaci do obchodního rejstříku</a:t>
            </a:r>
            <a:r>
              <a:rPr lang="cs-CZ" altLang="cs-CZ" sz="1500" i="1" dirty="0"/>
              <a:t> (§ 11 odst. 1 </a:t>
            </a:r>
            <a:r>
              <a:rPr lang="cs-CZ" altLang="cs-CZ" sz="1500" i="1" dirty="0" err="1"/>
              <a:t>VeřRej</a:t>
            </a:r>
            <a:r>
              <a:rPr lang="cs-CZ" altLang="cs-CZ" sz="1500" i="1" dirty="0"/>
              <a:t>, § 1322 ObčZ). → kodifikováno do § 47 odst. 2 </a:t>
            </a:r>
            <a:r>
              <a:rPr lang="cs-CZ" altLang="cs-CZ" sz="1500" i="1" dirty="0" err="1"/>
              <a:t>VeřRej</a:t>
            </a:r>
            <a:endParaRPr lang="cs-CZ" altLang="cs-CZ" sz="1500" i="1" dirty="0"/>
          </a:p>
          <a:p>
            <a:pPr marL="1771650" lvl="3" indent="-400050" algn="just">
              <a:lnSpc>
                <a:spcPct val="80000"/>
              </a:lnSpc>
              <a:buAutoNum type="romanUcPeriod"/>
            </a:pPr>
            <a:r>
              <a:rPr lang="cs-CZ" altLang="cs-CZ" sz="1500" i="1" dirty="0"/>
              <a:t>Má-li být do obchodního rejstříku zapsáno </a:t>
            </a:r>
            <a:r>
              <a:rPr lang="cs-CZ" altLang="cs-CZ" sz="1500" b="1" i="1" u="sng" dirty="0"/>
              <a:t>zástavní právo k družstevnímu podílu</a:t>
            </a:r>
            <a:r>
              <a:rPr lang="cs-CZ" altLang="cs-CZ" sz="1500" i="1" dirty="0"/>
              <a:t>, musí být současně do obchodního rejstříku </a:t>
            </a:r>
            <a:r>
              <a:rPr lang="cs-CZ" altLang="cs-CZ" sz="1500" b="1" i="1" u="sng" dirty="0"/>
              <a:t>zapsán člen družstva</a:t>
            </a:r>
            <a:r>
              <a:rPr lang="cs-CZ" altLang="cs-CZ" sz="1500" i="1" dirty="0"/>
              <a:t>, jehož podíl se zastavuje, a zastavovaný družstevní podíl. </a:t>
            </a:r>
          </a:p>
        </p:txBody>
      </p:sp>
    </p:spTree>
    <p:extLst>
      <p:ext uri="{BB962C8B-B14F-4D97-AF65-F5344CB8AC3E}">
        <p14:creationId xmlns:p14="http://schemas.microsoft.com/office/powerpoint/2010/main" val="32278318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Návrh v elektronické podobě</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Z datové schránky statutára</a:t>
            </a:r>
          </a:p>
          <a:p>
            <a:pPr lvl="1">
              <a:lnSpc>
                <a:spcPct val="80000"/>
              </a:lnSpc>
            </a:pPr>
            <a:r>
              <a:rPr lang="cs-CZ" altLang="cs-CZ" sz="2300" i="1" dirty="0"/>
              <a:t>27 Cdo 143/2020</a:t>
            </a:r>
          </a:p>
          <a:p>
            <a:pPr lvl="2" algn="just">
              <a:lnSpc>
                <a:spcPct val="80000"/>
              </a:lnSpc>
            </a:pPr>
            <a:r>
              <a:rPr lang="cs-CZ" altLang="cs-CZ" sz="1900" i="1" dirty="0"/>
              <a:t>Fyzická osoba, </a:t>
            </a:r>
            <a:r>
              <a:rPr lang="cs-CZ" altLang="cs-CZ" sz="1900" i="1" u="sng" dirty="0"/>
              <a:t>oprávněná jednat jménem právnické osoby</a:t>
            </a:r>
            <a:r>
              <a:rPr lang="cs-CZ" altLang="cs-CZ" sz="1900" i="1" dirty="0"/>
              <a:t> podle § 21 OSŘ (ve spojení s § 120 </a:t>
            </a:r>
            <a:r>
              <a:rPr lang="cs-CZ" altLang="cs-CZ" sz="1900" i="1" dirty="0" err="1"/>
              <a:t>VeřRej</a:t>
            </a:r>
            <a:r>
              <a:rPr lang="cs-CZ" altLang="cs-CZ" sz="1900" i="1" dirty="0"/>
              <a:t>) může jménem právnické osoby učinit elektronické podání podle § 22 </a:t>
            </a:r>
            <a:r>
              <a:rPr lang="cs-CZ" altLang="cs-CZ" sz="1900" i="1" dirty="0" err="1"/>
              <a:t>VeřRej</a:t>
            </a:r>
            <a:r>
              <a:rPr lang="cs-CZ" altLang="cs-CZ" sz="1900" i="1" dirty="0"/>
              <a:t> </a:t>
            </a:r>
            <a:r>
              <a:rPr lang="cs-CZ" altLang="cs-CZ" sz="1900" i="1" u="sng" dirty="0"/>
              <a:t>i ze své datové schránky</a:t>
            </a:r>
            <a:r>
              <a:rPr lang="cs-CZ" altLang="cs-CZ" sz="1900" i="1" dirty="0"/>
              <a:t> (z datové schránky fyzické osoby podle § 8 odst. 1 zákona o elektronických úkonech).</a:t>
            </a:r>
          </a:p>
          <a:p>
            <a:pPr lvl="2" algn="just">
              <a:lnSpc>
                <a:spcPct val="80000"/>
              </a:lnSpc>
            </a:pPr>
            <a:r>
              <a:rPr lang="cs-CZ" altLang="cs-CZ" sz="1900" i="1" dirty="0"/>
              <a:t>V takovém případě je </a:t>
            </a:r>
            <a:r>
              <a:rPr lang="cs-CZ" altLang="cs-CZ" sz="1900" i="1" u="sng" dirty="0"/>
              <a:t>podání podepsáno touto fyzickou osobou</a:t>
            </a:r>
            <a:r>
              <a:rPr lang="cs-CZ" altLang="cs-CZ" sz="1900" i="1" dirty="0"/>
              <a:t> (§ 18 odst. 2 zákona o elektronických úkonech), je-li přitom z podání zřejmé, že je činí jménem právnické osoby např. jako předseda ,jejího statutárního orgánu [§ 21 odst. 1 písm. a) OSŘ], jde o podání této právnické osoby učiněné a podepsané fyzickou osobou oprávněnou jednat za dotčenou právnickou osobu.</a:t>
            </a:r>
          </a:p>
        </p:txBody>
      </p:sp>
    </p:spTree>
    <p:extLst>
      <p:ext uri="{BB962C8B-B14F-4D97-AF65-F5344CB8AC3E}">
        <p14:creationId xmlns:p14="http://schemas.microsoft.com/office/powerpoint/2010/main" val="20578066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Zahájení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Bez návrhu</a:t>
            </a:r>
            <a:endParaRPr lang="cs-CZ" dirty="0"/>
          </a:p>
          <a:p>
            <a:pPr lvl="1">
              <a:lnSpc>
                <a:spcPct val="80000"/>
              </a:lnSpc>
            </a:pPr>
            <a:r>
              <a:rPr lang="cs-CZ" altLang="cs-CZ" sz="2300" dirty="0"/>
              <a:t>dosažení shody mezi zápisem a skutečným stavem (§ 78</a:t>
            </a:r>
            <a:br>
              <a:rPr lang="cs-CZ" altLang="cs-CZ" sz="2300" dirty="0"/>
            </a:br>
            <a:r>
              <a:rPr lang="cs-CZ" altLang="cs-CZ" sz="2300" dirty="0"/>
              <a:t>odst. 1, § 79 </a:t>
            </a:r>
            <a:r>
              <a:rPr lang="cs-CZ" altLang="cs-CZ" sz="2300" dirty="0" err="1"/>
              <a:t>VeřRej</a:t>
            </a:r>
            <a:r>
              <a:rPr lang="cs-CZ" altLang="cs-CZ" sz="2300" dirty="0"/>
              <a:t>),</a:t>
            </a:r>
          </a:p>
          <a:p>
            <a:pPr lvl="2">
              <a:lnSpc>
                <a:spcPct val="80000"/>
              </a:lnSpc>
            </a:pPr>
            <a:r>
              <a:rPr lang="cs-CZ" altLang="cs-CZ" sz="1900" dirty="0"/>
              <a:t>podnět </a:t>
            </a:r>
            <a:r>
              <a:rPr lang="cs-CZ" altLang="cs-CZ" sz="1900" i="1" dirty="0"/>
              <a:t>27 Cdo 2277/2020</a:t>
            </a:r>
            <a:endParaRPr lang="cs-CZ" altLang="cs-CZ" sz="1900" dirty="0"/>
          </a:p>
          <a:p>
            <a:pPr marL="1771650" lvl="3" indent="-400050" algn="just">
              <a:lnSpc>
                <a:spcPct val="80000"/>
              </a:lnSpc>
              <a:buFont typeface="+mj-lt"/>
              <a:buAutoNum type="romanUcPeriod"/>
            </a:pPr>
            <a:r>
              <a:rPr lang="cs-CZ" altLang="cs-CZ" sz="1500" i="1" dirty="0"/>
              <a:t>Nerozhodne-li společnost (příslušný orgán společnosti) o změně sídla poté, kdy zanikl právní důvodů užívání prostor, ve kterých je sídlo umístěno, může o této skutečnosti vlastník dotčených prostor (ale i jiná třetí osoba) </a:t>
            </a:r>
            <a:r>
              <a:rPr lang="cs-CZ" altLang="cs-CZ" sz="1500" i="1" u="sng" dirty="0"/>
              <a:t>informovat rejstříkový soud a tím dát podnět k výše popsanému postupu podle § 9 odst. 1 </a:t>
            </a:r>
            <a:r>
              <a:rPr lang="cs-CZ" altLang="cs-CZ" sz="1500" i="1" u="sng" dirty="0" err="1"/>
              <a:t>VeřRej</a:t>
            </a:r>
            <a:r>
              <a:rPr lang="cs-CZ" altLang="cs-CZ" sz="1500" i="1" dirty="0"/>
              <a:t>, který může vést až k výmazu společnosti z obchodního rejstříku, a tedy i k výmazu adresy jejího sídla.</a:t>
            </a:r>
          </a:p>
          <a:p>
            <a:pPr lvl="2">
              <a:lnSpc>
                <a:spcPct val="80000"/>
              </a:lnSpc>
            </a:pPr>
            <a:r>
              <a:rPr lang="cs-CZ" altLang="cs-CZ" sz="1900" dirty="0"/>
              <a:t>podnět soudu nebo jiného orgánu veřejné moci (§ 80 </a:t>
            </a:r>
            <a:r>
              <a:rPr lang="cs-CZ" altLang="cs-CZ" sz="1900" dirty="0" err="1"/>
              <a:t>VeřRej</a:t>
            </a:r>
            <a:r>
              <a:rPr lang="cs-CZ" altLang="cs-CZ" sz="1900" dirty="0"/>
              <a:t>)</a:t>
            </a:r>
          </a:p>
        </p:txBody>
      </p:sp>
    </p:spTree>
    <p:extLst>
      <p:ext uri="{BB962C8B-B14F-4D97-AF65-F5344CB8AC3E}">
        <p14:creationId xmlns:p14="http://schemas.microsoft.com/office/powerpoint/2010/main" val="16729919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Specifika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Účastenství (§ 84 </a:t>
            </a:r>
            <a:r>
              <a:rPr lang="cs-CZ" altLang="cs-CZ" sz="2700" dirty="0" err="1"/>
              <a:t>VeřRej</a:t>
            </a:r>
            <a:r>
              <a:rPr lang="cs-CZ" altLang="cs-CZ" sz="2700" dirty="0"/>
              <a:t>),</a:t>
            </a:r>
          </a:p>
          <a:p>
            <a:pPr lvl="1">
              <a:lnSpc>
                <a:spcPct val="80000"/>
              </a:lnSpc>
            </a:pPr>
            <a:r>
              <a:rPr lang="cs-CZ" altLang="cs-CZ" sz="2300" dirty="0"/>
              <a:t>navrhovatel(é),</a:t>
            </a:r>
          </a:p>
          <a:p>
            <a:pPr lvl="1">
              <a:lnSpc>
                <a:spcPct val="80000"/>
              </a:lnSpc>
            </a:pPr>
            <a:r>
              <a:rPr lang="cs-CZ" altLang="cs-CZ" sz="2300" dirty="0"/>
              <a:t>zapsaná osoba.</a:t>
            </a:r>
          </a:p>
          <a:p>
            <a:pPr>
              <a:lnSpc>
                <a:spcPct val="80000"/>
              </a:lnSpc>
            </a:pPr>
            <a:r>
              <a:rPr lang="cs-CZ" altLang="cs-CZ" sz="2700" dirty="0"/>
              <a:t>Zpětvzetí návrhu (§ 78 odst. 2 </a:t>
            </a:r>
            <a:r>
              <a:rPr lang="cs-CZ" altLang="cs-CZ" sz="2700" dirty="0" err="1"/>
              <a:t>VeřRej</a:t>
            </a:r>
            <a:r>
              <a:rPr lang="cs-CZ" altLang="cs-CZ" sz="2700" dirty="0"/>
              <a:t>),</a:t>
            </a:r>
          </a:p>
          <a:p>
            <a:pPr lvl="1">
              <a:lnSpc>
                <a:spcPct val="80000"/>
              </a:lnSpc>
            </a:pPr>
            <a:r>
              <a:rPr lang="cs-CZ" altLang="cs-CZ" sz="2300" dirty="0"/>
              <a:t>neúčinné, ledaže jde o návrh na konstitutivní zápis.</a:t>
            </a:r>
          </a:p>
          <a:p>
            <a:pPr>
              <a:lnSpc>
                <a:spcPct val="80000"/>
              </a:lnSpc>
            </a:pPr>
            <a:r>
              <a:rPr lang="cs-CZ" altLang="cs-CZ" sz="2700" dirty="0"/>
              <a:t>Přerušení řízení (§ 85 </a:t>
            </a:r>
            <a:r>
              <a:rPr lang="cs-CZ" altLang="cs-CZ" sz="2700" dirty="0" err="1"/>
              <a:t>VeřRej</a:t>
            </a:r>
            <a:r>
              <a:rPr lang="cs-CZ" altLang="cs-CZ" sz="2700" dirty="0"/>
              <a:t>),</a:t>
            </a:r>
          </a:p>
          <a:p>
            <a:pPr lvl="1">
              <a:lnSpc>
                <a:spcPct val="80000"/>
              </a:lnSpc>
            </a:pPr>
            <a:r>
              <a:rPr lang="cs-CZ" altLang="cs-CZ" sz="2300" dirty="0"/>
              <a:t>podle § 109 odst. 2 písm. c) </a:t>
            </a:r>
            <a:r>
              <a:rPr lang="cs-CZ" altLang="cs-CZ" sz="2300" dirty="0" err="1"/>
              <a:t>OSŘ</a:t>
            </a:r>
            <a:r>
              <a:rPr lang="cs-CZ" altLang="cs-CZ" sz="2300" dirty="0"/>
              <a:t> nelze.</a:t>
            </a:r>
          </a:p>
          <a:p>
            <a:pPr lvl="1">
              <a:lnSpc>
                <a:spcPct val="80000"/>
              </a:lnSpc>
            </a:pPr>
            <a:endParaRPr lang="cs-CZ" altLang="cs-CZ" sz="2300" dirty="0"/>
          </a:p>
        </p:txBody>
      </p:sp>
    </p:spTree>
    <p:extLst>
      <p:ext uri="{BB962C8B-B14F-4D97-AF65-F5344CB8AC3E}">
        <p14:creationId xmlns:p14="http://schemas.microsoft.com/office/powerpoint/2010/main" val="15406994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Účastenství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92500" lnSpcReduction="10000"/>
          </a:bodyPr>
          <a:lstStyle/>
          <a:p>
            <a:pPr>
              <a:lnSpc>
                <a:spcPct val="80000"/>
              </a:lnSpc>
            </a:pPr>
            <a:r>
              <a:rPr lang="cs-CZ" altLang="cs-CZ" sz="2700" dirty="0"/>
              <a:t>Striktní lpění na okruhu účastníků</a:t>
            </a:r>
          </a:p>
          <a:p>
            <a:pPr lvl="1">
              <a:lnSpc>
                <a:spcPct val="80000"/>
              </a:lnSpc>
            </a:pPr>
            <a:r>
              <a:rPr lang="cs-CZ" altLang="cs-CZ" sz="2300" i="1" dirty="0"/>
              <a:t>27 Cdo 594/2020</a:t>
            </a:r>
          </a:p>
          <a:p>
            <a:pPr marL="1428750" lvl="2" indent="-514350" algn="just">
              <a:lnSpc>
                <a:spcPct val="80000"/>
              </a:lnSpc>
              <a:buFont typeface="+mj-lt"/>
              <a:buAutoNum type="romanUcPeriod"/>
            </a:pPr>
            <a:r>
              <a:rPr lang="cs-CZ" altLang="cs-CZ" sz="1900" i="1" dirty="0"/>
              <a:t>Proti usnesení odvolacího soudu podal J. V. dovolání, které předseda senátu Nejvyššího soudu podle § 243c odst. 3 věty první, § 218 písm. b) a § 243f odst. 2 OSŘ odmítl jako nepřípustné, neboť bylo podáno osobou neoprávněnou.</a:t>
            </a:r>
          </a:p>
          <a:p>
            <a:pPr marL="1428750" lvl="2" indent="-514350" algn="just">
              <a:lnSpc>
                <a:spcPct val="80000"/>
              </a:lnSpc>
              <a:buFont typeface="+mj-lt"/>
              <a:buAutoNum type="romanUcPeriod"/>
            </a:pPr>
            <a:r>
              <a:rPr lang="cs-CZ" altLang="cs-CZ" sz="1900" i="1" dirty="0"/>
              <a:t>Jelikož v projednávané věci </a:t>
            </a:r>
            <a:r>
              <a:rPr lang="cs-CZ" altLang="cs-CZ" sz="1900" b="1" i="1" u="sng" dirty="0"/>
              <a:t>dovolatel nepodal návrh na změnu zápisu v obchodním rejstříku, a není ani tzv. „zapsanou osobou“</a:t>
            </a:r>
            <a:r>
              <a:rPr lang="cs-CZ" altLang="cs-CZ" sz="1900" i="1" dirty="0"/>
              <a:t> podle § 2 odst. 1 </a:t>
            </a:r>
            <a:r>
              <a:rPr lang="cs-CZ" altLang="cs-CZ" sz="1900" i="1" dirty="0" err="1"/>
              <a:t>VeřRej</a:t>
            </a:r>
            <a:r>
              <a:rPr lang="cs-CZ" altLang="cs-CZ" sz="1900" i="1" dirty="0"/>
              <a:t> – tedy subjektem zapisovaným podle § 42 citovaného zákona, o kterém je veden rejstříkový spis – </a:t>
            </a:r>
            <a:r>
              <a:rPr lang="cs-CZ" altLang="cs-CZ" sz="1900" b="1" i="1" u="sng" dirty="0"/>
              <a:t>není</a:t>
            </a:r>
            <a:r>
              <a:rPr lang="cs-CZ" altLang="cs-CZ" sz="1900" i="1" dirty="0"/>
              <a:t> podle § 84 uvedeného zákona </a:t>
            </a:r>
            <a:r>
              <a:rPr lang="cs-CZ" altLang="cs-CZ" sz="1900" b="1" i="1" u="sng" dirty="0"/>
              <a:t>účastníkem řízení</a:t>
            </a:r>
            <a:r>
              <a:rPr lang="cs-CZ" altLang="cs-CZ" sz="1900" i="1" dirty="0"/>
              <a:t> v projednávané věci.</a:t>
            </a:r>
          </a:p>
          <a:p>
            <a:pPr marL="1428750" lvl="2" indent="-514350" algn="just">
              <a:lnSpc>
                <a:spcPct val="80000"/>
              </a:lnSpc>
              <a:buFont typeface="+mj-lt"/>
              <a:buAutoNum type="romanUcPeriod"/>
            </a:pPr>
            <a:r>
              <a:rPr lang="cs-CZ" altLang="cs-CZ" sz="1900" i="1" dirty="0"/>
              <a:t>Usnesení odvolacího soudu, kterým bylo </a:t>
            </a:r>
            <a:r>
              <a:rPr lang="cs-CZ" altLang="cs-CZ" sz="1900" i="1" u="sng" dirty="0"/>
              <a:t>zastaveno řízení o návrhu navrhovatelů</a:t>
            </a:r>
            <a:r>
              <a:rPr lang="cs-CZ" altLang="cs-CZ" sz="1900" i="1" dirty="0"/>
              <a:t>, se tak netýká (nemůže týkat) procesního postavení dovolatele, </a:t>
            </a:r>
            <a:r>
              <a:rPr lang="cs-CZ" altLang="cs-CZ" sz="1900" i="1" u="sng" dirty="0"/>
              <a:t>dovolateli žádnou újmu</a:t>
            </a:r>
            <a:r>
              <a:rPr lang="cs-CZ" altLang="cs-CZ" sz="1900" i="1" dirty="0"/>
              <a:t> na jeho právech </a:t>
            </a:r>
            <a:r>
              <a:rPr lang="cs-CZ" altLang="cs-CZ" sz="1900" i="1" u="sng" dirty="0"/>
              <a:t>nepůsobí</a:t>
            </a:r>
            <a:r>
              <a:rPr lang="cs-CZ" altLang="cs-CZ" sz="1900" i="1" dirty="0"/>
              <a:t> a ani mu neukládá žádné povinnosti.</a:t>
            </a:r>
          </a:p>
          <a:p>
            <a:pPr marL="1428750" lvl="2" indent="-514350" algn="just">
              <a:lnSpc>
                <a:spcPct val="80000"/>
              </a:lnSpc>
              <a:buFont typeface="+mj-lt"/>
              <a:buAutoNum type="romanUcPeriod"/>
            </a:pPr>
            <a:r>
              <a:rPr lang="cs-CZ" altLang="cs-CZ" sz="1900" i="1" dirty="0"/>
              <a:t>Ani skutečnost, že </a:t>
            </a:r>
            <a:r>
              <a:rPr lang="cs-CZ" altLang="cs-CZ" sz="1900" b="1" i="1" u="sng" dirty="0"/>
              <a:t>dovolatel byl z obchodního rejstříku</a:t>
            </a:r>
            <a:r>
              <a:rPr lang="cs-CZ" altLang="cs-CZ" sz="1900" i="1" dirty="0"/>
              <a:t> (v minulosti a dočasně) </a:t>
            </a:r>
            <a:r>
              <a:rPr lang="cs-CZ" altLang="cs-CZ" sz="1900" b="1" i="1" u="sng" dirty="0"/>
              <a:t>vymazán jako společník</a:t>
            </a:r>
            <a:r>
              <a:rPr lang="cs-CZ" altLang="cs-CZ" sz="1900" i="1" dirty="0"/>
              <a:t> společnosti, z něj účastníka řízení v projednávané věci nečiní. Založila mu však </a:t>
            </a:r>
            <a:r>
              <a:rPr lang="cs-CZ" altLang="cs-CZ" sz="1900" i="1" u="sng" dirty="0"/>
              <a:t>právo</a:t>
            </a:r>
            <a:r>
              <a:rPr lang="cs-CZ" altLang="cs-CZ" sz="1900" i="1" dirty="0"/>
              <a:t>, aby se proti výmazu své osoby z obchodního rejstříku bránil </a:t>
            </a:r>
            <a:r>
              <a:rPr lang="cs-CZ" altLang="cs-CZ" sz="1900" i="1" u="sng" dirty="0"/>
              <a:t>postupem podle § 101 </a:t>
            </a:r>
            <a:r>
              <a:rPr lang="cs-CZ" altLang="cs-CZ" sz="1900" i="1" u="sng" dirty="0" err="1"/>
              <a:t>VeřRej</a:t>
            </a:r>
            <a:r>
              <a:rPr lang="cs-CZ" altLang="cs-CZ" sz="1900" i="1" dirty="0"/>
              <a:t>.</a:t>
            </a:r>
          </a:p>
          <a:p>
            <a:pPr lvl="1">
              <a:lnSpc>
                <a:spcPct val="80000"/>
              </a:lnSpc>
            </a:pPr>
            <a:endParaRPr lang="cs-CZ" altLang="cs-CZ" sz="2300" dirty="0"/>
          </a:p>
        </p:txBody>
      </p:sp>
    </p:spTree>
    <p:extLst>
      <p:ext uri="{BB962C8B-B14F-4D97-AF65-F5344CB8AC3E}">
        <p14:creationId xmlns:p14="http://schemas.microsoft.com/office/powerpoint/2010/main" val="26330638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Účastenství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92500" lnSpcReduction="10000"/>
          </a:bodyPr>
          <a:lstStyle/>
          <a:p>
            <a:pPr>
              <a:lnSpc>
                <a:spcPct val="80000"/>
              </a:lnSpc>
            </a:pPr>
            <a:r>
              <a:rPr lang="cs-CZ" altLang="cs-CZ" sz="2700" dirty="0"/>
              <a:t>Zápis statutárního orgánu ve veřejném rejstříku</a:t>
            </a:r>
          </a:p>
          <a:p>
            <a:pPr lvl="1">
              <a:lnSpc>
                <a:spcPct val="80000"/>
              </a:lnSpc>
            </a:pPr>
            <a:r>
              <a:rPr lang="cs-CZ" altLang="cs-CZ" sz="2300" i="1" dirty="0"/>
              <a:t>21 Cdo 3139/2022</a:t>
            </a:r>
          </a:p>
          <a:p>
            <a:pPr marL="1428750" lvl="2" indent="-514350" algn="just">
              <a:lnSpc>
                <a:spcPct val="80000"/>
              </a:lnSpc>
              <a:buFont typeface="+mj-lt"/>
              <a:buAutoNum type="romanUcPeriod"/>
            </a:pPr>
            <a:r>
              <a:rPr lang="cs-CZ" altLang="cs-CZ" sz="1900" i="1" dirty="0"/>
              <a:t>[27] Ve vztahu k právní úpravě účinné do 31. 12. 2013 Nejvyšší soud ve své judikatuře dovodil, že z ustanovení § 21 o. s. ř. a ani ze zvláštních právních předpisů nevyplývá, že by princip materiální publicity zápisů statutárního orgánu společnosti s ručením omezeným do obchodního rejstříku platil pro vymezení toho, kdo je v občanském soudním řízení oprávněn jednat za právnickou osobu před soudem. </a:t>
            </a:r>
            <a:r>
              <a:rPr lang="cs-CZ" altLang="cs-CZ" sz="1900" b="1" i="1" u="sng" dirty="0"/>
              <a:t>Jednatel</a:t>
            </a:r>
            <a:r>
              <a:rPr lang="cs-CZ" altLang="cs-CZ" sz="1900" i="1" dirty="0"/>
              <a:t> společnosti s ručením omezeným je tedy </a:t>
            </a:r>
            <a:r>
              <a:rPr lang="cs-CZ" altLang="cs-CZ" sz="1900" b="1" i="1" u="sng" dirty="0"/>
              <a:t>oprávněn jednat</a:t>
            </a:r>
            <a:r>
              <a:rPr lang="cs-CZ" altLang="cs-CZ" sz="1900" i="1" dirty="0"/>
              <a:t> za právnickou osobu před soudem [§ 21 odst. 1 písm. a) o. s. ř.], </a:t>
            </a:r>
            <a:r>
              <a:rPr lang="cs-CZ" altLang="cs-CZ" sz="1900" b="1" i="1" u="sng" dirty="0"/>
              <a:t>i když o tom (dosud) nebyl proveden zápis v obchodním rejstříku</a:t>
            </a:r>
            <a:r>
              <a:rPr lang="cs-CZ" altLang="cs-CZ" sz="1900" i="1" dirty="0"/>
              <a:t> (a – případně – jako jednatel téže společnosti s ručením omezeným je dosud zapsán někdo jiný); </a:t>
            </a:r>
            <a:r>
              <a:rPr lang="cs-CZ" altLang="cs-CZ" sz="1900" b="1" i="1" u="sng" dirty="0"/>
              <a:t>došlo-li </a:t>
            </a:r>
            <a:r>
              <a:rPr lang="cs-CZ" altLang="cs-CZ" sz="1900" i="1" dirty="0"/>
              <a:t>však </a:t>
            </a:r>
            <a:r>
              <a:rPr lang="cs-CZ" altLang="cs-CZ" sz="1900" b="1" i="1" u="sng" dirty="0"/>
              <a:t>k ukončení výkonu funkce jednatele, nesmí za právnickou osobu vystupovat v řízení před soudem, i když (zatím) nedošlo k zápisu změny do obchodního rejstříku</a:t>
            </a:r>
            <a:r>
              <a:rPr lang="cs-CZ" altLang="cs-CZ" sz="1900" i="1" dirty="0"/>
              <a:t> (srov. například usnesení Nejvyššího soudu ze dne 16. 4. 2008, sp. zn. 21 Cdo 1388/2007, anebo již zmíněné usnesení Nejvyššího soudu ze dne 12. 4. 2018, sp. zn. 21 Cdo 2646/2016). Uvedené závěry, byť učiněné v režimu právní úpravy obchodního rejstříku účinné do 31. 12. 2013, se plně prosadí také v poměrech právní úpravy veřejného rejstříku účinné od 1. 1. 2014 (srov. § 121 o. z., a zejména úpravu § 8 až § 10 z. v. r.).</a:t>
            </a:r>
          </a:p>
          <a:p>
            <a:pPr marL="1428750" lvl="2" indent="-514350" algn="just">
              <a:lnSpc>
                <a:spcPct val="80000"/>
              </a:lnSpc>
              <a:buFont typeface="+mj-lt"/>
              <a:buAutoNum type="romanUcPeriod"/>
            </a:pPr>
            <a:endParaRPr lang="cs-CZ" altLang="cs-CZ" sz="1900" i="1" dirty="0"/>
          </a:p>
          <a:p>
            <a:pPr lvl="1">
              <a:lnSpc>
                <a:spcPct val="80000"/>
              </a:lnSpc>
            </a:pPr>
            <a:endParaRPr lang="cs-CZ" altLang="cs-CZ" sz="2300" dirty="0"/>
          </a:p>
        </p:txBody>
      </p:sp>
    </p:spTree>
    <p:extLst>
      <p:ext uri="{BB962C8B-B14F-4D97-AF65-F5344CB8AC3E}">
        <p14:creationId xmlns:p14="http://schemas.microsoft.com/office/powerpoint/2010/main" val="4288830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3A06F8E6-DE0C-49D7-9276-F1901FB4C5F1}"/>
              </a:ext>
            </a:extLst>
          </p:cNvPr>
          <p:cNvSpPr txBox="1">
            <a:spLocks/>
          </p:cNvSpPr>
          <p:nvPr/>
        </p:nvSpPr>
        <p:spPr>
          <a:xfrm>
            <a:off x="1143000" y="2808089"/>
            <a:ext cx="6858000" cy="1241822"/>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Řízení ve věcech veřejného rejstříku</a:t>
            </a:r>
          </a:p>
        </p:txBody>
      </p:sp>
    </p:spTree>
    <p:extLst>
      <p:ext uri="{BB962C8B-B14F-4D97-AF65-F5344CB8AC3E}">
        <p14:creationId xmlns:p14="http://schemas.microsoft.com/office/powerpoint/2010/main" val="26907992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Vady návrhu (§ 88 </a:t>
            </a:r>
            <a:r>
              <a:rPr lang="cs-CZ" altLang="cs-CZ" sz="4000" dirty="0" err="1">
                <a:latin typeface="Calibri" pitchFamily="34" charset="0"/>
              </a:rPr>
              <a:t>VeřRej</a:t>
            </a:r>
            <a:r>
              <a:rPr lang="cs-CZ" altLang="cs-CZ" sz="4000" dirty="0">
                <a:latin typeface="Calibri" pitchFamily="34" charset="0"/>
              </a:rPr>
              <a: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Výzva k odstranění vad nebo doplnění chybějících listin</a:t>
            </a:r>
          </a:p>
          <a:p>
            <a:pPr lvl="1">
              <a:lnSpc>
                <a:spcPct val="80000"/>
              </a:lnSpc>
            </a:pPr>
            <a:r>
              <a:rPr lang="cs-CZ" altLang="cs-CZ" sz="2300" dirty="0"/>
              <a:t>1x (nelze opakovat),</a:t>
            </a:r>
          </a:p>
          <a:p>
            <a:pPr lvl="1">
              <a:lnSpc>
                <a:spcPct val="80000"/>
              </a:lnSpc>
            </a:pPr>
            <a:r>
              <a:rPr lang="cs-CZ" altLang="cs-CZ" sz="2300" dirty="0"/>
              <a:t>do 3 pracovních dnů od doručení návrhu,</a:t>
            </a:r>
          </a:p>
          <a:p>
            <a:pPr lvl="1">
              <a:lnSpc>
                <a:spcPct val="80000"/>
              </a:lnSpc>
            </a:pPr>
            <a:r>
              <a:rPr lang="cs-CZ" altLang="cs-CZ" sz="2300" dirty="0"/>
              <a:t>zpravidla lhůta 15 dnů.</a:t>
            </a:r>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9242504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Odmítnutí (§ 86 </a:t>
            </a:r>
            <a:r>
              <a:rPr lang="cs-CZ" altLang="cs-CZ" sz="4000" dirty="0" err="1">
                <a:latin typeface="Calibri" pitchFamily="34" charset="0"/>
              </a:rPr>
              <a:t>VeřRej</a:t>
            </a:r>
            <a:r>
              <a:rPr lang="cs-CZ" altLang="cs-CZ" sz="4000" dirty="0">
                <a:latin typeface="Calibri" pitchFamily="34" charset="0"/>
              </a:rPr>
              <a: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Rejstříkový soud usnesením návrh na zápis odmítne, jestliže</a:t>
            </a:r>
          </a:p>
          <a:p>
            <a:pPr marL="914400" lvl="1" indent="-457200">
              <a:lnSpc>
                <a:spcPct val="80000"/>
              </a:lnSpc>
              <a:buFont typeface="+mj-lt"/>
              <a:buAutoNum type="alphaLcParenR"/>
            </a:pPr>
            <a:r>
              <a:rPr lang="cs-CZ" altLang="cs-CZ" sz="2300" dirty="0"/>
              <a:t>byl podán osobou, která k návrhu není oprávněna,</a:t>
            </a:r>
          </a:p>
          <a:p>
            <a:pPr marL="914400" lvl="1" indent="-457200">
              <a:lnSpc>
                <a:spcPct val="80000"/>
              </a:lnSpc>
              <a:buFont typeface="+mj-lt"/>
              <a:buAutoNum type="alphaLcParenR"/>
            </a:pPr>
            <a:r>
              <a:rPr lang="cs-CZ" altLang="cs-CZ" sz="2300" dirty="0"/>
              <a:t>nebyl podán předepsaným způsobem,</a:t>
            </a:r>
          </a:p>
          <a:p>
            <a:pPr marL="914400" lvl="1" indent="-457200">
              <a:lnSpc>
                <a:spcPct val="80000"/>
              </a:lnSpc>
              <a:buFont typeface="+mj-lt"/>
              <a:buAutoNum type="alphaLcParenR"/>
            </a:pPr>
            <a:r>
              <a:rPr lang="cs-CZ" altLang="cs-CZ" sz="2300" dirty="0"/>
              <a:t>neobsahuje všechny předepsané náležitosti,</a:t>
            </a:r>
          </a:p>
          <a:p>
            <a:pPr marL="914400" lvl="1" indent="-457200">
              <a:lnSpc>
                <a:spcPct val="80000"/>
              </a:lnSpc>
              <a:buFont typeface="+mj-lt"/>
              <a:buAutoNum type="alphaLcParenR"/>
            </a:pPr>
            <a:r>
              <a:rPr lang="cs-CZ" altLang="cs-CZ" sz="2300" dirty="0"/>
              <a:t>je nesrozumitelný nebo neurčitý,</a:t>
            </a:r>
          </a:p>
          <a:p>
            <a:pPr marL="914400" lvl="1" indent="-457200">
              <a:lnSpc>
                <a:spcPct val="80000"/>
              </a:lnSpc>
              <a:buFont typeface="+mj-lt"/>
              <a:buAutoNum type="alphaLcParenR"/>
            </a:pPr>
            <a:r>
              <a:rPr lang="cs-CZ" altLang="cs-CZ" sz="2300" dirty="0"/>
              <a:t>k němu </a:t>
            </a:r>
            <a:r>
              <a:rPr lang="cs-CZ" altLang="cs-CZ" sz="2300" u="sng" dirty="0"/>
              <a:t>nebyly připojeny listiny, jimiž mají být podle tohoto nebo jiného zákona doloženy údaje o zapisovaných skutečnostech</a:t>
            </a:r>
            <a:r>
              <a:rPr lang="cs-CZ" altLang="cs-CZ" sz="2300" dirty="0"/>
              <a:t> (≈ tenká červená linie ve vztahu k zamítnutí),</a:t>
            </a:r>
          </a:p>
          <a:p>
            <a:pPr marL="914400" lvl="1" indent="-457200">
              <a:lnSpc>
                <a:spcPct val="80000"/>
              </a:lnSpc>
              <a:buFont typeface="+mj-lt"/>
              <a:buAutoNum type="alphaLcParenR"/>
            </a:pPr>
            <a:r>
              <a:rPr lang="cs-CZ" altLang="cs-CZ" sz="2300" dirty="0"/>
              <a:t>účel zakládané právnické osoby je v rozporu s ustanovením § 145 občanského zákoníku.</a:t>
            </a:r>
          </a:p>
          <a:p>
            <a:pPr>
              <a:lnSpc>
                <a:spcPct val="80000"/>
              </a:lnSpc>
            </a:pPr>
            <a:r>
              <a:rPr lang="cs-CZ" altLang="cs-CZ" sz="2700" dirty="0"/>
              <a:t>Nezakládá překážku věci pravomocné rozhodnuté</a:t>
            </a:r>
          </a:p>
          <a:p>
            <a:pPr lvl="1">
              <a:lnSpc>
                <a:spcPct val="80000"/>
              </a:lnSpc>
            </a:pPr>
            <a:r>
              <a:rPr lang="cs-CZ" altLang="cs-CZ" sz="2300" dirty="0"/>
              <a:t>proto „poučení“ podle § 89 </a:t>
            </a:r>
            <a:r>
              <a:rPr lang="cs-CZ" altLang="cs-CZ" sz="2300" dirty="0" err="1"/>
              <a:t>VeřRej</a:t>
            </a:r>
            <a:r>
              <a:rPr lang="cs-CZ" altLang="cs-CZ" sz="2300" dirty="0"/>
              <a:t>.</a:t>
            </a:r>
          </a:p>
          <a:p>
            <a:pPr lvl="1">
              <a:lnSpc>
                <a:spcPct val="80000"/>
              </a:lnSpc>
            </a:pPr>
            <a:endParaRPr lang="cs-CZ" altLang="cs-CZ" sz="2300"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3628976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„Meritorní“ přezkum</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983162"/>
          </a:xfrm>
        </p:spPr>
        <p:txBody>
          <a:bodyPr>
            <a:normAutofit lnSpcReduction="10000"/>
          </a:bodyPr>
          <a:lstStyle/>
          <a:p>
            <a:pPr>
              <a:lnSpc>
                <a:spcPct val="80000"/>
              </a:lnSpc>
            </a:pPr>
            <a:r>
              <a:rPr lang="cs-CZ" altLang="cs-CZ" sz="2700" dirty="0"/>
              <a:t>Registrační princip</a:t>
            </a:r>
          </a:p>
          <a:p>
            <a:pPr lvl="1">
              <a:lnSpc>
                <a:spcPct val="80000"/>
              </a:lnSpc>
            </a:pPr>
            <a:r>
              <a:rPr lang="cs-CZ" altLang="cs-CZ" sz="2300" dirty="0"/>
              <a:t>smysl</a:t>
            </a:r>
          </a:p>
          <a:p>
            <a:pPr lvl="2">
              <a:lnSpc>
                <a:spcPct val="80000"/>
              </a:lnSpc>
            </a:pPr>
            <a:r>
              <a:rPr lang="cs-CZ" altLang="cs-CZ" sz="1900" dirty="0"/>
              <a:t>urychlit a zjednodušit zápis do veřejného rejstříku</a:t>
            </a:r>
          </a:p>
          <a:p>
            <a:pPr lvl="2">
              <a:lnSpc>
                <a:spcPct val="80000"/>
              </a:lnSpc>
            </a:pPr>
            <a:r>
              <a:rPr lang="cs-CZ" altLang="cs-CZ" sz="1900" dirty="0"/>
              <a:t>zachovat co možná nejvyšší shodu se skutečným stavem</a:t>
            </a:r>
          </a:p>
          <a:p>
            <a:pPr lvl="1">
              <a:lnSpc>
                <a:spcPct val="80000"/>
              </a:lnSpc>
            </a:pPr>
            <a:r>
              <a:rPr lang="cs-CZ" altLang="cs-CZ" sz="2300" dirty="0"/>
              <a:t>dokazování bez jednání (</a:t>
            </a:r>
            <a:r>
              <a:rPr lang="cs-CZ" altLang="cs-CZ" sz="2300" i="1" dirty="0"/>
              <a:t>á la</a:t>
            </a:r>
            <a:r>
              <a:rPr lang="cs-CZ" altLang="cs-CZ" sz="2300" dirty="0"/>
              <a:t> § 115a OSŘ)</a:t>
            </a:r>
          </a:p>
          <a:p>
            <a:pPr lvl="2">
              <a:lnSpc>
                <a:spcPct val="80000"/>
              </a:lnSpc>
            </a:pPr>
            <a:r>
              <a:rPr lang="cs-CZ" altLang="cs-CZ" sz="1900" dirty="0"/>
              <a:t>pouze listinné důkazy [§ 86 písm. e) </a:t>
            </a:r>
            <a:r>
              <a:rPr lang="cs-CZ" altLang="cs-CZ" sz="1900" dirty="0" err="1"/>
              <a:t>VeřRej</a:t>
            </a:r>
            <a:r>
              <a:rPr lang="cs-CZ" altLang="cs-CZ" sz="1900" dirty="0"/>
              <a:t>]</a:t>
            </a:r>
          </a:p>
          <a:p>
            <a:pPr lvl="2">
              <a:lnSpc>
                <a:spcPct val="80000"/>
              </a:lnSpc>
            </a:pPr>
            <a:r>
              <a:rPr lang="cs-CZ" altLang="cs-CZ" sz="1900" dirty="0"/>
              <a:t>neprovádí se jiné, než účastníky doložené listiny (neplatí § 120/2 OSŘ)</a:t>
            </a:r>
          </a:p>
          <a:p>
            <a:pPr lvl="2">
              <a:lnSpc>
                <a:spcPct val="80000"/>
              </a:lnSpc>
            </a:pPr>
            <a:r>
              <a:rPr lang="cs-CZ" altLang="cs-CZ" sz="1900" dirty="0"/>
              <a:t>nepoučuje se ve smyslu § 118a OSŘ</a:t>
            </a:r>
          </a:p>
          <a:p>
            <a:pPr lvl="3">
              <a:lnSpc>
                <a:spcPct val="80000"/>
              </a:lnSpc>
            </a:pPr>
            <a:r>
              <a:rPr lang="cs-CZ" altLang="cs-CZ" sz="1500" dirty="0"/>
              <a:t>poučení o břemenu tvrzení a důkazním břemeni</a:t>
            </a:r>
          </a:p>
          <a:p>
            <a:pPr lvl="2">
              <a:lnSpc>
                <a:spcPct val="80000"/>
              </a:lnSpc>
            </a:pPr>
            <a:r>
              <a:rPr lang="cs-CZ" altLang="cs-CZ" sz="1900" dirty="0"/>
              <a:t>neobjasňují se sporné skutečnosti (§ 90 </a:t>
            </a:r>
            <a:r>
              <a:rPr lang="cs-CZ" altLang="cs-CZ" sz="1900" dirty="0" err="1"/>
              <a:t>VeřRej</a:t>
            </a:r>
            <a:r>
              <a:rPr lang="cs-CZ" altLang="cs-CZ" sz="1900" dirty="0"/>
              <a:t>)</a:t>
            </a:r>
          </a:p>
          <a:p>
            <a:pPr lvl="2">
              <a:lnSpc>
                <a:spcPct val="80000"/>
              </a:lnSpc>
            </a:pPr>
            <a:r>
              <a:rPr lang="cs-CZ" altLang="cs-CZ" sz="1900" dirty="0"/>
              <a:t>snížená/zvýšená míra důkazu?</a:t>
            </a:r>
          </a:p>
          <a:p>
            <a:pPr lvl="3">
              <a:lnSpc>
                <a:spcPct val="80000"/>
              </a:lnSpc>
            </a:pPr>
            <a:r>
              <a:rPr lang="cs-CZ" altLang="cs-CZ" sz="1500" dirty="0"/>
              <a:t>běžně „vnitřního přesvědčení odpovídajícího praktické jistotě“</a:t>
            </a:r>
            <a:br>
              <a:rPr lang="cs-CZ" altLang="cs-CZ" sz="1500" dirty="0"/>
            </a:br>
            <a:r>
              <a:rPr lang="cs-CZ" altLang="cs-CZ" sz="1500" dirty="0"/>
              <a:t>(</a:t>
            </a:r>
            <a:r>
              <a:rPr lang="cs-CZ" altLang="cs-CZ" sz="1500" i="1" dirty="0"/>
              <a:t>27 Cdo 149/2019</a:t>
            </a:r>
            <a:r>
              <a:rPr lang="cs-CZ" altLang="cs-CZ" sz="1500" dirty="0"/>
              <a:t>)</a:t>
            </a:r>
          </a:p>
          <a:p>
            <a:pPr lvl="3">
              <a:lnSpc>
                <a:spcPct val="80000"/>
              </a:lnSpc>
            </a:pPr>
            <a:r>
              <a:rPr lang="cs-CZ" altLang="cs-CZ" sz="1500" dirty="0"/>
              <a:t>resp. „bez rozumných pochybností nabýt jistoty (přesvědčení) o tom, že se skutečnost opravdu stala (že je pravdivá)“</a:t>
            </a:r>
            <a:br>
              <a:rPr lang="cs-CZ" altLang="cs-CZ" sz="1500" dirty="0"/>
            </a:br>
            <a:r>
              <a:rPr lang="cs-CZ" altLang="cs-CZ" sz="1500" dirty="0"/>
              <a:t>(</a:t>
            </a:r>
            <a:r>
              <a:rPr lang="cs-CZ" altLang="cs-CZ" sz="1500" i="1" dirty="0"/>
              <a:t>21 Cdo 2682/2013, R 93/2014</a:t>
            </a:r>
            <a:r>
              <a:rPr lang="cs-CZ" altLang="cs-CZ" sz="1500" dirty="0"/>
              <a:t>)</a:t>
            </a:r>
          </a:p>
          <a:p>
            <a:pPr lvl="3">
              <a:lnSpc>
                <a:spcPct val="80000"/>
              </a:lnSpc>
            </a:pPr>
            <a:endParaRPr lang="cs-CZ" altLang="cs-CZ" sz="1500" dirty="0"/>
          </a:p>
          <a:p>
            <a:pPr marL="1371600" lvl="3" indent="0">
              <a:lnSpc>
                <a:spcPct val="80000"/>
              </a:lnSpc>
              <a:buNone/>
            </a:pPr>
            <a:r>
              <a:rPr lang="cs-CZ" altLang="cs-CZ" sz="1500" dirty="0"/>
              <a:t>K míře důkazů obecně (v přehledu):</a:t>
            </a:r>
          </a:p>
          <a:p>
            <a:pPr marL="1828800" lvl="4" indent="0">
              <a:lnSpc>
                <a:spcPct val="80000"/>
              </a:lnSpc>
              <a:buNone/>
            </a:pPr>
            <a:r>
              <a:rPr lang="cs-CZ" altLang="cs-CZ" sz="1500" i="1" dirty="0" err="1"/>
              <a:t>Leipold</a:t>
            </a:r>
            <a:r>
              <a:rPr lang="cs-CZ" altLang="cs-CZ" sz="1500" i="1" dirty="0"/>
              <a:t>, D. </a:t>
            </a:r>
            <a:r>
              <a:rPr lang="cs-CZ" altLang="cs-CZ" sz="1500" dirty="0"/>
              <a:t>Potřeba důkazu, míra důkazu a důkazní břemeno v civilním procesu. In: Dobrovolná, E. Český civilní řád soudní pro třetí milénium, Brno : Česká společnost pro civilní právo procesní, 2022, s. 81 a násl.</a:t>
            </a:r>
          </a:p>
        </p:txBody>
      </p:sp>
    </p:spTree>
    <p:extLst>
      <p:ext uri="{BB962C8B-B14F-4D97-AF65-F5344CB8AC3E}">
        <p14:creationId xmlns:p14="http://schemas.microsoft.com/office/powerpoint/2010/main" val="18585389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Přezkum názvu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Obchodní firma</a:t>
            </a:r>
          </a:p>
          <a:p>
            <a:pPr lvl="1">
              <a:lnSpc>
                <a:spcPct val="80000"/>
              </a:lnSpc>
            </a:pPr>
            <a:r>
              <a:rPr lang="cs-CZ" altLang="cs-CZ" sz="2300" i="1" dirty="0"/>
              <a:t>29 Cdo 5758/2016</a:t>
            </a:r>
          </a:p>
          <a:p>
            <a:pPr marL="1428750" lvl="2" indent="-514350" algn="just">
              <a:lnSpc>
                <a:spcPct val="80000"/>
              </a:lnSpc>
              <a:buFont typeface="+mj-lt"/>
              <a:buAutoNum type="romanUcPeriod"/>
            </a:pPr>
            <a:r>
              <a:rPr lang="cs-CZ" altLang="cs-CZ" sz="1900" i="1" dirty="0"/>
              <a:t>Při posuzování (ne)zaměnitelnosti názvu (firmy) je nutné hodnotit míru shody se jmény (firmami) jiných osob (podnikatelů), přičemž je nezbytné vycházet z dojmu, který (navrhovaný) název (firma) vyvolává </a:t>
            </a:r>
            <a:r>
              <a:rPr lang="cs-CZ" altLang="cs-CZ" sz="1900" i="1" u="sng" dirty="0"/>
              <a:t>u průměrné osoby</a:t>
            </a:r>
            <a:r>
              <a:rPr lang="cs-CZ" altLang="cs-CZ" sz="1900" i="1" dirty="0"/>
              <a:t> (§ 4 odst. 1 ObčZ), jež přichází (může přicházet) s právnickou osobou do styku, resp. – jde-li o podnikatele – u (jeho) </a:t>
            </a:r>
            <a:r>
              <a:rPr lang="cs-CZ" altLang="cs-CZ" sz="1900" i="1" u="sng" dirty="0"/>
              <a:t>průměrného zákazníka</a:t>
            </a:r>
            <a:r>
              <a:rPr lang="cs-CZ" altLang="cs-CZ" sz="1900" i="1" dirty="0"/>
              <a:t>.</a:t>
            </a:r>
          </a:p>
          <a:p>
            <a:pPr lvl="1">
              <a:lnSpc>
                <a:spcPct val="80000"/>
              </a:lnSpc>
            </a:pPr>
            <a:endParaRPr lang="cs-CZ" altLang="cs-CZ" sz="2300" dirty="0"/>
          </a:p>
        </p:txBody>
      </p:sp>
    </p:spTree>
    <p:extLst>
      <p:ext uri="{BB962C8B-B14F-4D97-AF65-F5344CB8AC3E}">
        <p14:creationId xmlns:p14="http://schemas.microsoft.com/office/powerpoint/2010/main" val="24700286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Rozhodnutí nejvyššího orgánu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92500" lnSpcReduction="20000"/>
          </a:bodyPr>
          <a:lstStyle/>
          <a:p>
            <a:pPr>
              <a:lnSpc>
                <a:spcPct val="80000"/>
              </a:lnSpc>
            </a:pPr>
            <a:r>
              <a:rPr lang="cs-CZ" altLang="cs-CZ" sz="2700" dirty="0"/>
              <a:t>rozhodnutí nejvyššího orgánu</a:t>
            </a:r>
          </a:p>
          <a:p>
            <a:pPr lvl="1">
              <a:lnSpc>
                <a:spcPct val="80000"/>
              </a:lnSpc>
            </a:pPr>
            <a:r>
              <a:rPr lang="cs-CZ" altLang="cs-CZ" sz="2300" dirty="0"/>
              <a:t>přezkoumávané v režimu § 258 a násl. ObčZ</a:t>
            </a:r>
          </a:p>
          <a:p>
            <a:pPr lvl="1">
              <a:lnSpc>
                <a:spcPct val="80000"/>
              </a:lnSpc>
            </a:pPr>
            <a:endParaRPr lang="cs-CZ" altLang="cs-CZ" sz="2300" i="1" dirty="0"/>
          </a:p>
          <a:p>
            <a:pPr lvl="1">
              <a:lnSpc>
                <a:spcPct val="80000"/>
              </a:lnSpc>
            </a:pPr>
            <a:r>
              <a:rPr lang="cs-CZ" altLang="cs-CZ" sz="2300" i="1" dirty="0"/>
              <a:t>29 Cdo 1104/2016</a:t>
            </a:r>
          </a:p>
          <a:p>
            <a:pPr marL="1428750" lvl="2" indent="-514350" algn="just">
              <a:lnSpc>
                <a:spcPct val="80000"/>
              </a:lnSpc>
              <a:buFont typeface="+mj-lt"/>
              <a:buAutoNum type="romanUcPeriod"/>
            </a:pPr>
            <a:r>
              <a:rPr lang="cs-CZ" altLang="cs-CZ" sz="1900" i="1" dirty="0"/>
              <a:t>Rejstříkovému soudu nepřísluší v rejstříkovém řízení posuzovat </a:t>
            </a:r>
            <a:r>
              <a:rPr lang="cs-CZ" altLang="cs-CZ" sz="1900" i="1" u="sng" dirty="0"/>
              <a:t>platnost usnesení valné hromady</a:t>
            </a:r>
            <a:r>
              <a:rPr lang="cs-CZ" altLang="cs-CZ" sz="1900" i="1" dirty="0"/>
              <a:t> společnosti s ručením omezeným, a to ani v řízení o povolení zápisu skutečnosti založené usnesením valné hromady do obchodního rejstříku.</a:t>
            </a:r>
          </a:p>
          <a:p>
            <a:pPr marL="1428750" lvl="2" indent="-514350" algn="just">
              <a:lnSpc>
                <a:spcPct val="80000"/>
              </a:lnSpc>
              <a:buFont typeface="+mj-lt"/>
              <a:buAutoNum type="romanUcPeriod"/>
            </a:pPr>
            <a:r>
              <a:rPr lang="cs-CZ" altLang="cs-CZ" sz="1900" i="1" dirty="0"/>
              <a:t>K vadám, pro které se na usnesení valné hromady </a:t>
            </a:r>
            <a:r>
              <a:rPr lang="cs-CZ" altLang="cs-CZ" sz="1900" i="1" u="sng" dirty="0"/>
              <a:t>hledí, jako by nebylo přijato</a:t>
            </a:r>
            <a:r>
              <a:rPr lang="cs-CZ" altLang="cs-CZ" sz="1900" i="1" dirty="0"/>
              <a:t> (srov. zejména § 45 odst. 1 a 2 ZOK a § 245 ObčZ), však rejstříkový soud </a:t>
            </a:r>
            <a:r>
              <a:rPr lang="cs-CZ" altLang="cs-CZ" sz="1900" i="1" u="sng" dirty="0"/>
              <a:t>přihlédnout musí</a:t>
            </a:r>
            <a:r>
              <a:rPr lang="cs-CZ" altLang="cs-CZ" sz="1900" i="1" dirty="0"/>
              <a:t>.</a:t>
            </a:r>
          </a:p>
          <a:p>
            <a:pPr lvl="1" algn="just">
              <a:lnSpc>
                <a:spcPct val="80000"/>
              </a:lnSpc>
            </a:pPr>
            <a:r>
              <a:rPr lang="cs-CZ" altLang="cs-CZ" sz="2300" i="1" dirty="0"/>
              <a:t>27 Cdo 4439/2018</a:t>
            </a:r>
          </a:p>
          <a:p>
            <a:pPr marL="1428750" lvl="2" indent="-514350" algn="just">
              <a:lnSpc>
                <a:spcPct val="80000"/>
              </a:lnSpc>
              <a:buFont typeface="+mj-lt"/>
              <a:buAutoNum type="romanUcPeriod"/>
            </a:pPr>
            <a:r>
              <a:rPr lang="cs-CZ" altLang="cs-CZ" sz="1900" i="1" dirty="0"/>
              <a:t>Vady, které způsobují toliko </a:t>
            </a:r>
            <a:r>
              <a:rPr lang="cs-CZ" altLang="cs-CZ" sz="1900" i="1" u="sng" dirty="0"/>
              <a:t>neplatnost</a:t>
            </a:r>
            <a:r>
              <a:rPr lang="cs-CZ" altLang="cs-CZ" sz="1900" i="1" dirty="0"/>
              <a:t> usnesení valné hromady společnosti s ručením omezeným, </a:t>
            </a:r>
            <a:r>
              <a:rPr lang="cs-CZ" altLang="cs-CZ" sz="1900" i="1" u="sng" dirty="0"/>
              <a:t>zásadně nejsou důvodem pro zamítnutí návrhu na zápis skutečnosti založené usnesením valné hromady</a:t>
            </a:r>
            <a:r>
              <a:rPr lang="cs-CZ" altLang="cs-CZ" sz="1900" i="1" dirty="0"/>
              <a:t> do obchodního rejstříku, a to ani kdyby byly zjevné z listin připojených k návrhu.</a:t>
            </a:r>
          </a:p>
          <a:p>
            <a:pPr lvl="1" algn="just">
              <a:lnSpc>
                <a:spcPct val="80000"/>
              </a:lnSpc>
            </a:pPr>
            <a:r>
              <a:rPr lang="cs-CZ" altLang="cs-CZ" sz="2300" i="1" dirty="0"/>
              <a:t>27 Cdo 3796/2017</a:t>
            </a:r>
          </a:p>
          <a:p>
            <a:pPr marL="1428750" lvl="2" indent="-514350" algn="just">
              <a:lnSpc>
                <a:spcPct val="80000"/>
              </a:lnSpc>
              <a:buFont typeface="+mj-lt"/>
              <a:buAutoNum type="romanUcPeriod"/>
            </a:pPr>
            <a:r>
              <a:rPr lang="cs-CZ" altLang="cs-CZ" sz="1900" i="1" dirty="0"/>
              <a:t>V řízení podle § 101 </a:t>
            </a:r>
            <a:r>
              <a:rPr lang="cs-CZ" altLang="cs-CZ" sz="1900" i="1" dirty="0" err="1"/>
              <a:t>VeřRej</a:t>
            </a:r>
            <a:r>
              <a:rPr lang="cs-CZ" altLang="cs-CZ" sz="1900" i="1" dirty="0"/>
              <a:t> rejstříkový soud nemůže posuzovat platnost usnesení členské schůze, která byla podkladem pro zápis, jehož změny se navrhovatel domáhá (§ 663 ZOK).</a:t>
            </a:r>
          </a:p>
          <a:p>
            <a:pPr lvl="1">
              <a:lnSpc>
                <a:spcPct val="80000"/>
              </a:lnSpc>
            </a:pPr>
            <a:endParaRPr lang="cs-CZ" altLang="cs-CZ" sz="2300" i="1" dirty="0"/>
          </a:p>
          <a:p>
            <a:pPr marL="628650" indent="-514350">
              <a:lnSpc>
                <a:spcPct val="80000"/>
              </a:lnSpc>
              <a:buFont typeface="+mj-lt"/>
              <a:buAutoNum type="romanUcPeriod"/>
            </a:pPr>
            <a:endParaRPr lang="cs-CZ" altLang="cs-CZ" sz="2700" i="1" dirty="0"/>
          </a:p>
          <a:p>
            <a:pPr marL="1428750" lvl="2" indent="-514350">
              <a:lnSpc>
                <a:spcPct val="80000"/>
              </a:lnSpc>
              <a:buFont typeface="+mj-lt"/>
              <a:buAutoNum type="romanUcPeriod"/>
            </a:pPr>
            <a:endParaRPr lang="cs-CZ" altLang="cs-CZ" sz="1900" i="1" dirty="0"/>
          </a:p>
          <a:p>
            <a:pPr marL="1428750" lvl="2" indent="-514350">
              <a:lnSpc>
                <a:spcPct val="80000"/>
              </a:lnSpc>
              <a:buFont typeface="+mj-lt"/>
              <a:buAutoNum type="romanUcPeriod"/>
            </a:pPr>
            <a:endParaRPr lang="cs-CZ" altLang="cs-CZ" sz="1900" i="1" dirty="0"/>
          </a:p>
          <a:p>
            <a:pPr marL="1428750" lvl="2" indent="-514350">
              <a:lnSpc>
                <a:spcPct val="80000"/>
              </a:lnSpc>
              <a:buFont typeface="+mj-lt"/>
              <a:buAutoNum type="romanUcPeriod"/>
            </a:pPr>
            <a:endParaRPr lang="cs-CZ" altLang="cs-CZ" sz="1900" i="1"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6520642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Závaznost výroku soudního rozhodnutí</a:t>
            </a:r>
          </a:p>
        </p:txBody>
      </p:sp>
      <p:sp>
        <p:nvSpPr>
          <p:cNvPr id="3" name="Zástupný symbol pro obsah 2"/>
          <p:cNvSpPr>
            <a:spLocks noGrp="1"/>
          </p:cNvSpPr>
          <p:nvPr>
            <p:ph idx="1"/>
          </p:nvPr>
        </p:nvSpPr>
        <p:spPr/>
        <p:txBody>
          <a:bodyPr/>
          <a:lstStyle/>
          <a:p>
            <a:r>
              <a:rPr lang="cs-CZ" dirty="0"/>
              <a:t>27 </a:t>
            </a:r>
            <a:r>
              <a:rPr lang="cs-CZ" dirty="0" err="1"/>
              <a:t>Cdo</a:t>
            </a:r>
            <a:r>
              <a:rPr lang="cs-CZ" dirty="0"/>
              <a:t> 3451/2020</a:t>
            </a:r>
          </a:p>
          <a:p>
            <a:pPr marL="971550" lvl="1" indent="-514350" algn="just">
              <a:buFont typeface="+mj-lt"/>
              <a:buAutoNum type="romanUcPeriod"/>
            </a:pPr>
            <a:r>
              <a:rPr lang="cs-CZ" sz="2400" i="1" dirty="0"/>
              <a:t>Výrok rozhodnutí, kterým soud rozhodl o tom, že o usnesení valné hromady obchodní společnosti nejde, je závazný pro každého, včetně soudu rozhodujícího v řízení ve věcech obchodního rejstříku, který tuto otázku nemůže (ani jako předběžnou) znovu posuzovat.</a:t>
            </a:r>
          </a:p>
        </p:txBody>
      </p:sp>
    </p:spTree>
    <p:extLst>
      <p:ext uri="{BB962C8B-B14F-4D97-AF65-F5344CB8AC3E}">
        <p14:creationId xmlns:p14="http://schemas.microsoft.com/office/powerpoint/2010/main" val="24213256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Rozhodnutí nejvyššího orgánu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lnSpcReduction="10000"/>
          </a:bodyPr>
          <a:lstStyle/>
          <a:p>
            <a:pPr>
              <a:lnSpc>
                <a:spcPct val="80000"/>
              </a:lnSpc>
            </a:pPr>
            <a:r>
              <a:rPr lang="cs-CZ" altLang="cs-CZ" sz="2700" dirty="0"/>
              <a:t>rozhodnutí nejvyššího orgánu</a:t>
            </a:r>
          </a:p>
          <a:p>
            <a:pPr lvl="1">
              <a:lnSpc>
                <a:spcPct val="80000"/>
              </a:lnSpc>
            </a:pPr>
            <a:r>
              <a:rPr lang="cs-CZ" altLang="cs-CZ" sz="2300" dirty="0"/>
              <a:t>přezkoumávané v režimu § 258 a násl. ObčZ</a:t>
            </a:r>
          </a:p>
          <a:p>
            <a:pPr lvl="1">
              <a:lnSpc>
                <a:spcPct val="80000"/>
              </a:lnSpc>
            </a:pPr>
            <a:endParaRPr lang="cs-CZ" altLang="cs-CZ" sz="2300" dirty="0"/>
          </a:p>
          <a:p>
            <a:pPr lvl="1">
              <a:lnSpc>
                <a:spcPct val="80000"/>
              </a:lnSpc>
            </a:pPr>
            <a:r>
              <a:rPr lang="cs-CZ" altLang="cs-CZ" sz="2300" i="1" dirty="0"/>
              <a:t>29 Cdo 4525/2016</a:t>
            </a:r>
          </a:p>
          <a:p>
            <a:pPr marL="1428750" lvl="2" indent="-514350" algn="just">
              <a:lnSpc>
                <a:spcPct val="80000"/>
              </a:lnSpc>
              <a:buFont typeface="+mj-lt"/>
              <a:buAutoNum type="romanUcPeriod"/>
            </a:pPr>
            <a:r>
              <a:rPr lang="cs-CZ" altLang="cs-CZ" sz="1900" i="1" dirty="0"/>
              <a:t>Řečené však neznamená, že soudu přísluší toliko ověřit, zda k návrhu byly připojeny požadované listiny.</a:t>
            </a:r>
          </a:p>
          <a:p>
            <a:pPr marL="1428750" lvl="2" indent="-514350" algn="just">
              <a:lnSpc>
                <a:spcPct val="80000"/>
              </a:lnSpc>
              <a:buFont typeface="+mj-lt"/>
              <a:buAutoNum type="romanUcPeriod"/>
            </a:pPr>
            <a:r>
              <a:rPr lang="cs-CZ" altLang="cs-CZ" sz="1900" i="1" dirty="0"/>
              <a:t>Jak se podává z výslovného znění § 90 odst. 1 </a:t>
            </a:r>
            <a:r>
              <a:rPr lang="cs-CZ" altLang="cs-CZ" sz="1900" i="1" dirty="0" err="1"/>
              <a:t>VeřRej</a:t>
            </a:r>
            <a:r>
              <a:rPr lang="cs-CZ" altLang="cs-CZ" sz="1900" i="1" dirty="0"/>
              <a:t>, rejstříkový soud ověřuje, zda údaje, které mají být podle návrhu zapsány, z těchto listin vyplývají. </a:t>
            </a:r>
            <a:r>
              <a:rPr lang="cs-CZ" altLang="cs-CZ" sz="1900" b="1" i="1" u="sng" dirty="0"/>
              <a:t>Jinak řečeno, nestačí pouhé zjištění, že listiny byly připojeny, ale je nutné také zkoumat jejich obsah</a:t>
            </a:r>
            <a:r>
              <a:rPr lang="cs-CZ" altLang="cs-CZ" sz="1900" i="1" u="sng" dirty="0"/>
              <a:t>.</a:t>
            </a:r>
          </a:p>
          <a:p>
            <a:pPr lvl="1" algn="just">
              <a:lnSpc>
                <a:spcPct val="80000"/>
              </a:lnSpc>
            </a:pPr>
            <a:r>
              <a:rPr lang="cs-CZ" altLang="cs-CZ" sz="2300" i="1" dirty="0"/>
              <a:t>29 Cdo 649/2015 </a:t>
            </a:r>
          </a:p>
          <a:p>
            <a:pPr marL="1428750" lvl="2" indent="-514350" algn="just">
              <a:lnSpc>
                <a:spcPct val="80000"/>
              </a:lnSpc>
              <a:buFont typeface="+mj-lt"/>
              <a:buAutoNum type="romanUcPeriod"/>
            </a:pPr>
            <a:r>
              <a:rPr lang="cs-CZ" altLang="cs-CZ" sz="1900" i="1" dirty="0"/>
              <a:t>I v poměrech právní úpravy účinné od 1. 1. 2014 platí, že při posuzování způsobilosti valné hromady činit rozhodnutí se nepřihlíží k hlasům společníků, kteří nemohou vykonávat hlasovací právo, tak, že od celkového počtu hlasů, kterými společníci na valné hromadě disponují, se odečtou hlasy, s nimiž nemůže být vykonáváno hlasovací právo.</a:t>
            </a:r>
          </a:p>
          <a:p>
            <a:pPr lvl="1">
              <a:lnSpc>
                <a:spcPct val="80000"/>
              </a:lnSpc>
            </a:pPr>
            <a:endParaRPr lang="cs-CZ" altLang="cs-CZ" sz="2300" i="1" dirty="0"/>
          </a:p>
          <a:p>
            <a:pPr marL="1428750" lvl="2" indent="-514350">
              <a:lnSpc>
                <a:spcPct val="80000"/>
              </a:lnSpc>
              <a:buFont typeface="+mj-lt"/>
              <a:buAutoNum type="romanUcPeriod"/>
            </a:pPr>
            <a:endParaRPr lang="cs-CZ" altLang="cs-CZ" sz="1900" i="1" dirty="0"/>
          </a:p>
          <a:p>
            <a:pPr marL="1428750" lvl="2" indent="-514350">
              <a:lnSpc>
                <a:spcPct val="80000"/>
              </a:lnSpc>
              <a:buFont typeface="+mj-lt"/>
              <a:buAutoNum type="romanUcPeriod"/>
            </a:pPr>
            <a:endParaRPr lang="cs-CZ" altLang="cs-CZ" sz="1900" i="1"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0877815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Rozhodnutí nejvyššího orgánu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rozhodnutí nejvyššího orgánu</a:t>
            </a:r>
          </a:p>
          <a:p>
            <a:pPr lvl="1">
              <a:lnSpc>
                <a:spcPct val="80000"/>
              </a:lnSpc>
            </a:pPr>
            <a:r>
              <a:rPr lang="cs-CZ" altLang="cs-CZ" sz="2300" dirty="0"/>
              <a:t>přezkoumávané v režimu § 258 a násl. ObčZ</a:t>
            </a:r>
          </a:p>
          <a:p>
            <a:pPr lvl="1">
              <a:lnSpc>
                <a:spcPct val="80000"/>
              </a:lnSpc>
            </a:pPr>
            <a:endParaRPr lang="cs-CZ" altLang="cs-CZ" sz="2300" dirty="0"/>
          </a:p>
          <a:p>
            <a:pPr lvl="1">
              <a:lnSpc>
                <a:spcPct val="80000"/>
              </a:lnSpc>
            </a:pPr>
            <a:r>
              <a:rPr lang="cs-CZ" altLang="cs-CZ" sz="2300" i="1" dirty="0"/>
              <a:t>27 </a:t>
            </a:r>
            <a:r>
              <a:rPr lang="cs-CZ" altLang="cs-CZ" sz="2300" i="1" dirty="0" err="1"/>
              <a:t>Cdo</a:t>
            </a:r>
            <a:r>
              <a:rPr lang="cs-CZ" altLang="cs-CZ" sz="2300" i="1" dirty="0"/>
              <a:t> 3328/2019</a:t>
            </a:r>
          </a:p>
          <a:p>
            <a:pPr marL="1428750" lvl="2" indent="-514350" algn="just">
              <a:lnSpc>
                <a:spcPct val="80000"/>
              </a:lnSpc>
              <a:buFont typeface="+mj-lt"/>
              <a:buAutoNum type="romanUcPeriod"/>
            </a:pPr>
            <a:r>
              <a:rPr lang="cs-CZ" altLang="cs-CZ" sz="1900" i="1" dirty="0"/>
              <a:t>Dovolateli lze sice přisvědčit, že </a:t>
            </a:r>
            <a:r>
              <a:rPr lang="cs-CZ" altLang="cs-CZ" sz="1900" i="1" u="sng" dirty="0"/>
              <a:t>vady, které způsobují toliko neplatnost</a:t>
            </a:r>
            <a:r>
              <a:rPr lang="cs-CZ" altLang="cs-CZ" sz="1900" i="1" dirty="0"/>
              <a:t> usnesení valné hromady společnosti s ručením omezeným, </a:t>
            </a:r>
            <a:r>
              <a:rPr lang="cs-CZ" altLang="cs-CZ" sz="1900" i="1" u="sng" dirty="0"/>
              <a:t>zásadně nejsou důvodem pro zamítnutí návrhu na zápis</a:t>
            </a:r>
            <a:r>
              <a:rPr lang="cs-CZ" altLang="cs-CZ" sz="1900" i="1" dirty="0"/>
              <a:t> skutečnosti založené usnesením valné hromady do obchodního rejstříku, a to, ani kdyby byly zjevné z listin připojených k návrhu.</a:t>
            </a:r>
          </a:p>
          <a:p>
            <a:pPr marL="1428750" lvl="2" indent="-514350" algn="just">
              <a:lnSpc>
                <a:spcPct val="80000"/>
              </a:lnSpc>
              <a:buFont typeface="+mj-lt"/>
              <a:buAutoNum type="romanUcPeriod"/>
            </a:pPr>
            <a:r>
              <a:rPr lang="cs-CZ" altLang="cs-CZ" sz="1900" i="1" dirty="0"/>
              <a:t> Nicméně v projednávané věci s ohledem na její okolnosti a s ohledem na obsah listin předložených rejstříkovému soudu </a:t>
            </a:r>
            <a:r>
              <a:rPr lang="cs-CZ" altLang="cs-CZ" sz="1900" b="1" i="1" u="sng" dirty="0"/>
              <a:t>lze mít pochybnosti o tom, zda rozhodnutí o odvolání L. K. přijala vskutku valná hromada společnosti</a:t>
            </a:r>
            <a:r>
              <a:rPr lang="cs-CZ" altLang="cs-CZ" sz="1900" i="1" dirty="0"/>
              <a:t> (jako její nejvyšší orgán), či zda tak učinil („sám za sebe“) </a:t>
            </a:r>
            <a:r>
              <a:rPr lang="cs-CZ" altLang="cs-CZ" sz="1900" b="1" i="1" u="sng" dirty="0"/>
              <a:t>toliko jeden ze společníků společnosti</a:t>
            </a:r>
            <a:r>
              <a:rPr lang="cs-CZ" altLang="cs-CZ" sz="1900" i="1" dirty="0"/>
              <a:t> (dovolatel). Uvedené pochybnosti se přitom podávají (s ohledem na notářkou učiněné výhrady) i z předloženého notářského zápisu.</a:t>
            </a:r>
          </a:p>
          <a:p>
            <a:pPr marL="1428750" lvl="2" indent="-514350">
              <a:lnSpc>
                <a:spcPct val="80000"/>
              </a:lnSpc>
              <a:buFont typeface="+mj-lt"/>
              <a:buAutoNum type="romanUcPeriod"/>
            </a:pPr>
            <a:endParaRPr lang="cs-CZ" altLang="cs-CZ" sz="1900" i="1" dirty="0"/>
          </a:p>
          <a:p>
            <a:pPr lvl="1">
              <a:lnSpc>
                <a:spcPct val="80000"/>
              </a:lnSpc>
            </a:pPr>
            <a:endParaRPr lang="cs-CZ" altLang="cs-CZ" sz="2300" i="1" dirty="0"/>
          </a:p>
          <a:p>
            <a:pPr marL="1428750" lvl="2" indent="-514350">
              <a:lnSpc>
                <a:spcPct val="80000"/>
              </a:lnSpc>
              <a:buFont typeface="+mj-lt"/>
              <a:buAutoNum type="romanUcPeriod"/>
            </a:pPr>
            <a:endParaRPr lang="cs-CZ" altLang="cs-CZ" sz="1900" i="1" dirty="0"/>
          </a:p>
          <a:p>
            <a:pPr marL="1428750" lvl="2" indent="-514350">
              <a:lnSpc>
                <a:spcPct val="80000"/>
              </a:lnSpc>
              <a:buFont typeface="+mj-lt"/>
              <a:buAutoNum type="romanUcPeriod"/>
            </a:pPr>
            <a:endParaRPr lang="cs-CZ" altLang="cs-CZ" sz="1900" i="1"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29783599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Sporné skutečnosti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provedeno dokazování</a:t>
            </a:r>
          </a:p>
          <a:p>
            <a:pPr lvl="1">
              <a:lnSpc>
                <a:spcPct val="80000"/>
              </a:lnSpc>
            </a:pPr>
            <a:r>
              <a:rPr lang="cs-CZ" altLang="cs-CZ" sz="2300" dirty="0"/>
              <a:t>listiny, jimiž mají být doloženy údaje o zapisovaných skutečnosti [§ 86 písm. e) </a:t>
            </a:r>
            <a:r>
              <a:rPr lang="cs-CZ" altLang="cs-CZ" sz="2300" dirty="0" err="1"/>
              <a:t>VeřRej</a:t>
            </a:r>
            <a:r>
              <a:rPr lang="cs-CZ" altLang="cs-CZ" sz="2300" dirty="0"/>
              <a:t>]</a:t>
            </a:r>
          </a:p>
          <a:p>
            <a:pPr>
              <a:lnSpc>
                <a:spcPct val="80000"/>
              </a:lnSpc>
            </a:pPr>
            <a:r>
              <a:rPr lang="cs-CZ" altLang="cs-CZ" sz="2700" dirty="0"/>
              <a:t>hodnocení důkazů (§ 132 OSŘ)</a:t>
            </a:r>
          </a:p>
          <a:p>
            <a:pPr lvl="1">
              <a:lnSpc>
                <a:spcPct val="80000"/>
              </a:lnSpc>
            </a:pPr>
            <a:r>
              <a:rPr lang="cs-CZ" altLang="cs-CZ" sz="2300" dirty="0"/>
              <a:t>jednotlivě a v souvislostech</a:t>
            </a:r>
          </a:p>
          <a:p>
            <a:pPr lvl="1">
              <a:lnSpc>
                <a:spcPct val="80000"/>
              </a:lnSpc>
            </a:pPr>
            <a:r>
              <a:rPr lang="cs-CZ" altLang="cs-CZ" sz="2300" dirty="0"/>
              <a:t>přihlédnout ke všemu, co vyšlo za řízení najevo</a:t>
            </a:r>
          </a:p>
          <a:p>
            <a:pPr>
              <a:lnSpc>
                <a:spcPct val="80000"/>
              </a:lnSpc>
            </a:pPr>
            <a:r>
              <a:rPr lang="cs-CZ" altLang="cs-CZ" sz="2700" dirty="0"/>
              <a:t>přesto rejstříkový soud nenabyl „vnitřní přesvědčení odpovídající praktické jistotě“</a:t>
            </a:r>
          </a:p>
          <a:p>
            <a:pPr marL="457200" lvl="1" indent="0">
              <a:lnSpc>
                <a:spcPct val="80000"/>
              </a:lnSpc>
              <a:buNone/>
            </a:pPr>
            <a:endParaRPr lang="cs-CZ" altLang="cs-CZ" sz="2300" dirty="0"/>
          </a:p>
        </p:txBody>
      </p:sp>
    </p:spTree>
    <p:extLst>
      <p:ext uri="{BB962C8B-B14F-4D97-AF65-F5344CB8AC3E}">
        <p14:creationId xmlns:p14="http://schemas.microsoft.com/office/powerpoint/2010/main" val="38581194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Sporné skutečnosti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i="1" dirty="0">
                <a:latin typeface="Arial" panose="020B0604020202020204" pitchFamily="34" charset="0"/>
                <a:cs typeface="Arial" panose="020B0604020202020204" pitchFamily="34" charset="0"/>
              </a:rPr>
              <a:t>non </a:t>
            </a:r>
            <a:r>
              <a:rPr lang="cs-CZ" altLang="cs-CZ" sz="2700" i="1" dirty="0" err="1">
                <a:latin typeface="Arial" panose="020B0604020202020204" pitchFamily="34" charset="0"/>
                <a:cs typeface="Arial" panose="020B0604020202020204" pitchFamily="34" charset="0"/>
              </a:rPr>
              <a:t>liquet</a:t>
            </a:r>
            <a:r>
              <a:rPr lang="cs-CZ" altLang="cs-CZ" sz="2700" dirty="0">
                <a:latin typeface="Arial" panose="020B0604020202020204" pitchFamily="34" charset="0"/>
                <a:cs typeface="Arial" panose="020B0604020202020204" pitchFamily="34" charset="0"/>
              </a:rPr>
              <a:t> → pravidla o dělení důkazního břemene</a:t>
            </a:r>
            <a:endParaRPr lang="cs-CZ" altLang="cs-CZ" sz="2700" dirty="0"/>
          </a:p>
          <a:p>
            <a:pPr lvl="1">
              <a:lnSpc>
                <a:spcPct val="80000"/>
              </a:lnSpc>
            </a:pPr>
            <a:r>
              <a:rPr lang="cs-CZ" altLang="cs-CZ" sz="2300" dirty="0">
                <a:latin typeface="Arial" panose="020B0604020202020204" pitchFamily="34" charset="0"/>
                <a:cs typeface="Arial" panose="020B0604020202020204" pitchFamily="34" charset="0"/>
              </a:rPr>
              <a:t>obecně = objektivní nejistota k tíži toho, kdo se dovolává skutečnosti podmiňující aplikaci pro něj příznivé právní normy</a:t>
            </a:r>
          </a:p>
          <a:p>
            <a:pPr lvl="1">
              <a:lnSpc>
                <a:spcPct val="80000"/>
              </a:lnSpc>
            </a:pPr>
            <a:r>
              <a:rPr lang="cs-CZ" altLang="cs-CZ" sz="2300" dirty="0">
                <a:latin typeface="Arial" panose="020B0604020202020204" pitchFamily="34" charset="0"/>
                <a:cs typeface="Arial" panose="020B0604020202020204" pitchFamily="34" charset="0"/>
              </a:rPr>
              <a:t>registrační princip = </a:t>
            </a:r>
            <a:r>
              <a:rPr lang="cs-CZ" altLang="cs-CZ" sz="2300" b="1" dirty="0">
                <a:latin typeface="Arial" panose="020B0604020202020204" pitchFamily="34" charset="0"/>
                <a:cs typeface="Arial" panose="020B0604020202020204" pitchFamily="34" charset="0"/>
              </a:rPr>
              <a:t>objektivní nejistota k tíži navrhovatele</a:t>
            </a:r>
            <a:r>
              <a:rPr lang="cs-CZ" altLang="cs-CZ" sz="2300" dirty="0">
                <a:latin typeface="Arial" panose="020B0604020202020204" pitchFamily="34" charset="0"/>
                <a:cs typeface="Arial" panose="020B0604020202020204" pitchFamily="34" charset="0"/>
              </a:rPr>
              <a:t> (není prostor k hlubšímu dokazování)</a:t>
            </a:r>
          </a:p>
          <a:p>
            <a:pPr lvl="2">
              <a:lnSpc>
                <a:spcPct val="80000"/>
              </a:lnSpc>
            </a:pPr>
            <a:r>
              <a:rPr lang="cs-CZ" altLang="cs-CZ" sz="1900" dirty="0">
                <a:latin typeface="Arial" panose="020B0604020202020204" pitchFamily="34" charset="0"/>
                <a:cs typeface="Arial" panose="020B0604020202020204" pitchFamily="34" charset="0"/>
              </a:rPr>
              <a:t>zachovat současný zápis = „stop stav“</a:t>
            </a:r>
          </a:p>
          <a:p>
            <a:pPr lvl="1">
              <a:lnSpc>
                <a:spcPct val="80000"/>
              </a:lnSpc>
            </a:pPr>
            <a:r>
              <a:rPr lang="cs-CZ" altLang="cs-CZ" sz="2300" dirty="0">
                <a:latin typeface="Arial" panose="020B0604020202020204" pitchFamily="34" charset="0"/>
                <a:cs typeface="Arial" panose="020B0604020202020204" pitchFamily="34" charset="0"/>
              </a:rPr>
              <a:t>procesní řešení</a:t>
            </a:r>
          </a:p>
          <a:p>
            <a:pPr lvl="2">
              <a:lnSpc>
                <a:spcPct val="80000"/>
              </a:lnSpc>
            </a:pPr>
            <a:r>
              <a:rPr lang="cs-CZ" altLang="cs-CZ" sz="1900" dirty="0">
                <a:latin typeface="Arial" panose="020B0604020202020204" pitchFamily="34" charset="0"/>
                <a:cs typeface="Arial" panose="020B0604020202020204" pitchFamily="34" charset="0"/>
              </a:rPr>
              <a:t>odmítnout [§ 86 písm. e) </a:t>
            </a:r>
            <a:r>
              <a:rPr lang="cs-CZ" altLang="cs-CZ" sz="1900" dirty="0" err="1">
                <a:latin typeface="Arial" panose="020B0604020202020204" pitchFamily="34" charset="0"/>
                <a:cs typeface="Arial" panose="020B0604020202020204" pitchFamily="34" charset="0"/>
              </a:rPr>
              <a:t>VeřRej</a:t>
            </a:r>
            <a:r>
              <a:rPr lang="cs-CZ" altLang="cs-CZ" sz="1900" dirty="0">
                <a:latin typeface="Arial" panose="020B0604020202020204" pitchFamily="34" charset="0"/>
                <a:cs typeface="Arial" panose="020B0604020202020204" pitchFamily="34" charset="0"/>
              </a:rPr>
              <a:t>] </a:t>
            </a:r>
          </a:p>
          <a:p>
            <a:pPr marL="914400" lvl="2" indent="0">
              <a:lnSpc>
                <a:spcPct val="80000"/>
              </a:lnSpc>
              <a:buNone/>
            </a:pPr>
            <a:r>
              <a:rPr lang="cs-CZ" altLang="cs-CZ" sz="1900" dirty="0">
                <a:latin typeface="Arial" panose="020B0604020202020204" pitchFamily="34" charset="0"/>
                <a:cs typeface="Arial" panose="020B0604020202020204" pitchFamily="34" charset="0"/>
              </a:rPr>
              <a:t>nebo</a:t>
            </a:r>
          </a:p>
          <a:p>
            <a:pPr lvl="2">
              <a:lnSpc>
                <a:spcPct val="80000"/>
              </a:lnSpc>
            </a:pPr>
            <a:r>
              <a:rPr lang="cs-CZ" altLang="cs-CZ" sz="1900" dirty="0">
                <a:latin typeface="Arial" panose="020B0604020202020204" pitchFamily="34" charset="0"/>
                <a:cs typeface="Arial" panose="020B0604020202020204" pitchFamily="34" charset="0"/>
              </a:rPr>
              <a:t>zamítnout (§ 90/1 </a:t>
            </a:r>
            <a:r>
              <a:rPr lang="cs-CZ" altLang="cs-CZ" sz="1900" dirty="0" err="1">
                <a:latin typeface="Arial" panose="020B0604020202020204" pitchFamily="34" charset="0"/>
                <a:cs typeface="Arial" panose="020B0604020202020204" pitchFamily="34" charset="0"/>
              </a:rPr>
              <a:t>VeřRej</a:t>
            </a:r>
            <a:r>
              <a:rPr lang="cs-CZ" altLang="cs-CZ" sz="1900" dirty="0">
                <a:latin typeface="Arial" panose="020B0604020202020204" pitchFamily="34" charset="0"/>
                <a:cs typeface="Arial" panose="020B0604020202020204" pitchFamily="34" charset="0"/>
              </a:rPr>
              <a:t>)</a:t>
            </a:r>
            <a:endParaRPr lang="cs-CZ" altLang="cs-CZ" sz="2700" dirty="0"/>
          </a:p>
          <a:p>
            <a:pPr marL="457200" lvl="1" indent="0">
              <a:lnSpc>
                <a:spcPct val="80000"/>
              </a:lnSpc>
              <a:buNone/>
            </a:pPr>
            <a:endParaRPr lang="cs-CZ" altLang="cs-CZ" sz="2300" dirty="0"/>
          </a:p>
        </p:txBody>
      </p:sp>
    </p:spTree>
    <p:extLst>
      <p:ext uri="{BB962C8B-B14F-4D97-AF65-F5344CB8AC3E}">
        <p14:creationId xmlns:p14="http://schemas.microsoft.com/office/powerpoint/2010/main" val="3166334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Pojem „veřejný rejstřík“</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fontScale="92500" lnSpcReduction="10000"/>
          </a:bodyPr>
          <a:lstStyle/>
          <a:p>
            <a:pPr>
              <a:lnSpc>
                <a:spcPct val="80000"/>
              </a:lnSpc>
            </a:pPr>
            <a:r>
              <a:rPr lang="cs-CZ" altLang="cs-CZ" sz="2700" dirty="0"/>
              <a:t>používáno polysémanticky</a:t>
            </a:r>
          </a:p>
          <a:p>
            <a:pPr lvl="1">
              <a:lnSpc>
                <a:spcPct val="80000"/>
              </a:lnSpc>
            </a:pPr>
            <a:r>
              <a:rPr lang="cs-CZ" altLang="cs-CZ" sz="2300" dirty="0"/>
              <a:t>nejobecnější pojetí = evidence právnických osob (§ 120 ObčZ)</a:t>
            </a:r>
          </a:p>
          <a:p>
            <a:pPr lvl="1">
              <a:lnSpc>
                <a:spcPct val="80000"/>
              </a:lnSpc>
            </a:pPr>
            <a:r>
              <a:rPr lang="cs-CZ" altLang="cs-CZ" sz="2300" dirty="0"/>
              <a:t>pojetí zákona o veřejných rejstřících = evidence (nejen právnických!) osob, které se zapisují do vyjmenovaných veřejných rejstříků (§ 1 odst. 1 </a:t>
            </a:r>
            <a:r>
              <a:rPr lang="cs-CZ" altLang="cs-CZ" sz="2300" dirty="0" err="1"/>
              <a:t>VeřRej</a:t>
            </a:r>
            <a:r>
              <a:rPr lang="cs-CZ" altLang="cs-CZ" sz="2300" dirty="0"/>
              <a:t>)</a:t>
            </a:r>
          </a:p>
          <a:p>
            <a:pPr lvl="1">
              <a:lnSpc>
                <a:spcPct val="80000"/>
              </a:lnSpc>
            </a:pPr>
            <a:r>
              <a:rPr lang="cs-CZ" altLang="cs-CZ" sz="2300" dirty="0"/>
              <a:t>ve smyslu veřejného seznamu = evidence věcí (rejstřík ochranných známek, užitných vzorů, letecký rejstřík…)</a:t>
            </a:r>
          </a:p>
          <a:p>
            <a:pPr marL="914400" lvl="2" indent="0">
              <a:lnSpc>
                <a:spcPct val="80000"/>
              </a:lnSpc>
              <a:buNone/>
            </a:pPr>
            <a:r>
              <a:rPr lang="cs-CZ" sz="1900" i="1" dirty="0">
                <a:ea typeface="+mn-lt"/>
                <a:cs typeface="+mn-lt"/>
              </a:rPr>
              <a:t>27 Cdo 2025/2016</a:t>
            </a:r>
          </a:p>
          <a:p>
            <a:pPr marL="1428750" lvl="2" indent="-514350" algn="just">
              <a:lnSpc>
                <a:spcPct val="80000"/>
              </a:lnSpc>
              <a:buAutoNum type="romanUcPeriod"/>
            </a:pPr>
            <a:r>
              <a:rPr lang="cs-CZ" sz="1900" i="1" dirty="0">
                <a:ea typeface="+mn-lt"/>
                <a:cs typeface="+mn-lt"/>
              </a:rPr>
              <a:t>Právním předpisem, který upravuje veřejné rejstříky předvídané občanským zákoníkem, je zákon o veřejných rejstřících.</a:t>
            </a:r>
          </a:p>
          <a:p>
            <a:pPr marL="1428750" lvl="2" indent="-514350" algn="just">
              <a:lnSpc>
                <a:spcPct val="80000"/>
              </a:lnSpc>
              <a:buAutoNum type="romanUcPeriod"/>
            </a:pPr>
            <a:r>
              <a:rPr lang="cs-CZ" sz="1900" i="1" dirty="0">
                <a:ea typeface="+mn-lt"/>
                <a:cs typeface="+mn-lt"/>
              </a:rPr>
              <a:t>Obchodní rejstřík je </a:t>
            </a:r>
            <a:r>
              <a:rPr lang="cs-CZ" sz="1900" b="1" i="1" u="sng" dirty="0">
                <a:ea typeface="+mn-lt"/>
                <a:cs typeface="+mn-lt"/>
              </a:rPr>
              <a:t>veřejným rejstříkem a nikoliv veřejným seznamem</a:t>
            </a:r>
            <a:r>
              <a:rPr lang="cs-CZ" sz="1900" i="1" dirty="0">
                <a:ea typeface="+mn-lt"/>
                <a:cs typeface="+mn-lt"/>
              </a:rPr>
              <a:t>, v němž by byly evidovány podíly ve společnostech s ručením omezeným.</a:t>
            </a:r>
          </a:p>
          <a:p>
            <a:pPr marL="1428750" lvl="2" indent="-514350" algn="just">
              <a:lnSpc>
                <a:spcPct val="80000"/>
              </a:lnSpc>
              <a:buAutoNum type="romanUcPeriod"/>
            </a:pPr>
            <a:r>
              <a:rPr lang="cs-CZ" altLang="cs-CZ" sz="1900" i="1" u="sng" dirty="0">
                <a:ea typeface="+mn-lt"/>
                <a:cs typeface="+mn-lt"/>
              </a:rPr>
              <a:t>Věřitel společníka</a:t>
            </a:r>
            <a:r>
              <a:rPr lang="cs-CZ" altLang="cs-CZ" sz="1900" i="1" dirty="0">
                <a:ea typeface="+mn-lt"/>
                <a:cs typeface="+mn-lt"/>
              </a:rPr>
              <a:t> společnosti s ručením omezeným </a:t>
            </a:r>
            <a:r>
              <a:rPr lang="cs-CZ" altLang="cs-CZ" sz="1900" i="1" u="sng" dirty="0">
                <a:ea typeface="+mn-lt"/>
                <a:cs typeface="+mn-lt"/>
              </a:rPr>
              <a:t>se nemůže domáhat</a:t>
            </a:r>
            <a:r>
              <a:rPr lang="cs-CZ" altLang="cs-CZ" sz="1900" i="1" dirty="0">
                <a:ea typeface="+mn-lt"/>
                <a:cs typeface="+mn-lt"/>
              </a:rPr>
              <a:t> postupem podle § 599 o. z. </a:t>
            </a:r>
            <a:r>
              <a:rPr lang="cs-CZ" altLang="cs-CZ" sz="1900" i="1" u="sng" dirty="0">
                <a:ea typeface="+mn-lt"/>
                <a:cs typeface="+mn-lt"/>
              </a:rPr>
              <a:t>zápisu poznámky o tom, že se dovolal neúčinnosti</a:t>
            </a:r>
            <a:r>
              <a:rPr lang="cs-CZ" altLang="cs-CZ" sz="1900" i="1" dirty="0">
                <a:ea typeface="+mn-lt"/>
                <a:cs typeface="+mn-lt"/>
              </a:rPr>
              <a:t> právního jednání týkajícího se určitého podílu ve společnosti s ručením omezeným, do obchodního rejstříku.</a:t>
            </a:r>
          </a:p>
          <a:p>
            <a:pPr marL="914400" lvl="2" indent="0" algn="just">
              <a:lnSpc>
                <a:spcPct val="80000"/>
              </a:lnSpc>
              <a:buNone/>
            </a:pPr>
            <a:r>
              <a:rPr lang="cs-CZ" altLang="cs-CZ" sz="1900" i="1" dirty="0">
                <a:ea typeface="+mn-lt"/>
                <a:cs typeface="+mn-lt"/>
              </a:rPr>
              <a:t>	25 Cdo 1064/2021 (registr silničních vozidel ≠ veřejný rejstřík)</a:t>
            </a:r>
            <a:endParaRPr lang="cs-CZ" altLang="cs-CZ" sz="1900" i="1" dirty="0">
              <a:cs typeface="Calibri"/>
            </a:endParaRPr>
          </a:p>
        </p:txBody>
      </p:sp>
    </p:spTree>
    <p:extLst>
      <p:ext uri="{BB962C8B-B14F-4D97-AF65-F5344CB8AC3E}">
        <p14:creationId xmlns:p14="http://schemas.microsoft.com/office/powerpoint/2010/main" val="22782581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Sporné skutečnosti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Obecné principy</a:t>
            </a:r>
          </a:p>
          <a:p>
            <a:pPr lvl="1">
              <a:lnSpc>
                <a:spcPct val="80000"/>
              </a:lnSpc>
            </a:pPr>
            <a:r>
              <a:rPr lang="cs-CZ" altLang="cs-CZ" sz="2300" i="1" dirty="0"/>
              <a:t>27 </a:t>
            </a:r>
            <a:r>
              <a:rPr lang="cs-CZ" altLang="cs-CZ" sz="2300" i="1" dirty="0" err="1"/>
              <a:t>Cdo</a:t>
            </a:r>
            <a:r>
              <a:rPr lang="cs-CZ" altLang="cs-CZ" sz="2300" i="1" dirty="0"/>
              <a:t> 3328/2019</a:t>
            </a:r>
          </a:p>
          <a:p>
            <a:pPr marL="1428750" lvl="2" indent="-514350" algn="just">
              <a:lnSpc>
                <a:spcPct val="80000"/>
              </a:lnSpc>
              <a:buFont typeface="+mj-lt"/>
              <a:buAutoNum type="romanUcPeriod"/>
            </a:pPr>
            <a:r>
              <a:rPr lang="cs-CZ" altLang="cs-CZ" sz="1900" i="1" dirty="0"/>
              <a:t>Závěr odvolacího soudu, podle něhož nejsou splněny předpoklady pro zápis navrhovaných skutečností, neboť </a:t>
            </a:r>
            <a:r>
              <a:rPr lang="cs-CZ" altLang="cs-CZ" sz="1900" i="1" u="sng" dirty="0"/>
              <a:t>nevyplývají (bez dalšího) z předložených listin</a:t>
            </a:r>
            <a:r>
              <a:rPr lang="cs-CZ" altLang="cs-CZ" sz="1900" i="1" dirty="0"/>
              <a:t>, je </a:t>
            </a:r>
            <a:r>
              <a:rPr lang="cs-CZ" altLang="cs-CZ" sz="1900" i="1" u="sng" dirty="0"/>
              <a:t>v souladu s</a:t>
            </a:r>
            <a:r>
              <a:rPr lang="cs-CZ" altLang="cs-CZ" sz="1900" i="1" dirty="0"/>
              <a:t> ustanovením </a:t>
            </a:r>
            <a:r>
              <a:rPr lang="cs-CZ" altLang="cs-CZ" sz="1900" b="1" i="1" u="sng" dirty="0"/>
              <a:t>§ 90 </a:t>
            </a:r>
            <a:r>
              <a:rPr lang="cs-CZ" altLang="cs-CZ" sz="1900" b="1" i="1" u="sng" dirty="0" err="1"/>
              <a:t>VeřRej</a:t>
            </a:r>
            <a:r>
              <a:rPr lang="cs-CZ" altLang="cs-CZ" sz="1900" i="1" dirty="0"/>
              <a:t>, a judikaturou Nejvyššího soudu přijatou k jeho výkladu (srov. usnesení Nejvyššího soudu ze dne 28. 5. 2019, </a:t>
            </a:r>
            <a:r>
              <a:rPr lang="cs-CZ" altLang="cs-CZ" sz="1900" i="1" dirty="0" err="1"/>
              <a:t>sp</a:t>
            </a:r>
            <a:r>
              <a:rPr lang="cs-CZ" altLang="cs-CZ" sz="1900" i="1" dirty="0"/>
              <a:t>. zn. 27 </a:t>
            </a:r>
            <a:r>
              <a:rPr lang="cs-CZ" altLang="cs-CZ" sz="1900" i="1" dirty="0" err="1"/>
              <a:t>Cdo</a:t>
            </a:r>
            <a:r>
              <a:rPr lang="cs-CZ" altLang="cs-CZ" sz="1900" i="1" dirty="0"/>
              <a:t> 3796/2017, ze dne 18. 12. 2019, </a:t>
            </a:r>
            <a:r>
              <a:rPr lang="cs-CZ" altLang="cs-CZ" sz="1900" i="1" dirty="0" err="1"/>
              <a:t>sp</a:t>
            </a:r>
            <a:r>
              <a:rPr lang="cs-CZ" altLang="cs-CZ" sz="1900" i="1" dirty="0"/>
              <a:t>. zn. 27 </a:t>
            </a:r>
            <a:r>
              <a:rPr lang="cs-CZ" altLang="cs-CZ" sz="1900" i="1" dirty="0" err="1"/>
              <a:t>Cdo</a:t>
            </a:r>
            <a:r>
              <a:rPr lang="cs-CZ" altLang="cs-CZ" sz="1900" i="1" dirty="0"/>
              <a:t> 4439/2018, či ze dne 24. 2. 2020, </a:t>
            </a:r>
            <a:r>
              <a:rPr lang="cs-CZ" altLang="cs-CZ" sz="1900" i="1" dirty="0" err="1"/>
              <a:t>sp</a:t>
            </a:r>
            <a:r>
              <a:rPr lang="cs-CZ" altLang="cs-CZ" sz="1900" i="1" dirty="0"/>
              <a:t>. zn. 27 </a:t>
            </a:r>
            <a:r>
              <a:rPr lang="cs-CZ" altLang="cs-CZ" sz="1900" i="1" dirty="0" err="1"/>
              <a:t>Cdo</a:t>
            </a:r>
            <a:r>
              <a:rPr lang="cs-CZ" altLang="cs-CZ" sz="1900" i="1" dirty="0"/>
              <a:t> 1470/2018).</a:t>
            </a:r>
          </a:p>
          <a:p>
            <a:pPr marL="1428750" lvl="2" indent="-514350" algn="just">
              <a:lnSpc>
                <a:spcPct val="80000"/>
              </a:lnSpc>
              <a:buFont typeface="+mj-lt"/>
              <a:buAutoNum type="romanUcPeriod"/>
            </a:pPr>
            <a:r>
              <a:rPr lang="cs-CZ" altLang="cs-CZ" sz="1900" i="1" dirty="0"/>
              <a:t>Z té se (mimo jiné) podává, že </a:t>
            </a:r>
            <a:r>
              <a:rPr lang="cs-CZ" altLang="cs-CZ" sz="1900" i="1" u="sng" dirty="0"/>
              <a:t>nemůže-li rejstříkový soud uzavřít, že údaje, které mají být podle návrhu zapsány, vyplývají z připojených listin, návrh na zápis do obchodního rejstříku </a:t>
            </a:r>
            <a:r>
              <a:rPr lang="cs-CZ" altLang="cs-CZ" sz="1900" b="1" i="1" u="sng" dirty="0"/>
              <a:t>zamítne</a:t>
            </a:r>
            <a:r>
              <a:rPr lang="cs-CZ" altLang="cs-CZ" sz="1900" i="1" dirty="0"/>
              <a:t>. Dotčeným osobám, chtějí-li dosáhnout zápisu do obchodního rejstříku, pak zpravidla nezbývá než vyřešit sporné skutečnosti rozhodnutím soudu v příslušném občanskoprávním řízení, jež se následně může stát podkladem pro zápis do veřejného rejstříku.</a:t>
            </a:r>
          </a:p>
        </p:txBody>
      </p:sp>
    </p:spTree>
    <p:extLst>
      <p:ext uri="{BB962C8B-B14F-4D97-AF65-F5344CB8AC3E}">
        <p14:creationId xmlns:p14="http://schemas.microsoft.com/office/powerpoint/2010/main" val="26511500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Sporné skutečnosti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Vis </a:t>
            </a:r>
            <a:r>
              <a:rPr lang="cs-CZ" altLang="cs-CZ" sz="2700" dirty="0" err="1"/>
              <a:t>compulsiva</a:t>
            </a:r>
            <a:endParaRPr lang="cs-CZ" altLang="cs-CZ" sz="2700" dirty="0"/>
          </a:p>
          <a:p>
            <a:pPr lvl="1">
              <a:lnSpc>
                <a:spcPct val="80000"/>
              </a:lnSpc>
            </a:pPr>
            <a:r>
              <a:rPr lang="cs-CZ" altLang="cs-CZ" sz="2300" i="1" dirty="0"/>
              <a:t>27 </a:t>
            </a:r>
            <a:r>
              <a:rPr lang="cs-CZ" altLang="cs-CZ" sz="2300" i="1" dirty="0" err="1"/>
              <a:t>Cdo</a:t>
            </a:r>
            <a:r>
              <a:rPr lang="cs-CZ" altLang="cs-CZ" sz="2300" i="1" dirty="0"/>
              <a:t> 2099/2020</a:t>
            </a:r>
          </a:p>
          <a:p>
            <a:pPr marL="1428750" lvl="2" indent="-514350" algn="just">
              <a:lnSpc>
                <a:spcPct val="80000"/>
              </a:lnSpc>
              <a:buFont typeface="+mj-lt"/>
              <a:buAutoNum type="romanUcPeriod"/>
            </a:pPr>
            <a:r>
              <a:rPr lang="cs-CZ" altLang="cs-CZ" sz="1900" i="1" dirty="0"/>
              <a:t>Namítá-li dovolatelka, že odvolací soud odchýlil od ustálené rozhodovací praxe (zejména od závěrů usnesení Nejvyššího soudu </a:t>
            </a:r>
            <a:r>
              <a:rPr lang="cs-CZ" altLang="cs-CZ" sz="1900" i="1" dirty="0" err="1"/>
              <a:t>sp</a:t>
            </a:r>
            <a:r>
              <a:rPr lang="cs-CZ" altLang="cs-CZ" sz="1900" i="1" dirty="0"/>
              <a:t>. zn. 29 </a:t>
            </a:r>
            <a:r>
              <a:rPr lang="cs-CZ" altLang="cs-CZ" sz="1900" i="1" dirty="0" err="1"/>
              <a:t>Cdo</a:t>
            </a:r>
            <a:r>
              <a:rPr lang="cs-CZ" altLang="cs-CZ" sz="1900" i="1" dirty="0"/>
              <a:t> 4525/2016), neboť „uzavřel, že zde jsou ‚sporné skutečnosti‘, aniž rozlišil, zda jde o vadu odůvodňující toliko případnou neplatnost usnesení valné hromady o odvolání (…) jednatele,“ je tomu ve skutečnosti právě naopak.</a:t>
            </a:r>
          </a:p>
          <a:p>
            <a:pPr marL="1428750" lvl="2" indent="-514350" algn="just">
              <a:lnSpc>
                <a:spcPct val="80000"/>
              </a:lnSpc>
              <a:buFont typeface="+mj-lt"/>
              <a:buAutoNum type="romanUcPeriod"/>
            </a:pPr>
            <a:r>
              <a:rPr lang="cs-CZ" altLang="cs-CZ" sz="1900" i="1" dirty="0"/>
              <a:t>Vyšlo-li totiž za řízení najevo, že je sporné, zda M. D. platně převedla svůj podíl v </a:t>
            </a:r>
            <a:r>
              <a:rPr lang="cs-CZ" altLang="cs-CZ" sz="1900" i="1" dirty="0" err="1"/>
              <a:t>dovolatelce</a:t>
            </a:r>
            <a:r>
              <a:rPr lang="cs-CZ" altLang="cs-CZ" sz="1900" i="1" dirty="0"/>
              <a:t>, neboť v odvolání (které podala jménem dovolatelky) uvedla, že na ní byl podpis smlouvy o převodu podílu (datované 9., resp. 10. 10. 2019) </a:t>
            </a:r>
            <a:r>
              <a:rPr lang="cs-CZ" altLang="cs-CZ" sz="1900" b="1" i="1" u="sng" dirty="0"/>
              <a:t>vynucen a že tuto smlouvu podepsala „pod nátlakem“, pak je závěr odvolacího soudu o tom, že je skutečná vůle M. D. sporná</a:t>
            </a:r>
            <a:r>
              <a:rPr lang="cs-CZ" altLang="cs-CZ" sz="1900" i="1" dirty="0"/>
              <a:t> a „závěr o ní musí mít podklad v provedeném dokazování, pro které není (…) v rejstříkovém řízení místo,“ </a:t>
            </a:r>
            <a:r>
              <a:rPr lang="cs-CZ" altLang="cs-CZ" sz="1900" b="1" i="1" u="sng" dirty="0"/>
              <a:t>plně v souladu s výše citovanou judikaturou dovolacího soudu.</a:t>
            </a:r>
          </a:p>
        </p:txBody>
      </p:sp>
    </p:spTree>
    <p:extLst>
      <p:ext uri="{BB962C8B-B14F-4D97-AF65-F5344CB8AC3E}">
        <p14:creationId xmlns:p14="http://schemas.microsoft.com/office/powerpoint/2010/main" val="8680363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fontScale="90000"/>
          </a:bodyPr>
          <a:lstStyle/>
          <a:p>
            <a:r>
              <a:rPr lang="cs-CZ" altLang="cs-CZ" sz="4000" dirty="0">
                <a:latin typeface="Calibri" pitchFamily="34" charset="0"/>
              </a:rPr>
              <a:t>Sporné skutečnosti</a:t>
            </a:r>
            <a:br>
              <a:rPr lang="cs-CZ" altLang="cs-CZ" sz="4000" dirty="0">
                <a:latin typeface="Calibri" pitchFamily="34" charset="0"/>
              </a:rPr>
            </a:br>
            <a:r>
              <a:rPr lang="cs-CZ" altLang="cs-CZ" sz="4000" dirty="0">
                <a:latin typeface="Calibri" pitchFamily="34" charset="0"/>
              </a:rPr>
              <a:t>v řízení podle § 101 </a:t>
            </a:r>
            <a:r>
              <a:rPr lang="cs-CZ" altLang="cs-CZ" sz="4000" dirty="0" err="1">
                <a:latin typeface="Calibri" pitchFamily="34" charset="0"/>
              </a:rPr>
              <a:t>VeřRej</a:t>
            </a:r>
            <a:endParaRPr lang="cs-CZ" altLang="cs-CZ" sz="4000" dirty="0">
              <a:latin typeface="Calibri" pitchFamily="34" charset="0"/>
            </a:endParaRP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92500" lnSpcReduction="10000"/>
          </a:bodyPr>
          <a:lstStyle/>
          <a:p>
            <a:pPr>
              <a:lnSpc>
                <a:spcPct val="80000"/>
              </a:lnSpc>
            </a:pPr>
            <a:r>
              <a:rPr lang="cs-CZ" altLang="cs-CZ" sz="2700" dirty="0"/>
              <a:t>Odstoupení od smlouvy o převodu podílu</a:t>
            </a:r>
          </a:p>
          <a:p>
            <a:pPr lvl="1">
              <a:lnSpc>
                <a:spcPct val="80000"/>
              </a:lnSpc>
            </a:pPr>
            <a:r>
              <a:rPr lang="cs-CZ" altLang="cs-CZ" sz="2300" dirty="0"/>
              <a:t>27 Cdo 2580/2021</a:t>
            </a:r>
          </a:p>
          <a:p>
            <a:pPr marL="1428750" lvl="2" indent="-514350" algn="just">
              <a:lnSpc>
                <a:spcPct val="80000"/>
              </a:lnSpc>
              <a:buFont typeface="+mj-lt"/>
              <a:buAutoNum type="romanUcPeriod"/>
            </a:pPr>
            <a:r>
              <a:rPr lang="cs-CZ" altLang="cs-CZ" sz="1900" i="1" dirty="0"/>
              <a:t>Závěr odvolacího soudu, podle něhož rejstříkový soud na základě přezkumu obsahu </a:t>
            </a:r>
            <a:r>
              <a:rPr lang="cs-CZ" altLang="cs-CZ" sz="1900" i="1" u="sng" dirty="0"/>
              <a:t>odstoupení od smlouvy a dodejky doložených k návrhu (v předchozím řízení) správně dovodil, že údaje, které měly být podle návrhu zapsány, z těchto listin vyplývají</a:t>
            </a:r>
            <a:r>
              <a:rPr lang="cs-CZ" altLang="cs-CZ" sz="1900" i="1" dirty="0"/>
              <a:t> (byť to formuloval tak, že doručením odstoupení od smlouvy nastaly jeho účinky), jakož i závěr, podle něhož </a:t>
            </a:r>
            <a:r>
              <a:rPr lang="cs-CZ" altLang="cs-CZ" sz="1900" b="1" i="1" u="sng" dirty="0"/>
              <a:t>pro posuzování platnosti či účinnosti odstoupení nemá rejstříkový soud v řízení podle § 101 </a:t>
            </a:r>
            <a:r>
              <a:rPr lang="cs-CZ" altLang="cs-CZ" sz="1900" b="1" i="1" u="sng" dirty="0" err="1"/>
              <a:t>VeřRej</a:t>
            </a:r>
            <a:r>
              <a:rPr lang="cs-CZ" altLang="cs-CZ" sz="1900" b="1" i="1" u="sng" dirty="0"/>
              <a:t> prostor</a:t>
            </a:r>
            <a:r>
              <a:rPr lang="cs-CZ" altLang="cs-CZ" sz="1900" i="1" dirty="0"/>
              <a:t>, jsou plně v souladu s citovanou judikaturou Nejvyššího soudu.</a:t>
            </a:r>
          </a:p>
          <a:p>
            <a:pPr marL="1428750" lvl="2" indent="-514350" algn="just">
              <a:lnSpc>
                <a:spcPct val="80000"/>
              </a:lnSpc>
              <a:buFont typeface="+mj-lt"/>
              <a:buAutoNum type="romanUcPeriod"/>
            </a:pPr>
            <a:r>
              <a:rPr lang="cs-CZ" altLang="cs-CZ" sz="1900" i="1" dirty="0"/>
              <a:t>S ohledem na dovolací argumentaci považuje Nejvyšší soud za potřebné dodat, že </a:t>
            </a:r>
            <a:r>
              <a:rPr lang="cs-CZ" altLang="cs-CZ" sz="1900" b="1" i="1" u="sng" dirty="0"/>
              <a:t>přípisy adresované rejstříkovému soudu</a:t>
            </a:r>
            <a:r>
              <a:rPr lang="cs-CZ" altLang="cs-CZ" sz="1900" i="1" dirty="0"/>
              <a:t> (v předchozím řízení), v nichž dovolatelka vyjevila svůj právní názor na platnost, respektive účinnost odstoupení od smlouvy, </a:t>
            </a:r>
            <a:r>
              <a:rPr lang="cs-CZ" altLang="cs-CZ" sz="1900" b="1" i="1" u="sng" dirty="0"/>
              <a:t>nejsou listinami, z nichž by vyplývalo, že zápis neměl být proveden.</a:t>
            </a:r>
            <a:r>
              <a:rPr lang="cs-CZ" altLang="cs-CZ" sz="1900" i="1" dirty="0"/>
              <a:t> Jinak řečeno, dovolatelka nepředložila soudu listiny, jejichž prostřednictvím by zpochybnila závěr o tom, že údaje o skutečnostech zapisovaných na návrh zapsané osoby do obchodního rejstříku vyplývají z listin, které zapsaná osoba k návrhu doložila (takovou listinou by – v poměrech projednávané věci – mohl být například doklad o splnění příplatkové povinnosti </a:t>
            </a:r>
            <a:r>
              <a:rPr lang="cs-CZ" altLang="cs-CZ" sz="1900" i="1" dirty="0" err="1"/>
              <a:t>dovolatelkou</a:t>
            </a:r>
            <a:r>
              <a:rPr lang="cs-CZ" altLang="cs-CZ" sz="1900" i="1" dirty="0"/>
              <a:t>). </a:t>
            </a:r>
          </a:p>
        </p:txBody>
      </p:sp>
    </p:spTree>
    <p:extLst>
      <p:ext uri="{BB962C8B-B14F-4D97-AF65-F5344CB8AC3E}">
        <p14:creationId xmlns:p14="http://schemas.microsoft.com/office/powerpoint/2010/main" val="12122593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Co se (ne)smí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Předmět podnikání</a:t>
            </a:r>
          </a:p>
          <a:p>
            <a:pPr lvl="1">
              <a:lnSpc>
                <a:spcPct val="80000"/>
              </a:lnSpc>
            </a:pPr>
            <a:r>
              <a:rPr lang="cs-CZ" altLang="cs-CZ" sz="2300" i="1" dirty="0"/>
              <a:t>27 Cdo 3549/2020</a:t>
            </a:r>
          </a:p>
          <a:p>
            <a:pPr marL="1428750" lvl="2" indent="-514350" algn="just">
              <a:lnSpc>
                <a:spcPct val="80000"/>
              </a:lnSpc>
              <a:buFont typeface="+mj-lt"/>
              <a:buAutoNum type="romanUcPeriod"/>
            </a:pPr>
            <a:r>
              <a:rPr lang="cs-CZ" altLang="cs-CZ" sz="1900" i="1" dirty="0"/>
              <a:t>Ujednání stanov, podle něhož je předmětem podnikání akciové společnosti výroba, obchod a služby neuvedené v přílohách 1 až 3 živnostenského zákona, je neurčité.</a:t>
            </a:r>
          </a:p>
          <a:p>
            <a:pPr lvl="1">
              <a:lnSpc>
                <a:spcPct val="80000"/>
              </a:lnSpc>
            </a:pPr>
            <a:endParaRPr lang="cs-CZ" altLang="cs-CZ" sz="2300" i="1" dirty="0"/>
          </a:p>
          <a:p>
            <a:pPr lvl="1">
              <a:lnSpc>
                <a:spcPct val="80000"/>
              </a:lnSpc>
            </a:pPr>
            <a:r>
              <a:rPr lang="cs-CZ" altLang="cs-CZ" sz="2300" dirty="0"/>
              <a:t>do stanov uvést konkrétní (reálný) předmět podnikání/činnosti</a:t>
            </a:r>
          </a:p>
        </p:txBody>
      </p:sp>
    </p:spTree>
    <p:extLst>
      <p:ext uri="{BB962C8B-B14F-4D97-AF65-F5344CB8AC3E}">
        <p14:creationId xmlns:p14="http://schemas.microsoft.com/office/powerpoint/2010/main" val="424691053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Co se (ne)smí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Forma smlouvy o převodu podílu </a:t>
            </a:r>
          </a:p>
          <a:p>
            <a:pPr lvl="1">
              <a:lnSpc>
                <a:spcPct val="80000"/>
              </a:lnSpc>
            </a:pPr>
            <a:r>
              <a:rPr lang="cs-CZ" altLang="cs-CZ" sz="2300" i="1" dirty="0"/>
              <a:t>27 Cdo 1018/2021 (v ZOK)</a:t>
            </a:r>
          </a:p>
          <a:p>
            <a:pPr marL="1371600" lvl="2" indent="-514350">
              <a:lnSpc>
                <a:spcPct val="80000"/>
              </a:lnSpc>
              <a:buFont typeface="+mj-lt"/>
              <a:buAutoNum type="romanUcPeriod"/>
            </a:pPr>
            <a:r>
              <a:rPr lang="cs-CZ" altLang="cs-CZ" sz="2000" i="1" dirty="0"/>
              <a:t>[26] Ve vztahu k převodu podílu ve společnosti s ručením omezeným se požadavek zpřísněné písemné formy právního jednání obsažený v § 6 z. o. k. neuplatní.</a:t>
            </a:r>
          </a:p>
          <a:p>
            <a:pPr marL="1371600" lvl="2" indent="-514350">
              <a:lnSpc>
                <a:spcPct val="80000"/>
              </a:lnSpc>
              <a:buFont typeface="+mj-lt"/>
              <a:buAutoNum type="romanUcPeriod"/>
            </a:pPr>
            <a:r>
              <a:rPr lang="cs-CZ" altLang="cs-CZ" sz="2000" i="1" dirty="0"/>
              <a:t>[32] Uzavřel-li odvolací soud, že zákon o obchodních korporacích nevyžaduje úřední ověření podpisů na smlouvě o převodu podílu, a z uvedeného důvodu se pak (již) věcí </a:t>
            </a:r>
            <a:r>
              <a:rPr lang="cs-CZ" altLang="cs-CZ" sz="2000" i="1" u="sng" dirty="0"/>
              <a:t>nezabýval (ani) z pohledu § 580, resp. </a:t>
            </a:r>
            <a:r>
              <a:rPr lang="cs-CZ" altLang="cs-CZ" sz="2000" b="1" i="1" u="sng" dirty="0"/>
              <a:t>§ 582 o. z.</a:t>
            </a:r>
            <a:r>
              <a:rPr lang="cs-CZ" altLang="cs-CZ" sz="2000" i="1" dirty="0"/>
              <a:t>, nemůže jeho závěr obstát.</a:t>
            </a:r>
          </a:p>
          <a:p>
            <a:pPr lvl="1">
              <a:lnSpc>
                <a:spcPct val="80000"/>
              </a:lnSpc>
            </a:pPr>
            <a:endParaRPr lang="cs-CZ" altLang="cs-CZ" sz="2300" b="1" dirty="0"/>
          </a:p>
          <a:p>
            <a:pPr lvl="1">
              <a:lnSpc>
                <a:spcPct val="80000"/>
              </a:lnSpc>
            </a:pPr>
            <a:r>
              <a:rPr lang="cs-CZ" altLang="cs-CZ" sz="2300" i="1" strike="sngStrike" dirty="0"/>
              <a:t>27 Cdo 3580/2019 (v </a:t>
            </a:r>
            <a:r>
              <a:rPr lang="cs-CZ" altLang="cs-CZ" sz="2300" i="1" strike="sngStrike" dirty="0" err="1"/>
              <a:t>ObchZ</a:t>
            </a:r>
            <a:r>
              <a:rPr lang="cs-CZ" altLang="cs-CZ" sz="2300" i="1" strike="sngStrike" dirty="0"/>
              <a:t>)</a:t>
            </a:r>
          </a:p>
          <a:p>
            <a:pPr marL="1428750" lvl="2" indent="-514350" algn="just">
              <a:lnSpc>
                <a:spcPct val="80000"/>
              </a:lnSpc>
              <a:buFont typeface="+mj-lt"/>
              <a:buAutoNum type="romanUcPeriod"/>
            </a:pPr>
            <a:r>
              <a:rPr lang="cs-CZ" altLang="cs-CZ" sz="1900" i="1" dirty="0"/>
              <a:t>Požadavek písemné formy s úředně ověřenými podpisy stanoví pro smlouvu o převodu obchodního podílu zákon, konkrétně ustanovení § 115 odst. 3 </a:t>
            </a:r>
            <a:r>
              <a:rPr lang="cs-CZ" altLang="cs-CZ" sz="1900" i="1" dirty="0" err="1"/>
              <a:t>ObchZ</a:t>
            </a:r>
            <a:r>
              <a:rPr lang="cs-CZ" altLang="cs-CZ" sz="1900" i="1" dirty="0"/>
              <a:t> […]. </a:t>
            </a:r>
            <a:r>
              <a:rPr lang="cs-CZ" altLang="cs-CZ" sz="1900" i="1" u="sng" dirty="0"/>
              <a:t>Nedodržení zákonem předepsané formy má přitom za následek </a:t>
            </a:r>
            <a:r>
              <a:rPr lang="cs-CZ" altLang="cs-CZ" sz="1900" b="1" i="1" u="sng" dirty="0"/>
              <a:t>absolutní neplatnost</a:t>
            </a:r>
            <a:r>
              <a:rPr lang="cs-CZ" altLang="cs-CZ" sz="1900" i="1" u="sng" dirty="0"/>
              <a:t> posuzované smlouvy</a:t>
            </a:r>
            <a:r>
              <a:rPr lang="cs-CZ" altLang="cs-CZ" sz="1900" i="1" dirty="0"/>
              <a:t> (§ 40 odst. 1 ObčZ 1964).</a:t>
            </a:r>
          </a:p>
        </p:txBody>
      </p:sp>
    </p:spTree>
    <p:extLst>
      <p:ext uri="{BB962C8B-B14F-4D97-AF65-F5344CB8AC3E}">
        <p14:creationId xmlns:p14="http://schemas.microsoft.com/office/powerpoint/2010/main" val="22614744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Co se (ne)smí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983162"/>
          </a:xfrm>
        </p:spPr>
        <p:txBody>
          <a:bodyPr>
            <a:normAutofit fontScale="92500" lnSpcReduction="10000"/>
          </a:bodyPr>
          <a:lstStyle/>
          <a:p>
            <a:pPr>
              <a:lnSpc>
                <a:spcPct val="80000"/>
              </a:lnSpc>
            </a:pPr>
            <a:r>
              <a:rPr lang="cs-CZ" altLang="cs-CZ" sz="2700" dirty="0"/>
              <a:t>Společné jednání prokuristy a statutára</a:t>
            </a:r>
          </a:p>
          <a:p>
            <a:pPr lvl="1">
              <a:lnSpc>
                <a:spcPct val="80000"/>
              </a:lnSpc>
            </a:pPr>
            <a:r>
              <a:rPr lang="cs-CZ" altLang="cs-CZ" sz="2300" dirty="0"/>
              <a:t>27 Cdo 387/2016</a:t>
            </a:r>
          </a:p>
          <a:p>
            <a:pPr marL="1428750" lvl="2" indent="-514350" algn="just">
              <a:lnSpc>
                <a:spcPct val="80000"/>
              </a:lnSpc>
              <a:buFont typeface="+mj-lt"/>
              <a:buAutoNum type="romanUcPeriod"/>
            </a:pPr>
            <a:r>
              <a:rPr lang="cs-CZ" altLang="cs-CZ" sz="1900" i="1" dirty="0"/>
              <a:t>Výslovný zákaz určitého ujednání stran ve smyslu § 1 odst. 2 části věty před středníkem ObčZ může být přímý i nepřímý.</a:t>
            </a:r>
          </a:p>
          <a:p>
            <a:pPr marL="1428750" lvl="2" indent="-514350" algn="just">
              <a:lnSpc>
                <a:spcPct val="80000"/>
              </a:lnSpc>
              <a:buFont typeface="+mj-lt"/>
              <a:buAutoNum type="romanUcPeriod"/>
            </a:pPr>
            <a:r>
              <a:rPr lang="cs-CZ" altLang="cs-CZ" sz="1900" i="1" dirty="0"/>
              <a:t>V případě přímého zákazu zákon výslovně určuje, že se určité jednání zakazuje (srov. např. § 1 odst. 2 části věty za středníkem ObčZ). O nepřímý výslovný zákaz jde zpravidla tehdy, zakazuje-li zákon odchylné ujednání stran tím, že je prohlašuje za neplatné, případně za zdánlivé, či určuje, že se k němu nepřihlíží (srov. např. § 580 ObčZ).</a:t>
            </a:r>
          </a:p>
          <a:p>
            <a:pPr marL="1428750" lvl="2" indent="-514350" algn="just">
              <a:lnSpc>
                <a:spcPct val="80000"/>
              </a:lnSpc>
              <a:buFont typeface="+mj-lt"/>
              <a:buAutoNum type="romanUcPeriod"/>
            </a:pPr>
            <a:r>
              <a:rPr lang="cs-CZ" altLang="cs-CZ" sz="1900" i="1" u="sng" dirty="0"/>
              <a:t>Právní úprava statutárního orgánu</a:t>
            </a:r>
            <a:r>
              <a:rPr lang="cs-CZ" altLang="cs-CZ" sz="1900" i="1" dirty="0"/>
              <a:t> (tj. určení, který z orgánů právnické osoby je statutárním a jak se vytváří), </a:t>
            </a:r>
            <a:r>
              <a:rPr lang="cs-CZ" altLang="cs-CZ" sz="1900" i="1" u="sng" dirty="0"/>
              <a:t>stejně jako úprava způsobu, jakým členové statutárního orgánu právně jednají za právnickou osobu</a:t>
            </a:r>
            <a:r>
              <a:rPr lang="cs-CZ" altLang="cs-CZ" sz="1900" i="1" dirty="0"/>
              <a:t> (jak ji zastupují), spadá do kategorie </a:t>
            </a:r>
            <a:r>
              <a:rPr lang="cs-CZ" altLang="cs-CZ" sz="1900" i="1" u="sng" dirty="0"/>
              <a:t>práva týkajícího se postavení osob</a:t>
            </a:r>
            <a:r>
              <a:rPr lang="cs-CZ" altLang="cs-CZ" sz="1900" i="1" dirty="0"/>
              <a:t> ve smyslu § 1 odst. 2 ObčZ. Právní normy upravující osobní status (fyzických i právnických osob) spadají mezi normy chránící veřejný pořádek.</a:t>
            </a:r>
          </a:p>
          <a:p>
            <a:pPr marL="1428750" lvl="2" indent="-514350" algn="just">
              <a:lnSpc>
                <a:spcPct val="80000"/>
              </a:lnSpc>
              <a:buFont typeface="+mj-lt"/>
              <a:buAutoNum type="romanUcPeriod"/>
            </a:pPr>
            <a:r>
              <a:rPr lang="cs-CZ" altLang="cs-CZ" sz="1900" i="1" u="sng" dirty="0"/>
              <a:t>Společné jednání prokuristy a člena statutárního orgánu není přípustným způsobem zastupování obchodní korporace podle § 164 odst. 2 ObčZ a nemůže být zapsáno jako způsob, jakým členové statutárního orgánu jednají za obchodní korporaci, do obchodního rejstříku podle § 25 odst. 1 písm. g) </a:t>
            </a:r>
            <a:r>
              <a:rPr lang="cs-CZ" altLang="cs-CZ" sz="1900" i="1" u="sng" dirty="0" err="1"/>
              <a:t>VeřRej</a:t>
            </a:r>
            <a:r>
              <a:rPr lang="cs-CZ" altLang="cs-CZ" sz="1900" i="1" u="sng" dirty="0"/>
              <a:t>.</a:t>
            </a:r>
            <a:endParaRPr lang="cs-CZ" altLang="cs-CZ" sz="2300" i="1" u="sng" dirty="0"/>
          </a:p>
        </p:txBody>
      </p:sp>
    </p:spTree>
    <p:extLst>
      <p:ext uri="{BB962C8B-B14F-4D97-AF65-F5344CB8AC3E}">
        <p14:creationId xmlns:p14="http://schemas.microsoft.com/office/powerpoint/2010/main" val="27806779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Co se (ne)smí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Počet jednatelů společnosti s ručením omezeným </a:t>
            </a:r>
          </a:p>
          <a:p>
            <a:pPr lvl="1">
              <a:lnSpc>
                <a:spcPct val="80000"/>
              </a:lnSpc>
            </a:pPr>
            <a:r>
              <a:rPr lang="cs-CZ" altLang="cs-CZ" sz="2300" dirty="0"/>
              <a:t>29 Cdo 5347/2014</a:t>
            </a:r>
          </a:p>
          <a:p>
            <a:pPr marL="1314450" lvl="2" indent="-400050" algn="just">
              <a:lnSpc>
                <a:spcPct val="80000"/>
              </a:lnSpc>
              <a:buFont typeface="+mj-lt"/>
              <a:buAutoNum type="romanUcPeriod"/>
            </a:pPr>
            <a:r>
              <a:rPr lang="cs-CZ" altLang="cs-CZ" sz="2000" i="1" dirty="0"/>
              <a:t>Již v režimu obchodního zákoníku byl (musel být) ze společenské smlouvy společnosti s ručením omezeným zřejmý počet jednatelů. Až zákon o veřejných rejstřících však s účinností od 1. ledna 2014 zařadil počet jednatelů mezi údaje, které je třeba povinně zapsat do obchodního rejstříku.</a:t>
            </a:r>
          </a:p>
          <a:p>
            <a:pPr marL="457200" lvl="1" indent="0">
              <a:lnSpc>
                <a:spcPct val="80000"/>
              </a:lnSpc>
              <a:buNone/>
            </a:pPr>
            <a:endParaRPr lang="cs-CZ" altLang="cs-CZ" sz="2300" i="1" dirty="0"/>
          </a:p>
          <a:p>
            <a:pPr lvl="1">
              <a:lnSpc>
                <a:spcPct val="80000"/>
              </a:lnSpc>
            </a:pPr>
            <a:endParaRPr lang="cs-CZ" altLang="cs-CZ" sz="2300" dirty="0"/>
          </a:p>
        </p:txBody>
      </p:sp>
    </p:spTree>
    <p:extLst>
      <p:ext uri="{BB962C8B-B14F-4D97-AF65-F5344CB8AC3E}">
        <p14:creationId xmlns:p14="http://schemas.microsoft.com/office/powerpoint/2010/main" val="27955905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Rozhodnutí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Usnesení (§ 93 </a:t>
            </a:r>
            <a:r>
              <a:rPr lang="cs-CZ" altLang="cs-CZ" sz="2700" dirty="0" err="1"/>
              <a:t>VeřRej</a:t>
            </a:r>
            <a:r>
              <a:rPr lang="cs-CZ" altLang="cs-CZ" sz="2700" dirty="0"/>
              <a:t>)</a:t>
            </a:r>
          </a:p>
          <a:p>
            <a:pPr lvl="1">
              <a:lnSpc>
                <a:spcPct val="80000"/>
              </a:lnSpc>
            </a:pPr>
            <a:r>
              <a:rPr lang="cs-CZ" altLang="cs-CZ" sz="2300" dirty="0"/>
              <a:t>nutné, nepodává-li se na návrh na formuláři.</a:t>
            </a:r>
          </a:p>
          <a:p>
            <a:pPr lvl="1">
              <a:lnSpc>
                <a:spcPct val="80000"/>
              </a:lnSpc>
            </a:pPr>
            <a:endParaRPr lang="cs-CZ" altLang="cs-CZ" sz="2300" dirty="0"/>
          </a:p>
        </p:txBody>
      </p:sp>
    </p:spTree>
    <p:extLst>
      <p:ext uri="{BB962C8B-B14F-4D97-AF65-F5344CB8AC3E}">
        <p14:creationId xmlns:p14="http://schemas.microsoft.com/office/powerpoint/2010/main" val="129683947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Bez rozhodnutí 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spcAft>
                <a:spcPts val="100"/>
              </a:spcAft>
            </a:pPr>
            <a:r>
              <a:rPr lang="cs-CZ" altLang="cs-CZ" sz="2700" dirty="0"/>
              <a:t>Mají-li navrhované skutečnosti podklad v přiloženém notářském zápisu + další podmínky (§ 92 </a:t>
            </a:r>
            <a:r>
              <a:rPr lang="cs-CZ" altLang="cs-CZ" sz="2700" dirty="0" err="1"/>
              <a:t>VeřRej</a:t>
            </a:r>
            <a:r>
              <a:rPr lang="cs-CZ" altLang="cs-CZ" sz="2700" dirty="0"/>
              <a:t>).</a:t>
            </a:r>
          </a:p>
          <a:p>
            <a:pPr>
              <a:lnSpc>
                <a:spcPct val="80000"/>
              </a:lnSpc>
              <a:spcAft>
                <a:spcPts val="100"/>
              </a:spcAft>
            </a:pPr>
            <a:r>
              <a:rPr lang="cs-CZ" altLang="cs-CZ" sz="2700" dirty="0"/>
              <a:t>Povinnost „promítnout“ fikce zápisu (§ 98 odst. 2 </a:t>
            </a:r>
            <a:r>
              <a:rPr lang="cs-CZ" altLang="cs-CZ" sz="2700" dirty="0" err="1"/>
              <a:t>VeřRej</a:t>
            </a:r>
            <a:r>
              <a:rPr lang="cs-CZ" altLang="cs-CZ" sz="2700" dirty="0"/>
              <a:t>),</a:t>
            </a:r>
          </a:p>
          <a:p>
            <a:pPr lvl="1">
              <a:lnSpc>
                <a:spcPct val="80000"/>
              </a:lnSpc>
              <a:spcAft>
                <a:spcPts val="100"/>
              </a:spcAft>
            </a:pPr>
            <a:r>
              <a:rPr lang="cs-CZ" altLang="cs-CZ" sz="2300" dirty="0"/>
              <a:t>27 </a:t>
            </a:r>
            <a:r>
              <a:rPr lang="cs-CZ" altLang="cs-CZ" sz="2300" dirty="0" err="1"/>
              <a:t>Cdo</a:t>
            </a:r>
            <a:r>
              <a:rPr lang="cs-CZ" altLang="cs-CZ" sz="2300" dirty="0"/>
              <a:t> 2250/2020 = § 98/2 </a:t>
            </a:r>
            <a:r>
              <a:rPr lang="cs-CZ" altLang="cs-CZ" sz="2300" dirty="0" err="1"/>
              <a:t>VeřRej</a:t>
            </a:r>
            <a:r>
              <a:rPr lang="cs-CZ" altLang="cs-CZ" sz="2300" dirty="0"/>
              <a:t> nedopadá na návrhy osob, které k návrhu nejsou oprávněny.</a:t>
            </a:r>
            <a:endParaRPr lang="cs-CZ" altLang="cs-CZ" sz="2300" dirty="0">
              <a:cs typeface="Calibri"/>
            </a:endParaRPr>
          </a:p>
          <a:p>
            <a:pPr>
              <a:lnSpc>
                <a:spcPct val="80000"/>
              </a:lnSpc>
              <a:spcAft>
                <a:spcPts val="100"/>
              </a:spcAft>
            </a:pPr>
            <a:r>
              <a:rPr lang="cs-CZ" altLang="cs-CZ" sz="2700" dirty="0"/>
              <a:t>Výmaz právnické osoby podle § 82 </a:t>
            </a:r>
            <a:r>
              <a:rPr lang="cs-CZ" altLang="cs-CZ" sz="2700" dirty="0" err="1"/>
              <a:t>VeřRej</a:t>
            </a:r>
            <a:endParaRPr lang="cs-CZ" altLang="cs-CZ" sz="2700" dirty="0"/>
          </a:p>
          <a:p>
            <a:pPr lvl="1">
              <a:lnSpc>
                <a:spcPct val="80000"/>
              </a:lnSpc>
              <a:spcAft>
                <a:spcPts val="100"/>
              </a:spcAft>
            </a:pPr>
            <a:r>
              <a:rPr lang="cs-CZ" altLang="cs-CZ" sz="2300" dirty="0"/>
              <a:t>27 Cdo 2143/2017, 27 Cdo 611/2018, 27 </a:t>
            </a:r>
            <a:r>
              <a:rPr lang="cs-CZ" altLang="cs-CZ" sz="2300" dirty="0" err="1"/>
              <a:t>Cdo</a:t>
            </a:r>
            <a:r>
              <a:rPr lang="cs-CZ" altLang="cs-CZ" sz="2300" dirty="0"/>
              <a:t> 632/2018.*</a:t>
            </a:r>
          </a:p>
          <a:p>
            <a:pPr>
              <a:lnSpc>
                <a:spcPct val="80000"/>
              </a:lnSpc>
              <a:spcAft>
                <a:spcPts val="100"/>
              </a:spcAft>
            </a:pPr>
            <a:r>
              <a:rPr lang="cs-CZ" altLang="cs-CZ" sz="2700" dirty="0"/>
              <a:t>Je-li podkladem rozhodnutí soudu nebo správního orgánu (§ 81 </a:t>
            </a:r>
            <a:r>
              <a:rPr lang="cs-CZ" altLang="cs-CZ" sz="2700" dirty="0" err="1"/>
              <a:t>VeřRej</a:t>
            </a:r>
            <a:r>
              <a:rPr lang="cs-CZ" altLang="cs-CZ" sz="2700" dirty="0"/>
              <a:t>).</a:t>
            </a:r>
          </a:p>
          <a:p>
            <a:pPr marL="0" lvl="1" indent="0">
              <a:lnSpc>
                <a:spcPct val="80000"/>
              </a:lnSpc>
              <a:buNone/>
            </a:pPr>
            <a:endParaRPr lang="cs-CZ" altLang="cs-CZ" sz="1900" i="1" dirty="0"/>
          </a:p>
          <a:p>
            <a:pPr marL="0" lvl="1" indent="0">
              <a:lnSpc>
                <a:spcPct val="80000"/>
              </a:lnSpc>
              <a:buNone/>
            </a:pPr>
            <a:r>
              <a:rPr lang="cs-CZ" altLang="cs-CZ" sz="1900" i="1" dirty="0"/>
              <a:t>* Novela zákonem č. 33/2020 Sb.</a:t>
            </a:r>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4558962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Bez rozhodnutí II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spcAft>
                <a:spcPts val="100"/>
              </a:spcAft>
            </a:pPr>
            <a:endParaRPr lang="cs-CZ" altLang="cs-CZ" sz="2700" dirty="0"/>
          </a:p>
          <a:p>
            <a:pPr>
              <a:lnSpc>
                <a:spcPct val="80000"/>
              </a:lnSpc>
              <a:spcAft>
                <a:spcPts val="100"/>
              </a:spcAft>
            </a:pPr>
            <a:r>
              <a:rPr lang="cs-CZ" altLang="cs-CZ" sz="2700" dirty="0"/>
              <a:t>„Automatická“ aktualizace údajů z ISZR (§ 95 odst. 1 </a:t>
            </a:r>
            <a:r>
              <a:rPr lang="cs-CZ" altLang="cs-CZ" sz="2700" dirty="0" err="1"/>
              <a:t>VeřRej</a:t>
            </a:r>
            <a:r>
              <a:rPr lang="cs-CZ" altLang="cs-CZ" sz="2700" dirty="0"/>
              <a:t>).</a:t>
            </a:r>
          </a:p>
          <a:p>
            <a:pPr>
              <a:lnSpc>
                <a:spcPct val="80000"/>
              </a:lnSpc>
              <a:spcAft>
                <a:spcPts val="100"/>
              </a:spcAft>
            </a:pPr>
            <a:r>
              <a:rPr lang="cs-CZ" altLang="cs-CZ" sz="2700" dirty="0"/>
              <a:t>Chyba v psaní a v počtech (§ 95 odst. 2 </a:t>
            </a:r>
            <a:r>
              <a:rPr lang="cs-CZ" altLang="cs-CZ" sz="2700" dirty="0" err="1"/>
              <a:t>VeřRej</a:t>
            </a:r>
            <a:r>
              <a:rPr lang="cs-CZ" altLang="cs-CZ" sz="2700" dirty="0"/>
              <a:t>).</a:t>
            </a:r>
          </a:p>
          <a:p>
            <a:pPr>
              <a:lnSpc>
                <a:spcPct val="80000"/>
              </a:lnSpc>
            </a:pPr>
            <a:endParaRPr lang="cs-CZ" altLang="cs-CZ" sz="2700" dirty="0"/>
          </a:p>
          <a:p>
            <a:pPr lvl="1">
              <a:lnSpc>
                <a:spcPct val="80000"/>
              </a:lnSpc>
            </a:pPr>
            <a:r>
              <a:rPr lang="cs-CZ" altLang="cs-CZ" sz="2300" dirty="0"/>
              <a:t>V případech § 92 a § 98 </a:t>
            </a:r>
            <a:r>
              <a:rPr lang="cs-CZ" altLang="cs-CZ" sz="2300" dirty="0" err="1"/>
              <a:t>VeřRej</a:t>
            </a:r>
            <a:r>
              <a:rPr lang="cs-CZ" altLang="cs-CZ" sz="2300" dirty="0"/>
              <a:t> s vyrozuměním účastníků, ale i osob zapsaných „v rámci zápisu“ (§ 102 </a:t>
            </a:r>
            <a:r>
              <a:rPr lang="cs-CZ" altLang="cs-CZ" sz="2300" dirty="0" err="1"/>
              <a:t>VeřRej</a:t>
            </a:r>
            <a:r>
              <a:rPr lang="cs-CZ" altLang="cs-CZ" sz="2300" dirty="0"/>
              <a:t>).</a:t>
            </a:r>
          </a:p>
          <a:p>
            <a:pPr lvl="1">
              <a:lnSpc>
                <a:spcPct val="80000"/>
              </a:lnSpc>
            </a:pPr>
            <a:r>
              <a:rPr lang="cs-CZ" altLang="cs-CZ" sz="2300" dirty="0"/>
              <a:t>V případě § 82 </a:t>
            </a:r>
            <a:r>
              <a:rPr lang="cs-CZ" altLang="cs-CZ" sz="2300" dirty="0" err="1"/>
              <a:t>VeřRej</a:t>
            </a:r>
            <a:r>
              <a:rPr lang="cs-CZ" altLang="cs-CZ" sz="2300" dirty="0"/>
              <a:t> s vyrozuměním likvidátora (§ 102 </a:t>
            </a:r>
            <a:r>
              <a:rPr lang="cs-CZ" altLang="cs-CZ" sz="2300" dirty="0" err="1"/>
              <a:t>VeřRej</a:t>
            </a:r>
            <a:r>
              <a:rPr lang="cs-CZ" altLang="cs-CZ" sz="2300" dirty="0"/>
              <a:t>*).</a:t>
            </a:r>
          </a:p>
          <a:p>
            <a:pPr marL="0" lvl="1" indent="0">
              <a:lnSpc>
                <a:spcPct val="80000"/>
              </a:lnSpc>
              <a:buNone/>
            </a:pPr>
            <a:endParaRPr lang="cs-CZ" altLang="cs-CZ" sz="1900" i="1" dirty="0"/>
          </a:p>
          <a:p>
            <a:pPr marL="0" lvl="1" indent="0">
              <a:lnSpc>
                <a:spcPct val="80000"/>
              </a:lnSpc>
              <a:buNone/>
            </a:pPr>
            <a:r>
              <a:rPr lang="cs-CZ" altLang="cs-CZ" sz="1900" i="1" dirty="0"/>
              <a:t>* Novela zákonem č. 33/2020 Sb.</a:t>
            </a:r>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3262153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Zákon o veřejných rejstřících</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Veřejnými rejstříky se rozumí:</a:t>
            </a:r>
          </a:p>
          <a:p>
            <a:pPr lvl="1">
              <a:lnSpc>
                <a:spcPct val="80000"/>
              </a:lnSpc>
            </a:pPr>
            <a:r>
              <a:rPr lang="cs-CZ" altLang="cs-CZ" sz="2300" dirty="0"/>
              <a:t>spolkový rejstřík,</a:t>
            </a:r>
          </a:p>
          <a:p>
            <a:pPr lvl="1">
              <a:lnSpc>
                <a:spcPct val="80000"/>
              </a:lnSpc>
            </a:pPr>
            <a:r>
              <a:rPr lang="cs-CZ" altLang="cs-CZ" sz="2300" dirty="0"/>
              <a:t>nadační rejstřík,</a:t>
            </a:r>
          </a:p>
          <a:p>
            <a:pPr lvl="1">
              <a:lnSpc>
                <a:spcPct val="80000"/>
              </a:lnSpc>
            </a:pPr>
            <a:r>
              <a:rPr lang="cs-CZ" altLang="cs-CZ" sz="2300" dirty="0"/>
              <a:t>rejstřík ústavů,</a:t>
            </a:r>
          </a:p>
          <a:p>
            <a:pPr lvl="1">
              <a:lnSpc>
                <a:spcPct val="80000"/>
              </a:lnSpc>
            </a:pPr>
            <a:r>
              <a:rPr lang="cs-CZ" altLang="cs-CZ" sz="2300" dirty="0"/>
              <a:t>rejstřík společenství vlastníků jednotek,</a:t>
            </a:r>
          </a:p>
          <a:p>
            <a:pPr lvl="1">
              <a:lnSpc>
                <a:spcPct val="80000"/>
              </a:lnSpc>
            </a:pPr>
            <a:r>
              <a:rPr lang="cs-CZ" altLang="cs-CZ" sz="2300" dirty="0"/>
              <a:t>obchodní rejstřík a</a:t>
            </a:r>
          </a:p>
          <a:p>
            <a:pPr lvl="1">
              <a:lnSpc>
                <a:spcPct val="80000"/>
              </a:lnSpc>
            </a:pPr>
            <a:r>
              <a:rPr lang="cs-CZ" altLang="cs-CZ" sz="2300" dirty="0"/>
              <a:t>rejstřík obecně prospěšných společností.</a:t>
            </a:r>
          </a:p>
        </p:txBody>
      </p:sp>
    </p:spTree>
    <p:extLst>
      <p:ext uri="{BB962C8B-B14F-4D97-AF65-F5344CB8AC3E}">
        <p14:creationId xmlns:p14="http://schemas.microsoft.com/office/powerpoint/2010/main" val="30352350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Bez rozhodnutí III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spcAft>
                <a:spcPts val="100"/>
              </a:spcAft>
            </a:pPr>
            <a:r>
              <a:rPr lang="cs-CZ" altLang="cs-CZ" sz="2700" dirty="0"/>
              <a:t>Zápis zapsaného</a:t>
            </a:r>
          </a:p>
          <a:p>
            <a:pPr lvl="1">
              <a:lnSpc>
                <a:spcPct val="80000"/>
              </a:lnSpc>
              <a:spcAft>
                <a:spcPts val="100"/>
              </a:spcAft>
            </a:pPr>
            <a:r>
              <a:rPr lang="cs-CZ" altLang="cs-CZ" sz="2300" i="1" dirty="0"/>
              <a:t>27 </a:t>
            </a:r>
            <a:r>
              <a:rPr lang="cs-CZ" altLang="cs-CZ" sz="2300" i="1" dirty="0" err="1"/>
              <a:t>Cdo</a:t>
            </a:r>
            <a:r>
              <a:rPr lang="cs-CZ" altLang="cs-CZ" sz="2300" i="1" dirty="0"/>
              <a:t> 328/2023</a:t>
            </a:r>
          </a:p>
          <a:p>
            <a:pPr marL="1428750" lvl="2" indent="-514350" algn="just">
              <a:lnSpc>
                <a:spcPct val="80000"/>
              </a:lnSpc>
              <a:spcAft>
                <a:spcPts val="100"/>
              </a:spcAft>
              <a:buFont typeface="+mj-lt"/>
              <a:buAutoNum type="romanUcPeriod"/>
            </a:pPr>
            <a:r>
              <a:rPr lang="cs-CZ" altLang="cs-CZ" sz="1900" i="1" dirty="0"/>
              <a:t>[4] V projednávané věci dovolatelka požaduje zápis svého vstupu do likvidace, včetně zápisu osoby likvidátora a právního důvodu zrušení do obchodního rejstříku podle § 65 písm. a) a b) zákona č. 304/2013 Sb., o veřejných rejstřících právnických a fyzických osob a o evidenci svěřenských fondů (dále též jen „z. v. r.“), neboť byla zrušena s likvidací usnesením Krajského soudu v Ostravě ze dne 13. 7. 2020, č. j. 24 Cm 137/2020-11 (dále též jen „usnesení o zrušení“).</a:t>
            </a:r>
          </a:p>
          <a:p>
            <a:pPr marL="1428750" lvl="2" indent="-514350" algn="just">
              <a:lnSpc>
                <a:spcPct val="80000"/>
              </a:lnSpc>
              <a:spcAft>
                <a:spcPts val="100"/>
              </a:spcAft>
              <a:buFont typeface="+mj-lt"/>
              <a:buAutoNum type="romanUcPeriod"/>
            </a:pPr>
            <a:r>
              <a:rPr lang="cs-CZ" altLang="cs-CZ" sz="1900" i="1" dirty="0"/>
              <a:t>[5] Veškeré </a:t>
            </a:r>
            <a:r>
              <a:rPr lang="cs-CZ" altLang="cs-CZ" sz="1900" i="1" dirty="0" err="1"/>
              <a:t>dovolatelkou</a:t>
            </a:r>
            <a:r>
              <a:rPr lang="cs-CZ" altLang="cs-CZ" sz="1900" i="1" dirty="0"/>
              <a:t> požadované skutečnosti však byly (po zahájení řízení, avšak nikoli v samotném řízení) do obchodního rejstříku zapsány dne 29. 4. 2022 podle § 81 z. v. r. (tzv. přímým zápisem) s tím, že </a:t>
            </a:r>
            <a:r>
              <a:rPr lang="cs-CZ" altLang="cs-CZ" sz="1900" b="1" i="1" u="sng" dirty="0"/>
              <a:t>podkladem pro zápis bylo právě usnesení o zrušení</a:t>
            </a:r>
            <a:r>
              <a:rPr lang="cs-CZ" altLang="cs-CZ" sz="1900" i="1" dirty="0"/>
              <a:t>.</a:t>
            </a:r>
          </a:p>
        </p:txBody>
      </p:sp>
    </p:spTree>
    <p:extLst>
      <p:ext uri="{BB962C8B-B14F-4D97-AF65-F5344CB8AC3E}">
        <p14:creationId xmlns:p14="http://schemas.microsoft.com/office/powerpoint/2010/main" val="28235253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Fikce zápisu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lnSpcReduction="10000"/>
          </a:bodyPr>
          <a:lstStyle/>
          <a:p>
            <a:pPr>
              <a:lnSpc>
                <a:spcPct val="80000"/>
              </a:lnSpc>
              <a:spcAft>
                <a:spcPts val="100"/>
              </a:spcAft>
            </a:pPr>
            <a:r>
              <a:rPr lang="cs-CZ" altLang="cs-CZ" sz="2700" dirty="0"/>
              <a:t>Smysl a účel</a:t>
            </a:r>
          </a:p>
          <a:p>
            <a:pPr lvl="1">
              <a:lnSpc>
                <a:spcPct val="80000"/>
              </a:lnSpc>
              <a:spcAft>
                <a:spcPts val="100"/>
              </a:spcAft>
            </a:pPr>
            <a:r>
              <a:rPr lang="cs-CZ" altLang="cs-CZ" sz="2300" i="1" dirty="0"/>
              <a:t>27 </a:t>
            </a:r>
            <a:r>
              <a:rPr lang="cs-CZ" altLang="cs-CZ" sz="2300" i="1" dirty="0" err="1"/>
              <a:t>Cdo</a:t>
            </a:r>
            <a:r>
              <a:rPr lang="cs-CZ" altLang="cs-CZ" sz="2300" i="1" dirty="0"/>
              <a:t> 2250/2020</a:t>
            </a:r>
          </a:p>
          <a:p>
            <a:pPr marL="1428750" lvl="2" indent="-514350" algn="just">
              <a:lnSpc>
                <a:spcPct val="80000"/>
              </a:lnSpc>
              <a:spcAft>
                <a:spcPts val="100"/>
              </a:spcAft>
              <a:buFont typeface="+mj-lt"/>
              <a:buAutoNum type="romanUcPeriod"/>
            </a:pPr>
            <a:r>
              <a:rPr lang="cs-CZ" altLang="cs-CZ" sz="1900" i="1" dirty="0"/>
              <a:t>Smyslem a účelem zákonného pravidla, které zakládá fikci zápisu v případech, kdy rejstříkový soud ve lhůtě pěti pracovních dnů neprovedl zápis nebo o návrhu na zápis nerozhodl (podle § 96 odst. 1 </a:t>
            </a:r>
            <a:r>
              <a:rPr lang="cs-CZ" altLang="cs-CZ" sz="1900" i="1" dirty="0" err="1"/>
              <a:t>VeřRej</a:t>
            </a:r>
            <a:r>
              <a:rPr lang="cs-CZ" altLang="cs-CZ" sz="1900" i="1" dirty="0"/>
              <a:t>), je především </a:t>
            </a:r>
            <a:r>
              <a:rPr lang="cs-CZ" altLang="cs-CZ" sz="1900" b="1" i="1" u="sng" dirty="0"/>
              <a:t>urychlit provedení zápisu navrhovaných skutečností tam, kde není reakce rejstříkového soudu dostatečně pružná a kde by k zápisu navrhovaných skutečností tak jako tak došlo.</a:t>
            </a:r>
          </a:p>
          <a:p>
            <a:pPr marL="1428750" lvl="2" indent="-514350" algn="just">
              <a:lnSpc>
                <a:spcPct val="80000"/>
              </a:lnSpc>
              <a:spcAft>
                <a:spcPts val="100"/>
              </a:spcAft>
              <a:buFont typeface="+mj-lt"/>
              <a:buAutoNum type="romanUcPeriod"/>
            </a:pPr>
            <a:r>
              <a:rPr lang="cs-CZ" altLang="cs-CZ" sz="1900" i="1" dirty="0"/>
              <a:t>Zákonodárce tedy (při proporčním poměřování) upřednostnil rychlost zápisu navrhovaných skutečností před důslednou kontrolou jejich správnosti (ve smyslu shody k zápisu navržených údajů se skutečným stavem). V důsledku toho tak může nastat i fikce zápisu údajů, které neodpovídají skutečnému stavu.</a:t>
            </a:r>
          </a:p>
          <a:p>
            <a:pPr marL="1428750" lvl="2" indent="-514350" algn="just">
              <a:lnSpc>
                <a:spcPct val="80000"/>
              </a:lnSpc>
              <a:spcAft>
                <a:spcPts val="100"/>
              </a:spcAft>
              <a:buFont typeface="+mj-lt"/>
              <a:buAutoNum type="romanUcPeriod"/>
            </a:pPr>
            <a:r>
              <a:rPr lang="cs-CZ" altLang="cs-CZ" sz="1900" b="1" i="1" u="sng" dirty="0"/>
              <a:t>Nelze přijmout výklad, podle něhož by se pravidla § 98 </a:t>
            </a:r>
            <a:r>
              <a:rPr lang="cs-CZ" altLang="cs-CZ" sz="1900" b="1" i="1" u="sng" dirty="0" err="1"/>
              <a:t>VeřRej</a:t>
            </a:r>
            <a:r>
              <a:rPr lang="cs-CZ" altLang="cs-CZ" sz="1900" b="1" i="1" u="sng" dirty="0"/>
              <a:t> uplatnila i v případech návrhů podaných osobami, které k návrhu na zápis navrhovaných skutečností nejsou oprávněny</a:t>
            </a:r>
            <a:r>
              <a:rPr lang="cs-CZ" altLang="cs-CZ" sz="1900" i="1" dirty="0"/>
              <a:t> – tedy návrhů, které mají být odmítnuty podle § 86 písm. a) </a:t>
            </a:r>
            <a:r>
              <a:rPr lang="cs-CZ" altLang="cs-CZ" sz="1900" i="1" dirty="0" err="1"/>
              <a:t>VeřRej</a:t>
            </a:r>
            <a:r>
              <a:rPr lang="cs-CZ" altLang="cs-CZ" sz="1900" i="1" dirty="0"/>
              <a:t>.</a:t>
            </a:r>
          </a:p>
        </p:txBody>
      </p:sp>
    </p:spTree>
    <p:extLst>
      <p:ext uri="{BB962C8B-B14F-4D97-AF65-F5344CB8AC3E}">
        <p14:creationId xmlns:p14="http://schemas.microsoft.com/office/powerpoint/2010/main" val="132745328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Fikce zápisu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5069160"/>
          </a:xfrm>
        </p:spPr>
        <p:txBody>
          <a:bodyPr vert="horz" lIns="91440" tIns="45720" rIns="91440" bIns="45720" rtlCol="0" anchor="t">
            <a:normAutofit fontScale="92500" lnSpcReduction="10000"/>
          </a:bodyPr>
          <a:lstStyle/>
          <a:p>
            <a:pPr>
              <a:lnSpc>
                <a:spcPct val="80000"/>
              </a:lnSpc>
              <a:spcAft>
                <a:spcPts val="100"/>
              </a:spcAft>
            </a:pPr>
            <a:r>
              <a:rPr lang="cs-CZ" altLang="cs-CZ" sz="2700" dirty="0"/>
              <a:t>Fikce výmazu zápisu přeměny</a:t>
            </a:r>
          </a:p>
          <a:p>
            <a:pPr lvl="1">
              <a:lnSpc>
                <a:spcPct val="80000"/>
              </a:lnSpc>
              <a:spcAft>
                <a:spcPts val="100"/>
              </a:spcAft>
            </a:pPr>
            <a:r>
              <a:rPr lang="cs-CZ" altLang="cs-CZ" sz="2300" i="1" dirty="0"/>
              <a:t>27 </a:t>
            </a:r>
            <a:r>
              <a:rPr lang="cs-CZ" altLang="cs-CZ" sz="2300" i="1" dirty="0" err="1"/>
              <a:t>Cdo</a:t>
            </a:r>
            <a:r>
              <a:rPr lang="cs-CZ" altLang="cs-CZ" sz="2300" i="1" dirty="0"/>
              <a:t> 2250/2020</a:t>
            </a:r>
            <a:endParaRPr lang="cs-CZ" altLang="cs-CZ" sz="1900" i="1" dirty="0"/>
          </a:p>
          <a:p>
            <a:pPr marL="1428750" lvl="2" indent="-514350" algn="just">
              <a:lnSpc>
                <a:spcPct val="80000"/>
              </a:lnSpc>
              <a:spcAft>
                <a:spcPts val="100"/>
              </a:spcAft>
              <a:buFont typeface="+mj-lt"/>
              <a:buAutoNum type="romanUcPeriod" startAt="4"/>
            </a:pPr>
            <a:r>
              <a:rPr lang="cs-CZ" altLang="cs-CZ" sz="1900" i="1" dirty="0"/>
              <a:t>Zatímco obecné pravidlo vychází z toho, že rejstříkový soud provede zápis nebo rozhodne o návrhu usnesením ve lhůtě stanovené jiným zákonem, jinak nejpozději do pěti pracovních dnů (§ 96 odst. 1 </a:t>
            </a:r>
            <a:r>
              <a:rPr lang="cs-CZ" altLang="cs-CZ" sz="1900" i="1" dirty="0" err="1"/>
              <a:t>VeřRej</a:t>
            </a:r>
            <a:r>
              <a:rPr lang="cs-CZ" altLang="cs-CZ" sz="1900" i="1" dirty="0"/>
              <a:t>), pro případ provedení zápisu, resp. rozhodnutí o návrhu na zápis přeměny právnické osoby, se soudu ukládá, aby o návrhu rozhodl bez zbytečného odkladu (§ 96 odst. 2 </a:t>
            </a:r>
            <a:r>
              <a:rPr lang="cs-CZ" altLang="cs-CZ" sz="1900" i="1" dirty="0" err="1"/>
              <a:t>VeřRej</a:t>
            </a:r>
            <a:r>
              <a:rPr lang="cs-CZ" altLang="cs-CZ" sz="1900" i="1" dirty="0"/>
              <a:t>).</a:t>
            </a:r>
          </a:p>
          <a:p>
            <a:pPr marL="1428750" lvl="2" indent="-514350" algn="just">
              <a:lnSpc>
                <a:spcPct val="80000"/>
              </a:lnSpc>
              <a:spcAft>
                <a:spcPts val="100"/>
              </a:spcAft>
              <a:buFont typeface="+mj-lt"/>
              <a:buAutoNum type="romanUcPeriod" startAt="4"/>
            </a:pPr>
            <a:r>
              <a:rPr lang="cs-CZ" altLang="cs-CZ" sz="1900" i="1" dirty="0"/>
              <a:t>S odkazem na legislativní zkratku, která zápisem rozumí i jeho změnu nebo výmaz (§ 2 odst. 2 </a:t>
            </a:r>
            <a:r>
              <a:rPr lang="cs-CZ" altLang="cs-CZ" sz="1900" i="1" dirty="0" err="1"/>
              <a:t>VeřRej</a:t>
            </a:r>
            <a:r>
              <a:rPr lang="cs-CZ" altLang="cs-CZ" sz="1900" i="1" dirty="0"/>
              <a:t>), přitom podle Nejvyššího soudu nelze pochybovat, že se právě povinnost soudu rozhodnout bez zbytečného odkladu (ve smyslu § 96 odst. 2 </a:t>
            </a:r>
            <a:r>
              <a:rPr lang="cs-CZ" altLang="cs-CZ" sz="1900" i="1" dirty="0" err="1"/>
              <a:t>VeřRej</a:t>
            </a:r>
            <a:r>
              <a:rPr lang="cs-CZ" altLang="cs-CZ" sz="1900" i="1" dirty="0"/>
              <a:t>) nedotýká </a:t>
            </a:r>
            <a:r>
              <a:rPr lang="cs-CZ" altLang="cs-CZ" sz="1900" b="1" i="1" u="sng" dirty="0"/>
              <a:t>jen návrhů na zápis přeměny, ale i návrhů na změnu zápisu přeměny, popřípadě též návrhů na výmaz zápisu přeměny.</a:t>
            </a:r>
          </a:p>
          <a:p>
            <a:pPr marL="1428750" lvl="2" indent="-514350" algn="just">
              <a:lnSpc>
                <a:spcPct val="80000"/>
              </a:lnSpc>
              <a:spcAft>
                <a:spcPts val="100"/>
              </a:spcAft>
              <a:buFont typeface="+mj-lt"/>
              <a:buAutoNum type="romanUcPeriod" startAt="4"/>
            </a:pPr>
            <a:r>
              <a:rPr lang="cs-CZ" altLang="cs-CZ" sz="1900" b="1" i="1" u="sng" dirty="0"/>
              <a:t>Na porušení povinnosti soudu provést zápis </a:t>
            </a:r>
            <a:r>
              <a:rPr lang="cs-CZ" altLang="cs-CZ" sz="1900" i="1" dirty="0"/>
              <a:t>či rozhodnout o návrhu na zápis </a:t>
            </a:r>
            <a:r>
              <a:rPr lang="cs-CZ" altLang="cs-CZ" sz="1900" b="1" i="1" u="sng" dirty="0"/>
              <a:t>přeměny právnické osoby</a:t>
            </a:r>
            <a:r>
              <a:rPr lang="cs-CZ" altLang="cs-CZ" sz="1900" i="1" dirty="0"/>
              <a:t> (resp. změnu zápisu přeměny či výmaz zápisu přeměny) </a:t>
            </a:r>
            <a:r>
              <a:rPr lang="cs-CZ" altLang="cs-CZ" sz="1900" b="1" i="1" u="sng" dirty="0"/>
              <a:t>bez zbytečného odkladu</a:t>
            </a:r>
            <a:r>
              <a:rPr lang="cs-CZ" altLang="cs-CZ" sz="1900" i="1" dirty="0"/>
              <a:t> (§ 96 odst. 2 </a:t>
            </a:r>
            <a:r>
              <a:rPr lang="cs-CZ" altLang="cs-CZ" sz="1900" i="1" dirty="0" err="1"/>
              <a:t>VeřRej</a:t>
            </a:r>
            <a:r>
              <a:rPr lang="cs-CZ" altLang="cs-CZ" sz="1900" i="1" dirty="0"/>
              <a:t>) </a:t>
            </a:r>
            <a:r>
              <a:rPr lang="cs-CZ" altLang="cs-CZ" sz="1900" b="1" i="1" u="sng" dirty="0"/>
              <a:t>pravidla § 98 </a:t>
            </a:r>
            <a:r>
              <a:rPr lang="cs-CZ" altLang="cs-CZ" sz="1900" b="1" i="1" u="sng" dirty="0" err="1"/>
              <a:t>VeřRej</a:t>
            </a:r>
            <a:r>
              <a:rPr lang="cs-CZ" altLang="cs-CZ" sz="1900" b="1" i="1" u="sng" dirty="0"/>
              <a:t> nedopadají.</a:t>
            </a:r>
          </a:p>
          <a:p>
            <a:pPr marL="1428750" lvl="2" indent="-514350" algn="just">
              <a:lnSpc>
                <a:spcPct val="80000"/>
              </a:lnSpc>
              <a:spcAft>
                <a:spcPts val="100"/>
              </a:spcAft>
              <a:buFont typeface="+mj-lt"/>
              <a:buAutoNum type="romanUcPeriod" startAt="4"/>
            </a:pPr>
            <a:r>
              <a:rPr lang="cs-CZ" altLang="cs-CZ" sz="1900" i="1" dirty="0"/>
              <a:t>Vyšel-li odvolací soud v projednávané věci z toho, že pokud rejstříkový soud neprovedl výmaz zápisu přeměny do pěti pracovních dnů ode dne, kdy navrhovatel uhradil soudní poplatek (16. 1. 2020), ani o návrhu v této lhůtě nerozhodl, považuje se výmaz zápisu přeměny za provedený, je jeho právní posouzení věci nesprávné i z tohoto důvodu. </a:t>
            </a:r>
          </a:p>
        </p:txBody>
      </p:sp>
    </p:spTree>
    <p:extLst>
      <p:ext uri="{BB962C8B-B14F-4D97-AF65-F5344CB8AC3E}">
        <p14:creationId xmlns:p14="http://schemas.microsoft.com/office/powerpoint/2010/main" val="223653665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Návrh likvidátora (§ 82 </a:t>
            </a:r>
            <a:r>
              <a:rPr lang="cs-CZ" altLang="cs-CZ" sz="4000" dirty="0" err="1">
                <a:latin typeface="Calibri" pitchFamily="34" charset="0"/>
              </a:rPr>
              <a:t>VeřRej</a:t>
            </a:r>
            <a:r>
              <a:rPr lang="cs-CZ" altLang="cs-CZ" sz="4000" dirty="0">
                <a:latin typeface="Calibri" pitchFamily="34" charset="0"/>
              </a:rPr>
              <a: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lnSpcReduction="10000"/>
          </a:bodyPr>
          <a:lstStyle/>
          <a:p>
            <a:pPr>
              <a:lnSpc>
                <a:spcPct val="80000"/>
              </a:lnSpc>
              <a:spcAft>
                <a:spcPts val="100"/>
              </a:spcAft>
            </a:pPr>
            <a:r>
              <a:rPr lang="cs-CZ" altLang="cs-CZ" sz="2700" dirty="0"/>
              <a:t>novelizováno zákonem č. 33/2020 Sb.</a:t>
            </a:r>
          </a:p>
          <a:p>
            <a:pPr lvl="1">
              <a:lnSpc>
                <a:spcPct val="80000"/>
              </a:lnSpc>
              <a:spcAft>
                <a:spcPts val="100"/>
              </a:spcAft>
            </a:pPr>
            <a:r>
              <a:rPr lang="cs-CZ" altLang="cs-CZ" sz="2300" dirty="0"/>
              <a:t>nově postačuje, je-li likvidátor jmenovaný soudem</a:t>
            </a:r>
          </a:p>
          <a:p>
            <a:pPr>
              <a:lnSpc>
                <a:spcPct val="80000"/>
              </a:lnSpc>
              <a:spcAft>
                <a:spcPts val="100"/>
              </a:spcAft>
            </a:pPr>
            <a:r>
              <a:rPr lang="cs-CZ" altLang="cs-CZ" sz="2700" dirty="0"/>
              <a:t>výmaz právnické osoby podle § 82 </a:t>
            </a:r>
            <a:r>
              <a:rPr lang="cs-CZ" altLang="cs-CZ" sz="2700" dirty="0" err="1"/>
              <a:t>VeřRej</a:t>
            </a:r>
            <a:endParaRPr lang="cs-CZ" altLang="cs-CZ" sz="2700" dirty="0"/>
          </a:p>
          <a:p>
            <a:pPr lvl="1">
              <a:lnSpc>
                <a:spcPct val="80000"/>
              </a:lnSpc>
              <a:spcAft>
                <a:spcPts val="100"/>
              </a:spcAft>
            </a:pPr>
            <a:r>
              <a:rPr lang="cs-CZ" altLang="cs-CZ" sz="2300" i="1" dirty="0"/>
              <a:t>27 </a:t>
            </a:r>
            <a:r>
              <a:rPr lang="cs-CZ" altLang="cs-CZ" sz="2300" i="1" dirty="0" err="1"/>
              <a:t>Cdo</a:t>
            </a:r>
            <a:r>
              <a:rPr lang="cs-CZ" altLang="cs-CZ" sz="2300" i="1" dirty="0"/>
              <a:t> 2143/2017</a:t>
            </a:r>
          </a:p>
          <a:p>
            <a:pPr marL="1428750" lvl="2" indent="-514350" algn="just">
              <a:lnSpc>
                <a:spcPct val="80000"/>
              </a:lnSpc>
              <a:spcAft>
                <a:spcPts val="100"/>
              </a:spcAft>
              <a:buFont typeface="+mj-lt"/>
              <a:buAutoNum type="romanUcPeriod"/>
            </a:pPr>
            <a:r>
              <a:rPr lang="cs-CZ" altLang="cs-CZ" sz="1900" i="1" dirty="0"/>
              <a:t>K návrhu na výmaz právnické osoby z veřejného rejstříku podle § 82 odst. 1 </a:t>
            </a:r>
            <a:r>
              <a:rPr lang="cs-CZ" altLang="cs-CZ" sz="1900" i="1" dirty="0" err="1"/>
              <a:t>VeřRej</a:t>
            </a:r>
            <a:r>
              <a:rPr lang="cs-CZ" altLang="cs-CZ" sz="1900" i="1" dirty="0"/>
              <a:t>, není navrhovatel povinen předložit souhlas správce daně podle § 238 odst. 1 zákona č. 280/2009 Sb., daňového řádu.</a:t>
            </a:r>
          </a:p>
          <a:p>
            <a:pPr lvl="1" algn="just">
              <a:lnSpc>
                <a:spcPct val="80000"/>
              </a:lnSpc>
              <a:spcAft>
                <a:spcPts val="100"/>
              </a:spcAft>
            </a:pPr>
            <a:r>
              <a:rPr lang="cs-CZ" altLang="cs-CZ" sz="2300" i="1" dirty="0"/>
              <a:t>27 Cdo 611/2018, 27 Cdo 632/2018.</a:t>
            </a:r>
          </a:p>
          <a:p>
            <a:pPr marL="1428750" lvl="2" indent="-514350" algn="just">
              <a:lnSpc>
                <a:spcPct val="80000"/>
              </a:lnSpc>
              <a:spcAft>
                <a:spcPts val="100"/>
              </a:spcAft>
              <a:buFont typeface="+mj-lt"/>
              <a:buAutoNum type="romanUcPeriod"/>
            </a:pPr>
            <a:r>
              <a:rPr lang="cs-CZ" altLang="cs-CZ" sz="1900" i="1" dirty="0"/>
              <a:t>Z výše řečeného se podává, že závěr odvolacího soudu, podle něhož je dán důvod pro odmítnutí návrhu podle § 86 písm. e) </a:t>
            </a:r>
            <a:r>
              <a:rPr lang="cs-CZ" altLang="cs-CZ" sz="1900" i="1" dirty="0" err="1"/>
              <a:t>VeřRej</a:t>
            </a:r>
            <a:r>
              <a:rPr lang="cs-CZ" altLang="cs-CZ" sz="1900" i="1" dirty="0"/>
              <a:t>, neboť navrhovatelka ani přes výzvu soudu k návrhu nepřipojila souhlas správce daně s výmazem z obchodního rejstříku, není správný. Dovolací důvod podle § 241a odst. 1 OSŘ byl tudíž uplatněn právem.</a:t>
            </a:r>
          </a:p>
          <a:p>
            <a:pPr lvl="1">
              <a:lnSpc>
                <a:spcPct val="80000"/>
              </a:lnSpc>
              <a:spcAft>
                <a:spcPts val="100"/>
              </a:spcAft>
            </a:pPr>
            <a:r>
              <a:rPr lang="cs-CZ" altLang="cs-CZ" sz="2300" i="1" strike="sngStrike" dirty="0"/>
              <a:t>VSPH 7 </a:t>
            </a:r>
            <a:r>
              <a:rPr lang="cs-CZ" altLang="cs-CZ" sz="2300" i="1" strike="sngStrike" dirty="0" err="1"/>
              <a:t>Cmo</a:t>
            </a:r>
            <a:r>
              <a:rPr lang="cs-CZ" altLang="cs-CZ" sz="2300" i="1" strike="sngStrike" dirty="0"/>
              <a:t> 251/2014 (nepřijato do Sbírky)</a:t>
            </a:r>
          </a:p>
          <a:p>
            <a:pPr lvl="1">
              <a:lnSpc>
                <a:spcPct val="80000"/>
              </a:lnSpc>
              <a:spcAft>
                <a:spcPts val="100"/>
              </a:spcAft>
            </a:pPr>
            <a:r>
              <a:rPr lang="cs-CZ" altLang="cs-CZ" sz="2300" i="1" strike="sngStrike" dirty="0"/>
              <a:t>VSPH 14 </a:t>
            </a:r>
            <a:r>
              <a:rPr lang="cs-CZ" altLang="cs-CZ" sz="2300" i="1" strike="sngStrike" dirty="0" err="1"/>
              <a:t>Cmo</a:t>
            </a:r>
            <a:r>
              <a:rPr lang="cs-CZ" altLang="cs-CZ" sz="2300" i="1" strike="sngStrike" dirty="0"/>
              <a:t> 262/2014 (nepřijato do Sbírky)</a:t>
            </a:r>
          </a:p>
          <a:p>
            <a:pPr lvl="2">
              <a:lnSpc>
                <a:spcPct val="80000"/>
              </a:lnSpc>
              <a:spcAft>
                <a:spcPts val="100"/>
              </a:spcAft>
            </a:pPr>
            <a:endParaRPr lang="cs-CZ" altLang="cs-CZ" sz="1900" i="1" dirty="0"/>
          </a:p>
          <a:p>
            <a:pPr marL="457200" lvl="1" indent="0">
              <a:lnSpc>
                <a:spcPct val="80000"/>
              </a:lnSpc>
              <a:spcAft>
                <a:spcPts val="100"/>
              </a:spcAft>
              <a:buNone/>
            </a:pPr>
            <a:endParaRPr lang="cs-CZ" altLang="cs-CZ" sz="2300"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0536374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Návrh likvidátora (§ 82 </a:t>
            </a:r>
            <a:r>
              <a:rPr lang="cs-CZ" altLang="cs-CZ" sz="4000" dirty="0" err="1">
                <a:latin typeface="Calibri" pitchFamily="34" charset="0"/>
              </a:rPr>
              <a:t>VeřRej</a:t>
            </a:r>
            <a:r>
              <a:rPr lang="cs-CZ" altLang="cs-CZ" sz="4000" dirty="0">
                <a:latin typeface="Calibri" pitchFamily="34" charset="0"/>
              </a:rPr>
              <a: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lnSpcReduction="10000"/>
          </a:bodyPr>
          <a:lstStyle/>
          <a:p>
            <a:pPr>
              <a:lnSpc>
                <a:spcPct val="80000"/>
              </a:lnSpc>
              <a:spcAft>
                <a:spcPts val="100"/>
              </a:spcAft>
            </a:pPr>
            <a:r>
              <a:rPr lang="cs-CZ" altLang="cs-CZ" sz="2700" dirty="0"/>
              <a:t>Hotové výdaje likvidátora</a:t>
            </a:r>
          </a:p>
          <a:p>
            <a:pPr lvl="1" algn="just">
              <a:lnSpc>
                <a:spcPct val="80000"/>
              </a:lnSpc>
              <a:spcAft>
                <a:spcPts val="100"/>
              </a:spcAft>
            </a:pPr>
            <a:r>
              <a:rPr lang="cs-CZ" altLang="cs-CZ" sz="2300" i="1" dirty="0" err="1"/>
              <a:t>Cpjn</a:t>
            </a:r>
            <a:r>
              <a:rPr lang="cs-CZ" altLang="cs-CZ" sz="2300" i="1" dirty="0"/>
              <a:t> 203/2023 (R 1/2024)</a:t>
            </a:r>
          </a:p>
          <a:p>
            <a:pPr marL="1428750" lvl="2" indent="-514350" algn="just">
              <a:lnSpc>
                <a:spcPct val="80000"/>
              </a:lnSpc>
              <a:spcAft>
                <a:spcPts val="100"/>
              </a:spcAft>
              <a:buFont typeface="+mj-lt"/>
              <a:buAutoNum type="romanUcPeriod"/>
            </a:pPr>
            <a:r>
              <a:rPr lang="cs-CZ" altLang="cs-CZ" sz="1900" i="1" dirty="0"/>
              <a:t>Nezjistí-li likvidátor jmenovaný soudem nebo jiným orgánem veřejné moci po provedení potřebného šetření žádný majetek právnické osoby, podá bez dalšího návrh na její výmaz z veřejného rejstříku podle § 82 odst. 1 věty druhé z. v. r., nebrání-li tomu překážky uvedené v § 82 odst. 2 z. v. r., popř. probíhající trestní stíhání proti právnické osobě nebo výkon trestu, který jí byl uložen podle zákona upravujícího trestní odpovědnost právnických osob a řízení proti nim.</a:t>
            </a:r>
          </a:p>
          <a:p>
            <a:pPr marL="1428750" lvl="2" indent="-514350" algn="just">
              <a:lnSpc>
                <a:spcPct val="80000"/>
              </a:lnSpc>
              <a:spcAft>
                <a:spcPts val="100"/>
              </a:spcAft>
              <a:buFont typeface="+mj-lt"/>
              <a:buAutoNum type="romanUcPeriod"/>
            </a:pPr>
            <a:r>
              <a:rPr lang="cs-CZ" altLang="cs-CZ" sz="1900" b="1" i="1" u="sng" dirty="0"/>
              <a:t>Postup podle § 198 odst. 2 o. z. není</a:t>
            </a:r>
            <a:r>
              <a:rPr lang="cs-CZ" altLang="cs-CZ" sz="1900" i="1" dirty="0"/>
              <a:t> v takovém případě </a:t>
            </a:r>
            <a:r>
              <a:rPr lang="cs-CZ" altLang="cs-CZ" sz="1900" b="1" i="1" u="sng" dirty="0"/>
              <a:t>zapotřebí.</a:t>
            </a:r>
          </a:p>
          <a:p>
            <a:pPr marL="1428750" lvl="2" indent="-514350" algn="just">
              <a:lnSpc>
                <a:spcPct val="80000"/>
              </a:lnSpc>
              <a:spcAft>
                <a:spcPts val="100"/>
              </a:spcAft>
              <a:buFont typeface="+mj-lt"/>
              <a:buAutoNum type="romanUcPeriod"/>
            </a:pPr>
            <a:r>
              <a:rPr lang="cs-CZ" altLang="cs-CZ" sz="1900" i="1" dirty="0"/>
              <a:t>Pro účely posouzení, zda hotové výdaje vzniklé likvidátorovi v souvislosti s postupem podle § 198 odst. 2 o. z. lze považovat za účelně vynaložené ve smyslu § 9 odst. 2 nařízení vlády č. 351/2013 Sb., je nutné zabývat se tím, zda likvidátor mohl nejpozději v okamžiku, kdy uplynula lhůta „bez zbytečného odkladu“ ve smyslu § 198 odst. 2 o. z., důvodně předpokládat, že nezjistí žádný majetek právnické osoby.</a:t>
            </a:r>
          </a:p>
          <a:p>
            <a:pPr marL="457200" lvl="1" indent="0">
              <a:lnSpc>
                <a:spcPct val="80000"/>
              </a:lnSpc>
              <a:spcAft>
                <a:spcPts val="100"/>
              </a:spcAft>
              <a:buNone/>
            </a:pPr>
            <a:endParaRPr lang="cs-CZ" altLang="cs-CZ" sz="2300"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357767866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Provedení zápisu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Usnesení (§ 94 odst. 2 a 3 </a:t>
            </a:r>
            <a:r>
              <a:rPr lang="cs-CZ" altLang="cs-CZ" sz="2700" dirty="0" err="1"/>
              <a:t>VeřRej</a:t>
            </a:r>
            <a:r>
              <a:rPr lang="cs-CZ" altLang="cs-CZ" sz="2700" dirty="0"/>
              <a:t>)</a:t>
            </a:r>
          </a:p>
          <a:p>
            <a:pPr lvl="1" algn="just">
              <a:lnSpc>
                <a:spcPct val="80000"/>
              </a:lnSpc>
            </a:pPr>
            <a:r>
              <a:rPr lang="cs-CZ" altLang="cs-CZ" sz="2300" dirty="0"/>
              <a:t>Zápis se provede po nabytí právní moci usnesení </a:t>
            </a:r>
            <a:r>
              <a:rPr lang="cs-CZ" altLang="cs-CZ" sz="2300" u="sng" dirty="0"/>
              <a:t>ke dni uvedenému v návrhu</a:t>
            </a:r>
            <a:r>
              <a:rPr lang="cs-CZ" altLang="cs-CZ" sz="2300" dirty="0"/>
              <a:t>, nejdříve však ke dni jeho provedení. Neobsahuje-li návrh na zápis takovýto den nebo navržený den zápisu předchází den nabytí právní moci usnesení, provede se zápis </a:t>
            </a:r>
            <a:r>
              <a:rPr lang="cs-CZ" altLang="cs-CZ" sz="2300" u="sng" dirty="0"/>
              <a:t>bez zbytečného odkladu po</a:t>
            </a:r>
            <a:r>
              <a:rPr lang="cs-CZ" altLang="cs-CZ" sz="2300" dirty="0"/>
              <a:t> nabytí </a:t>
            </a:r>
            <a:r>
              <a:rPr lang="cs-CZ" altLang="cs-CZ" sz="2300" u="sng" dirty="0"/>
              <a:t>právní moci</a:t>
            </a:r>
            <a:r>
              <a:rPr lang="cs-CZ" altLang="cs-CZ" sz="2300" dirty="0"/>
              <a:t> usnesení.</a:t>
            </a:r>
          </a:p>
          <a:p>
            <a:pPr lvl="1" algn="just">
              <a:lnSpc>
                <a:spcPct val="80000"/>
              </a:lnSpc>
            </a:pPr>
            <a:r>
              <a:rPr lang="cs-CZ" altLang="cs-CZ" sz="2300" dirty="0"/>
              <a:t>Má-li být dosažena shoda se skutečným stavem, může rejstříkový soud rozhodnout, že zápis bude proveden již na základě vykonatelného usnesení.</a:t>
            </a:r>
          </a:p>
          <a:p>
            <a:pPr algn="just">
              <a:lnSpc>
                <a:spcPct val="80000"/>
              </a:lnSpc>
            </a:pPr>
            <a:r>
              <a:rPr lang="cs-CZ" altLang="cs-CZ" sz="2700" dirty="0"/>
              <a:t>Bez rozhodnutí (§ 94 odst. 1 </a:t>
            </a:r>
            <a:r>
              <a:rPr lang="cs-CZ" altLang="cs-CZ" sz="2700" dirty="0" err="1"/>
              <a:t>VeřRej</a:t>
            </a:r>
            <a:r>
              <a:rPr lang="cs-CZ" altLang="cs-CZ" sz="2700" dirty="0"/>
              <a:t>)</a:t>
            </a:r>
          </a:p>
          <a:p>
            <a:pPr lvl="1" algn="just">
              <a:lnSpc>
                <a:spcPct val="80000"/>
              </a:lnSpc>
            </a:pPr>
            <a:r>
              <a:rPr lang="cs-CZ" altLang="cs-CZ" sz="2300" dirty="0"/>
              <a:t>Rejstříkový soud provede zápis ke dni uvedenému v návrhu, nejdříve však ke dni jeho provedení.</a:t>
            </a:r>
            <a:endParaRPr lang="cs-CZ" altLang="cs-CZ" sz="1900"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61252199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Opravné prostředky 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Rozhodnutí vyšších soudních úředníků</a:t>
            </a:r>
          </a:p>
          <a:p>
            <a:pPr lvl="1">
              <a:lnSpc>
                <a:spcPct val="80000"/>
              </a:lnSpc>
            </a:pPr>
            <a:r>
              <a:rPr lang="cs-CZ" altLang="cs-CZ" sz="2300" dirty="0"/>
              <a:t>Rozhodují:</a:t>
            </a:r>
          </a:p>
          <a:p>
            <a:pPr lvl="2">
              <a:lnSpc>
                <a:spcPct val="80000"/>
              </a:lnSpc>
            </a:pPr>
            <a:r>
              <a:rPr lang="cs-CZ" altLang="cs-CZ" sz="1900" dirty="0"/>
              <a:t>i ve věci samé [§ 11 písm. c) bod 5 zákona č. 121/2008 Sb.],</a:t>
            </a:r>
          </a:p>
          <a:p>
            <a:pPr lvl="2">
              <a:lnSpc>
                <a:spcPct val="80000"/>
              </a:lnSpc>
            </a:pPr>
            <a:r>
              <a:rPr lang="cs-CZ" altLang="cs-CZ" sz="2000" dirty="0"/>
              <a:t>o věcech složitých (typicky přeměnách) rozhoduje předseda senátu</a:t>
            </a:r>
            <a:endParaRPr lang="cs-CZ" altLang="cs-CZ" sz="1400" dirty="0"/>
          </a:p>
          <a:p>
            <a:pPr lvl="1">
              <a:lnSpc>
                <a:spcPct val="80000"/>
              </a:lnSpc>
            </a:pPr>
            <a:r>
              <a:rPr lang="cs-CZ" altLang="cs-CZ" sz="2300" i="1" dirty="0" err="1"/>
              <a:t>autoremedura</a:t>
            </a:r>
            <a:r>
              <a:rPr lang="cs-CZ" altLang="cs-CZ" sz="2300" dirty="0"/>
              <a:t> (§ 9 odst. 1 zákona č. 121/2008 Sb.),</a:t>
            </a:r>
          </a:p>
          <a:p>
            <a:pPr lvl="1">
              <a:lnSpc>
                <a:spcPct val="80000"/>
              </a:lnSpc>
            </a:pPr>
            <a:r>
              <a:rPr lang="cs-CZ" altLang="cs-CZ" sz="2300" dirty="0"/>
              <a:t>námitky (§ 9 odst. 2 zákona č. 121/2008 Sb.).</a:t>
            </a:r>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20917229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Opravné prostředky II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Opravný prostředek </a:t>
            </a:r>
            <a:r>
              <a:rPr lang="cs-CZ" altLang="cs-CZ" sz="2700" i="1" dirty="0" err="1"/>
              <a:t>sui</a:t>
            </a:r>
            <a:r>
              <a:rPr lang="cs-CZ" altLang="cs-CZ" sz="2700" i="1" dirty="0"/>
              <a:t> generis</a:t>
            </a:r>
            <a:r>
              <a:rPr lang="cs-CZ" altLang="cs-CZ" sz="2700" dirty="0"/>
              <a:t> (§ 101 </a:t>
            </a:r>
            <a:r>
              <a:rPr lang="cs-CZ" altLang="cs-CZ" sz="2700" dirty="0" err="1"/>
              <a:t>VeřRej</a:t>
            </a:r>
            <a:r>
              <a:rPr lang="cs-CZ" altLang="cs-CZ" sz="2700" dirty="0"/>
              <a:t>)</a:t>
            </a:r>
          </a:p>
          <a:p>
            <a:pPr lvl="1">
              <a:lnSpc>
                <a:spcPct val="80000"/>
              </a:lnSpc>
            </a:pPr>
            <a:r>
              <a:rPr lang="cs-CZ" altLang="cs-CZ" sz="2300" dirty="0"/>
              <a:t>nové řízení</a:t>
            </a:r>
          </a:p>
          <a:p>
            <a:pPr lvl="1">
              <a:lnSpc>
                <a:spcPct val="80000"/>
              </a:lnSpc>
            </a:pPr>
            <a:r>
              <a:rPr lang="cs-CZ" altLang="cs-CZ" sz="2300" dirty="0"/>
              <a:t>navrhovatelem osoba, která se zapisuje „v rámci zápisu zapsané osoby“.</a:t>
            </a:r>
          </a:p>
          <a:p>
            <a:pPr>
              <a:lnSpc>
                <a:spcPct val="80000"/>
              </a:lnSpc>
            </a:pPr>
            <a:endParaRPr lang="cs-CZ" altLang="cs-CZ" sz="2700" dirty="0"/>
          </a:p>
          <a:p>
            <a:pPr lvl="1">
              <a:lnSpc>
                <a:spcPct val="80000"/>
              </a:lnSpc>
            </a:pPr>
            <a:r>
              <a:rPr lang="cs-CZ" altLang="cs-CZ" sz="2300" dirty="0"/>
              <a:t>27 </a:t>
            </a:r>
            <a:r>
              <a:rPr lang="cs-CZ" altLang="cs-CZ" sz="2300" dirty="0" err="1"/>
              <a:t>Cdo</a:t>
            </a:r>
            <a:r>
              <a:rPr lang="cs-CZ" altLang="cs-CZ" sz="2300" dirty="0"/>
              <a:t> 3796/2017</a:t>
            </a:r>
          </a:p>
          <a:p>
            <a:pPr marL="1428750" lvl="2" indent="-514350" algn="just">
              <a:lnSpc>
                <a:spcPct val="80000"/>
              </a:lnSpc>
              <a:buFont typeface="+mj-lt"/>
              <a:buAutoNum type="romanUcPeriod"/>
            </a:pPr>
            <a:r>
              <a:rPr lang="cs-CZ" altLang="cs-CZ" sz="1900" i="1" dirty="0"/>
              <a:t>Domáhá-li se osoba uvedená v § 101 odst. 2 </a:t>
            </a:r>
            <a:r>
              <a:rPr lang="cs-CZ" altLang="cs-CZ" sz="1900" i="1" dirty="0" err="1"/>
              <a:t>VeřRej</a:t>
            </a:r>
            <a:r>
              <a:rPr lang="cs-CZ" altLang="cs-CZ" sz="1900" i="1" dirty="0"/>
              <a:t> změny zápisu provedeného na základě usnesení rejstříkového soudu o návrhu zapsané osoby, může proti zápisu uplatnit </a:t>
            </a:r>
            <a:r>
              <a:rPr lang="cs-CZ" altLang="cs-CZ" sz="1900" i="1" u="sng" dirty="0"/>
              <a:t>zásadně pouze námitky spočívající v tom, že návrh na zápis měl být rejstříkovým soudem </a:t>
            </a:r>
            <a:r>
              <a:rPr lang="cs-CZ" altLang="cs-CZ" sz="1900" b="1" i="1" u="sng" dirty="0"/>
              <a:t>odmítnut</a:t>
            </a:r>
            <a:r>
              <a:rPr lang="cs-CZ" altLang="cs-CZ" sz="1900" b="1" i="1" dirty="0"/>
              <a:t> </a:t>
            </a:r>
            <a:r>
              <a:rPr lang="cs-CZ" altLang="cs-CZ" sz="1900" i="1" dirty="0"/>
              <a:t>z důvodů uvedených v § 86 </a:t>
            </a:r>
            <a:r>
              <a:rPr lang="cs-CZ" altLang="cs-CZ" sz="1900" i="1" dirty="0" err="1"/>
              <a:t>VeřRej</a:t>
            </a:r>
            <a:r>
              <a:rPr lang="cs-CZ" altLang="cs-CZ" sz="1900" i="1" dirty="0"/>
              <a:t>, </a:t>
            </a:r>
            <a:r>
              <a:rPr lang="cs-CZ" altLang="cs-CZ" sz="1900" b="1" i="1" u="sng" dirty="0"/>
              <a:t>nebo</a:t>
            </a:r>
            <a:r>
              <a:rPr lang="cs-CZ" altLang="cs-CZ" sz="1900" b="1" i="1" dirty="0"/>
              <a:t> </a:t>
            </a:r>
            <a:r>
              <a:rPr lang="cs-CZ" altLang="cs-CZ" sz="1900" i="1" dirty="0"/>
              <a:t>v tom, že návrh na zápis měl být </a:t>
            </a:r>
            <a:r>
              <a:rPr lang="cs-CZ" altLang="cs-CZ" sz="1900" b="1" i="1" u="sng" dirty="0"/>
              <a:t>zamítnut</a:t>
            </a:r>
            <a:r>
              <a:rPr lang="cs-CZ" altLang="cs-CZ" sz="1900" i="1" dirty="0"/>
              <a:t>, neboť údaje o skutečnostech zapisovaných na návrh zapsané osoby do obchodního rejstříku nevyplývají z listin, které zapsaná osoba k návrhu doložila (srov. § 90 odst. 1 </a:t>
            </a:r>
            <a:r>
              <a:rPr lang="cs-CZ" altLang="cs-CZ" sz="1900" i="1" dirty="0" err="1"/>
              <a:t>VeřRej</a:t>
            </a:r>
            <a:r>
              <a:rPr lang="cs-CZ" altLang="cs-CZ" sz="1900" i="1" dirty="0"/>
              <a:t>).</a:t>
            </a:r>
            <a:endParaRPr lang="cs-CZ" altLang="cs-CZ" sz="2300" dirty="0">
              <a:cs typeface="Calibri"/>
            </a:endParaRPr>
          </a:p>
          <a:p>
            <a:pPr lvl="1">
              <a:lnSpc>
                <a:spcPct val="80000"/>
              </a:lnSpc>
            </a:pPr>
            <a:endParaRPr lang="cs-CZ" altLang="cs-CZ" sz="1900" dirty="0">
              <a:cs typeface="Calibri"/>
            </a:endParaRPr>
          </a:p>
          <a:p>
            <a:pPr lvl="1">
              <a:lnSpc>
                <a:spcPct val="80000"/>
              </a:lnSpc>
            </a:pPr>
            <a:endParaRPr lang="cs-CZ" altLang="cs-CZ" sz="2300" dirty="0">
              <a:cs typeface="Calibri"/>
            </a:endParaRPr>
          </a:p>
          <a:p>
            <a:pPr lvl="1">
              <a:lnSpc>
                <a:spcPct val="80000"/>
              </a:lnSpc>
            </a:pPr>
            <a:endParaRPr lang="cs-CZ" altLang="cs-CZ" sz="2300" dirty="0">
              <a:cs typeface="Calibri"/>
            </a:endParaRPr>
          </a:p>
        </p:txBody>
      </p:sp>
    </p:spTree>
    <p:extLst>
      <p:ext uri="{BB962C8B-B14F-4D97-AF65-F5344CB8AC3E}">
        <p14:creationId xmlns:p14="http://schemas.microsoft.com/office/powerpoint/2010/main" val="81085121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Opravné prostředky II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fontScale="92500"/>
          </a:bodyPr>
          <a:lstStyle/>
          <a:p>
            <a:pPr>
              <a:lnSpc>
                <a:spcPct val="80000"/>
              </a:lnSpc>
            </a:pPr>
            <a:r>
              <a:rPr lang="cs-CZ" altLang="cs-CZ" sz="2700" dirty="0"/>
              <a:t>Opravný prostředek </a:t>
            </a:r>
            <a:r>
              <a:rPr lang="cs-CZ" altLang="cs-CZ" sz="2700" i="1" dirty="0" err="1"/>
              <a:t>sui</a:t>
            </a:r>
            <a:r>
              <a:rPr lang="cs-CZ" altLang="cs-CZ" sz="2700" i="1" dirty="0"/>
              <a:t> generis</a:t>
            </a:r>
            <a:r>
              <a:rPr lang="cs-CZ" altLang="cs-CZ" sz="2700" dirty="0"/>
              <a:t> (§ 101 </a:t>
            </a:r>
            <a:r>
              <a:rPr lang="cs-CZ" altLang="cs-CZ" sz="2700" dirty="0" err="1"/>
              <a:t>VeřRej</a:t>
            </a:r>
            <a:r>
              <a:rPr lang="cs-CZ" altLang="cs-CZ" sz="2700" dirty="0"/>
              <a:t>)</a:t>
            </a:r>
          </a:p>
          <a:p>
            <a:pPr lvl="1">
              <a:lnSpc>
                <a:spcPct val="80000"/>
              </a:lnSpc>
            </a:pPr>
            <a:r>
              <a:rPr lang="cs-CZ" sz="2300" dirty="0">
                <a:cs typeface="Calibri"/>
              </a:rPr>
              <a:t>27 </a:t>
            </a:r>
            <a:r>
              <a:rPr lang="cs-CZ" sz="2300" dirty="0" err="1">
                <a:cs typeface="Calibri"/>
              </a:rPr>
              <a:t>Cdo</a:t>
            </a:r>
            <a:r>
              <a:rPr lang="cs-CZ" sz="2300" dirty="0">
                <a:cs typeface="Calibri"/>
              </a:rPr>
              <a:t> 530/2020</a:t>
            </a:r>
          </a:p>
          <a:p>
            <a:pPr marL="1428750" lvl="2" indent="-514350" algn="just">
              <a:lnSpc>
                <a:spcPct val="80000"/>
              </a:lnSpc>
              <a:buFont typeface="+mj-lt"/>
              <a:buAutoNum type="romanUcPeriod"/>
            </a:pPr>
            <a:r>
              <a:rPr lang="cs-CZ" sz="1900" i="1" dirty="0">
                <a:ea typeface="+mn-lt"/>
                <a:cs typeface="+mn-lt"/>
              </a:rPr>
              <a:t>Účelem § 101 odst. 2 </a:t>
            </a:r>
            <a:r>
              <a:rPr lang="cs-CZ" sz="1900" i="1" dirty="0" err="1">
                <a:ea typeface="+mn-lt"/>
                <a:cs typeface="+mn-lt"/>
              </a:rPr>
              <a:t>VeřRej</a:t>
            </a:r>
            <a:r>
              <a:rPr lang="cs-CZ" sz="1900" i="1" dirty="0">
                <a:ea typeface="+mn-lt"/>
                <a:cs typeface="+mn-lt"/>
              </a:rPr>
              <a:t> je umožnit osobám zapisovaným podle jiného zákona do veřejného rejstříku v rámci zápisu zapsané osoby uplatnit námitky proti jejich výmazu a dosáhnout tak shody zápisu se skutečným stavem, nikoliv přiznat těmto osobám možnost brojit proti správnosti všech zapsaných skutečností. Tyto osoby se proto mohou podle citovaného ustanovení </a:t>
            </a:r>
            <a:r>
              <a:rPr lang="cs-CZ" sz="1900" b="1" i="1" u="sng" dirty="0">
                <a:ea typeface="+mn-lt"/>
                <a:cs typeface="+mn-lt"/>
              </a:rPr>
              <a:t>domáhat změny pouze takového zápisu, kterým byly z veřejného rejstříku samy vymazány.</a:t>
            </a:r>
            <a:endParaRPr lang="cs-CZ" altLang="cs-CZ" sz="1900" dirty="0">
              <a:cs typeface="Calibri"/>
            </a:endParaRPr>
          </a:p>
          <a:p>
            <a:pPr lvl="1" algn="just">
              <a:lnSpc>
                <a:spcPct val="80000"/>
              </a:lnSpc>
            </a:pPr>
            <a:r>
              <a:rPr lang="cs-CZ" sz="2300" dirty="0">
                <a:ea typeface="+mn-lt"/>
                <a:cs typeface="+mn-lt"/>
              </a:rPr>
              <a:t>27 </a:t>
            </a:r>
            <a:r>
              <a:rPr lang="cs-CZ" sz="2300" dirty="0" err="1">
                <a:ea typeface="+mn-lt"/>
                <a:cs typeface="+mn-lt"/>
              </a:rPr>
              <a:t>Cdo</a:t>
            </a:r>
            <a:r>
              <a:rPr lang="cs-CZ" sz="2300" dirty="0">
                <a:ea typeface="+mn-lt"/>
                <a:cs typeface="+mn-lt"/>
              </a:rPr>
              <a:t> 4639/2018 (R 84/2020)</a:t>
            </a:r>
          </a:p>
          <a:p>
            <a:pPr marL="1428750" lvl="2" indent="-514350" algn="just">
              <a:lnSpc>
                <a:spcPct val="80000"/>
              </a:lnSpc>
              <a:buFont typeface="+mj-lt"/>
              <a:buAutoNum type="romanUcPeriod"/>
            </a:pPr>
            <a:r>
              <a:rPr lang="cs-CZ" sz="1900" i="1" dirty="0">
                <a:ea typeface="+mn-lt"/>
                <a:cs typeface="+mn-lt"/>
              </a:rPr>
              <a:t>Ustanovení § 101 z. v. r. upravuje zvláštní opravný prostředek, jenž umožňuje tam vypočteným osobám uplatnit proti zápisu námitky, jež </a:t>
            </a:r>
            <a:r>
              <a:rPr lang="cs-CZ" sz="1900" b="1" i="1" u="sng" dirty="0">
                <a:ea typeface="+mn-lt"/>
                <a:cs typeface="+mn-lt"/>
              </a:rPr>
              <a:t>nemohly vznést dříve</a:t>
            </a:r>
            <a:r>
              <a:rPr lang="cs-CZ" sz="1900" b="1" i="1" dirty="0">
                <a:ea typeface="+mn-lt"/>
                <a:cs typeface="+mn-lt"/>
              </a:rPr>
              <a:t> </a:t>
            </a:r>
            <a:r>
              <a:rPr lang="cs-CZ" sz="1900" i="1" dirty="0">
                <a:ea typeface="+mn-lt"/>
                <a:cs typeface="+mn-lt"/>
              </a:rPr>
              <a:t>(např. proto, že nebyly účastníky řízení, či proto, že zápis byl proveden postupem podle § 98 </a:t>
            </a:r>
            <a:r>
              <a:rPr lang="cs-CZ" sz="1900" i="1" dirty="0" err="1">
                <a:ea typeface="+mn-lt"/>
                <a:cs typeface="+mn-lt"/>
              </a:rPr>
              <a:t>VeřRej</a:t>
            </a:r>
            <a:r>
              <a:rPr lang="cs-CZ" sz="1900" i="1" dirty="0">
                <a:ea typeface="+mn-lt"/>
                <a:cs typeface="+mn-lt"/>
              </a:rPr>
              <a:t>).</a:t>
            </a:r>
          </a:p>
          <a:p>
            <a:pPr marL="1428750" lvl="2" indent="-514350" algn="just">
              <a:lnSpc>
                <a:spcPct val="80000"/>
              </a:lnSpc>
              <a:buFont typeface="+mj-lt"/>
              <a:buAutoNum type="romanUcPeriod"/>
            </a:pPr>
            <a:r>
              <a:rPr lang="cs-CZ" sz="1900" i="1" dirty="0">
                <a:ea typeface="+mn-lt"/>
                <a:cs typeface="+mn-lt"/>
              </a:rPr>
              <a:t>Rejstříkový soud je povinen se zabývat takto uplatněnými námitkami, a to </a:t>
            </a:r>
            <a:r>
              <a:rPr lang="cs-CZ" sz="1900" b="1" i="1" u="sng" dirty="0">
                <a:ea typeface="+mn-lt"/>
                <a:cs typeface="+mn-lt"/>
              </a:rPr>
              <a:t>bez ohledu na to, zda (a s jakým výsledkem) se s nimi případně vypořádal v (předchozím) řízení</a:t>
            </a:r>
            <a:r>
              <a:rPr lang="cs-CZ" sz="1900" b="1" i="1" dirty="0">
                <a:ea typeface="+mn-lt"/>
                <a:cs typeface="+mn-lt"/>
              </a:rPr>
              <a:t> </a:t>
            </a:r>
            <a:r>
              <a:rPr lang="cs-CZ" sz="1900" i="1" dirty="0">
                <a:ea typeface="+mn-lt"/>
                <a:cs typeface="+mn-lt"/>
              </a:rPr>
              <a:t>o zápis do příslušného rejstříku (při postupu dle § 98 </a:t>
            </a:r>
            <a:r>
              <a:rPr lang="cs-CZ" sz="1900" i="1" dirty="0" err="1">
                <a:ea typeface="+mn-lt"/>
                <a:cs typeface="+mn-lt"/>
              </a:rPr>
              <a:t>VeřRej</a:t>
            </a:r>
            <a:r>
              <a:rPr lang="cs-CZ" sz="1900" i="1" dirty="0">
                <a:ea typeface="+mn-lt"/>
                <a:cs typeface="+mn-lt"/>
              </a:rPr>
              <a:t> se s nimi ostatně ani vypořádat nemohl)</a:t>
            </a:r>
          </a:p>
          <a:p>
            <a:pPr>
              <a:lnSpc>
                <a:spcPct val="80000"/>
              </a:lnSpc>
            </a:pPr>
            <a:endParaRPr lang="cs-CZ" altLang="cs-CZ" sz="2700" dirty="0">
              <a:cs typeface="Calibri"/>
            </a:endParaRPr>
          </a:p>
          <a:p>
            <a:pPr lvl="1">
              <a:lnSpc>
                <a:spcPct val="80000"/>
              </a:lnSpc>
            </a:pPr>
            <a:endParaRPr lang="cs-CZ" altLang="cs-CZ" sz="1900" dirty="0">
              <a:cs typeface="Calibri"/>
            </a:endParaRPr>
          </a:p>
          <a:p>
            <a:pPr lvl="1">
              <a:lnSpc>
                <a:spcPct val="80000"/>
              </a:lnSpc>
            </a:pPr>
            <a:endParaRPr lang="cs-CZ" altLang="cs-CZ" sz="2300" dirty="0">
              <a:cs typeface="Calibri"/>
            </a:endParaRPr>
          </a:p>
          <a:p>
            <a:pPr lvl="1">
              <a:lnSpc>
                <a:spcPct val="80000"/>
              </a:lnSpc>
            </a:pPr>
            <a:endParaRPr lang="cs-CZ" altLang="cs-CZ" sz="2300" dirty="0">
              <a:cs typeface="Calibri"/>
            </a:endParaRPr>
          </a:p>
        </p:txBody>
      </p:sp>
    </p:spTree>
    <p:extLst>
      <p:ext uri="{BB962C8B-B14F-4D97-AF65-F5344CB8AC3E}">
        <p14:creationId xmlns:p14="http://schemas.microsoft.com/office/powerpoint/2010/main" val="12660057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Opravné prostředky III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Opravný prostředek </a:t>
            </a:r>
            <a:r>
              <a:rPr lang="cs-CZ" altLang="cs-CZ" sz="2700" i="1" dirty="0" err="1"/>
              <a:t>sui</a:t>
            </a:r>
            <a:r>
              <a:rPr lang="cs-CZ" altLang="cs-CZ" sz="2700" i="1" dirty="0"/>
              <a:t> generis</a:t>
            </a:r>
            <a:r>
              <a:rPr lang="cs-CZ" altLang="cs-CZ" sz="2700" dirty="0"/>
              <a:t> (§ 101 </a:t>
            </a:r>
            <a:r>
              <a:rPr lang="cs-CZ" altLang="cs-CZ" sz="2700" dirty="0" err="1"/>
              <a:t>VeřRej</a:t>
            </a:r>
            <a:r>
              <a:rPr lang="cs-CZ" altLang="cs-CZ" sz="2700" dirty="0"/>
              <a:t>)</a:t>
            </a:r>
          </a:p>
          <a:p>
            <a:pPr lvl="1">
              <a:lnSpc>
                <a:spcPct val="80000"/>
              </a:lnSpc>
            </a:pPr>
            <a:r>
              <a:rPr lang="cs-CZ" sz="2300" dirty="0">
                <a:cs typeface="Calibri"/>
              </a:rPr>
              <a:t>27 </a:t>
            </a:r>
            <a:r>
              <a:rPr lang="cs-CZ" sz="2300" dirty="0" err="1">
                <a:cs typeface="Calibri"/>
              </a:rPr>
              <a:t>Cdo</a:t>
            </a:r>
            <a:r>
              <a:rPr lang="cs-CZ" sz="2300" dirty="0">
                <a:cs typeface="Calibri"/>
              </a:rPr>
              <a:t> 530/2020</a:t>
            </a:r>
          </a:p>
          <a:p>
            <a:pPr marL="1428750" lvl="2" indent="-514350" algn="just">
              <a:lnSpc>
                <a:spcPct val="80000"/>
              </a:lnSpc>
              <a:buFont typeface="+mj-lt"/>
              <a:buAutoNum type="romanUcPeriod"/>
            </a:pPr>
            <a:r>
              <a:rPr lang="cs-CZ" sz="1900" i="1" dirty="0">
                <a:ea typeface="+mn-lt"/>
                <a:cs typeface="+mn-lt"/>
              </a:rPr>
              <a:t>[22] Jakkoliv § 101 odst. 2 z. v. r. umožňuje oprávněným osobám domáhat se změny zápisu i v případě, kdy zápis nenastal fikcí (nýbrž rozhodnutím rejstříkového soudu), je </a:t>
            </a:r>
            <a:r>
              <a:rPr lang="cs-CZ" sz="1900" b="1" i="1" u="sng" dirty="0">
                <a:ea typeface="+mn-lt"/>
                <a:cs typeface="+mn-lt"/>
              </a:rPr>
              <a:t>tento opravný prostředek omezen pouze na případy, kdy byla osoba z obchodního rejstříku (neoprávněně) vymazána</a:t>
            </a:r>
            <a:r>
              <a:rPr lang="cs-CZ" sz="1900" i="1" dirty="0">
                <a:ea typeface="+mn-lt"/>
                <a:cs typeface="+mn-lt"/>
              </a:rPr>
              <a:t>. Jinak řečeno, § 101 odst. 2 z. v. r. lze použít jako obranu proti výmazu, </a:t>
            </a:r>
            <a:r>
              <a:rPr lang="cs-CZ" sz="1900" b="1" i="1" u="sng" dirty="0">
                <a:ea typeface="+mn-lt"/>
                <a:cs typeface="+mn-lt"/>
              </a:rPr>
              <a:t>nikoliv však proti zápisu osoby</a:t>
            </a:r>
            <a:r>
              <a:rPr lang="cs-CZ" sz="1900" i="1" dirty="0">
                <a:ea typeface="+mn-lt"/>
                <a:cs typeface="+mn-lt"/>
              </a:rPr>
              <a:t> do veřejného rejstříku; to se podává již z výslovného znění tohoto ustanovení.</a:t>
            </a:r>
            <a:endParaRPr lang="cs-CZ" altLang="cs-CZ" sz="2700" dirty="0">
              <a:cs typeface="Calibri"/>
            </a:endParaRPr>
          </a:p>
          <a:p>
            <a:pPr lvl="1">
              <a:lnSpc>
                <a:spcPct val="80000"/>
              </a:lnSpc>
            </a:pPr>
            <a:endParaRPr lang="cs-CZ" altLang="cs-CZ" sz="1900" dirty="0">
              <a:cs typeface="Calibri"/>
            </a:endParaRPr>
          </a:p>
          <a:p>
            <a:pPr lvl="1">
              <a:lnSpc>
                <a:spcPct val="80000"/>
              </a:lnSpc>
            </a:pPr>
            <a:endParaRPr lang="cs-CZ" altLang="cs-CZ" sz="2300" dirty="0">
              <a:cs typeface="Calibri"/>
            </a:endParaRPr>
          </a:p>
          <a:p>
            <a:pPr lvl="1">
              <a:lnSpc>
                <a:spcPct val="80000"/>
              </a:lnSpc>
            </a:pPr>
            <a:endParaRPr lang="cs-CZ" altLang="cs-CZ" sz="2300" dirty="0">
              <a:cs typeface="Calibri"/>
            </a:endParaRPr>
          </a:p>
        </p:txBody>
      </p:sp>
    </p:spTree>
    <p:extLst>
      <p:ext uri="{BB962C8B-B14F-4D97-AF65-F5344CB8AC3E}">
        <p14:creationId xmlns:p14="http://schemas.microsoft.com/office/powerpoint/2010/main" val="2888650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Smysl a účel</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Informační funkce</a:t>
            </a:r>
          </a:p>
          <a:p>
            <a:pPr lvl="1">
              <a:lnSpc>
                <a:spcPct val="80000"/>
              </a:lnSpc>
            </a:pPr>
            <a:r>
              <a:rPr lang="cs-CZ" altLang="cs-CZ" sz="2300" dirty="0"/>
              <a:t>základní údaje o zapisovaných osobách (obchodní rejstřík: primárně o podnikatelích).</a:t>
            </a:r>
          </a:p>
          <a:p>
            <a:pPr>
              <a:lnSpc>
                <a:spcPct val="80000"/>
              </a:lnSpc>
            </a:pPr>
            <a:r>
              <a:rPr lang="cs-CZ" altLang="cs-CZ" sz="2700" dirty="0"/>
              <a:t>Ochranná funkce</a:t>
            </a:r>
          </a:p>
          <a:p>
            <a:pPr lvl="1">
              <a:lnSpc>
                <a:spcPct val="80000"/>
              </a:lnSpc>
            </a:pPr>
            <a:r>
              <a:rPr lang="cs-CZ" altLang="cs-CZ" sz="2300" dirty="0"/>
              <a:t>vyrovnává informační deficit třetích osob = umožňuje se rychle zorientovat v organizační struktuře.</a:t>
            </a:r>
          </a:p>
          <a:p>
            <a:pPr>
              <a:lnSpc>
                <a:spcPct val="80000"/>
              </a:lnSpc>
            </a:pPr>
            <a:r>
              <a:rPr lang="cs-CZ" altLang="cs-CZ" sz="2700" dirty="0"/>
              <a:t>Zvyšuje efektivitu</a:t>
            </a:r>
          </a:p>
          <a:p>
            <a:pPr lvl="1">
              <a:lnSpc>
                <a:spcPct val="80000"/>
              </a:lnSpc>
            </a:pPr>
            <a:r>
              <a:rPr lang="cs-CZ" altLang="cs-CZ" sz="2300" dirty="0"/>
              <a:t>šetří transakční náklady.</a:t>
            </a:r>
          </a:p>
        </p:txBody>
      </p:sp>
    </p:spTree>
    <p:extLst>
      <p:ext uri="{BB962C8B-B14F-4D97-AF65-F5344CB8AC3E}">
        <p14:creationId xmlns:p14="http://schemas.microsoft.com/office/powerpoint/2010/main" val="93010528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3A06F8E6-DE0C-49D7-9276-F1901FB4C5F1}"/>
              </a:ext>
            </a:extLst>
          </p:cNvPr>
          <p:cNvSpPr txBox="1">
            <a:spLocks/>
          </p:cNvSpPr>
          <p:nvPr/>
        </p:nvSpPr>
        <p:spPr>
          <a:xfrm>
            <a:off x="1143000" y="2808089"/>
            <a:ext cx="6858000" cy="1241822"/>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Procesní opatrovnictví právnických osob v civilním soudním řízení</a:t>
            </a:r>
          </a:p>
        </p:txBody>
      </p:sp>
    </p:spTree>
    <p:extLst>
      <p:ext uri="{BB962C8B-B14F-4D97-AF65-F5344CB8AC3E}">
        <p14:creationId xmlns:p14="http://schemas.microsoft.com/office/powerpoint/2010/main" val="210631383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6748D2-F550-4208-A77A-AC5E46D8934A}"/>
              </a:ext>
            </a:extLst>
          </p:cNvPr>
          <p:cNvSpPr>
            <a:spLocks noGrp="1"/>
          </p:cNvSpPr>
          <p:nvPr>
            <p:ph type="title" idx="4294967295"/>
          </p:nvPr>
        </p:nvSpPr>
        <p:spPr/>
        <p:txBody>
          <a:bodyPr>
            <a:normAutofit/>
          </a:bodyPr>
          <a:lstStyle/>
          <a:p>
            <a:pPr algn="ctr"/>
            <a:r>
              <a:rPr lang="cs-CZ" altLang="cs-CZ" sz="4000" dirty="0">
                <a:latin typeface="+mn-lt"/>
              </a:rPr>
              <a:t>Základní ustanovení</a:t>
            </a:r>
          </a:p>
        </p:txBody>
      </p:sp>
      <p:sp>
        <p:nvSpPr>
          <p:cNvPr id="3" name="Zástupný symbol pro obsah 2">
            <a:extLst>
              <a:ext uri="{FF2B5EF4-FFF2-40B4-BE49-F238E27FC236}">
                <a16:creationId xmlns:a16="http://schemas.microsoft.com/office/drawing/2014/main" id="{740FF1AD-DB60-4B0C-8DDE-8323463A44E6}"/>
              </a:ext>
            </a:extLst>
          </p:cNvPr>
          <p:cNvSpPr>
            <a:spLocks noGrp="1"/>
          </p:cNvSpPr>
          <p:nvPr>
            <p:ph idx="4294967295"/>
          </p:nvPr>
        </p:nvSpPr>
        <p:spPr/>
        <p:txBody>
          <a:bodyPr>
            <a:normAutofit/>
          </a:bodyPr>
          <a:lstStyle/>
          <a:p>
            <a:pPr marL="0" indent="0">
              <a:lnSpc>
                <a:spcPct val="80000"/>
              </a:lnSpc>
              <a:buNone/>
            </a:pPr>
            <a:r>
              <a:rPr lang="cs-CZ" altLang="cs-CZ" sz="2700" dirty="0"/>
              <a:t>§ 29 odst. 2 o. s. ř. </a:t>
            </a:r>
          </a:p>
          <a:p>
            <a:pPr marL="400050" lvl="1" indent="0" algn="just">
              <a:lnSpc>
                <a:spcPct val="80000"/>
              </a:lnSpc>
              <a:buNone/>
            </a:pPr>
            <a:r>
              <a:rPr lang="cs-CZ" altLang="cs-CZ" sz="2300" i="1" dirty="0"/>
              <a:t>Opatrovníka ustanoví předseda senátu (též) právnické osobě, která</a:t>
            </a:r>
          </a:p>
          <a:p>
            <a:pPr marL="857250" lvl="1" indent="-457200" algn="just">
              <a:lnSpc>
                <a:spcPct val="80000"/>
              </a:lnSpc>
              <a:buFont typeface="+mj-lt"/>
              <a:buAutoNum type="arabicPeriod"/>
            </a:pPr>
            <a:r>
              <a:rPr lang="cs-CZ" altLang="cs-CZ" sz="2300" i="1" dirty="0"/>
              <a:t>jako účastník řízení</a:t>
            </a:r>
          </a:p>
          <a:p>
            <a:pPr marL="857250" lvl="1" indent="-457200" algn="just">
              <a:lnSpc>
                <a:spcPct val="80000"/>
              </a:lnSpc>
              <a:buFont typeface="+mj-lt"/>
              <a:buAutoNum type="arabicPeriod"/>
            </a:pPr>
            <a:r>
              <a:rPr lang="cs-CZ" altLang="cs-CZ" sz="2300" i="1" dirty="0"/>
              <a:t>nemůže před soudem vystupovat proto, že</a:t>
            </a:r>
          </a:p>
          <a:p>
            <a:pPr marL="1257300" lvl="2" indent="-457200" algn="just">
              <a:lnSpc>
                <a:spcPct val="80000"/>
              </a:lnSpc>
              <a:buFont typeface="+mj-lt"/>
              <a:buAutoNum type="alphaLcParenR"/>
            </a:pPr>
            <a:r>
              <a:rPr lang="cs-CZ" altLang="cs-CZ" sz="1900" i="1" dirty="0"/>
              <a:t>tu není osoba oprávněná za ni jednat</a:t>
            </a:r>
          </a:p>
          <a:p>
            <a:pPr marL="1257300" lvl="2" indent="-457200" algn="just">
              <a:lnSpc>
                <a:spcPct val="80000"/>
              </a:lnSpc>
              <a:buFont typeface="+mj-lt"/>
              <a:buAutoNum type="alphaLcParenR"/>
            </a:pPr>
            <a:r>
              <a:rPr lang="cs-CZ" altLang="cs-CZ" sz="1900" i="1" dirty="0"/>
              <a:t>nebo že je sporné, kdo je osobou oprávněnou za ni jednat (§ 21),</a:t>
            </a:r>
          </a:p>
          <a:p>
            <a:pPr marL="857250" lvl="1" indent="-457200" algn="just">
              <a:lnSpc>
                <a:spcPct val="80000"/>
              </a:lnSpc>
              <a:buFont typeface="+mj-lt"/>
              <a:buAutoNum type="arabicPeriod"/>
            </a:pPr>
            <a:r>
              <a:rPr lang="cs-CZ" altLang="cs-CZ" sz="2300" i="1" dirty="0"/>
              <a:t>je-li tu nebezpečí z prodlení.</a:t>
            </a:r>
          </a:p>
          <a:p>
            <a:pPr marL="0" indent="0" algn="just">
              <a:lnSpc>
                <a:spcPct val="80000"/>
              </a:lnSpc>
              <a:buNone/>
            </a:pPr>
            <a:endParaRPr lang="cs-CZ" altLang="cs-CZ" sz="2700" dirty="0"/>
          </a:p>
        </p:txBody>
      </p:sp>
    </p:spTree>
    <p:extLst>
      <p:ext uri="{BB962C8B-B14F-4D97-AF65-F5344CB8AC3E}">
        <p14:creationId xmlns:p14="http://schemas.microsoft.com/office/powerpoint/2010/main" val="326182903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AB14DB7-A786-4633-88D9-EEE136D14B69}"/>
              </a:ext>
            </a:extLst>
          </p:cNvPr>
          <p:cNvSpPr>
            <a:spLocks noGrp="1"/>
          </p:cNvSpPr>
          <p:nvPr>
            <p:ph type="title" idx="4294967295"/>
          </p:nvPr>
        </p:nvSpPr>
        <p:spPr/>
        <p:txBody>
          <a:bodyPr>
            <a:noAutofit/>
          </a:bodyPr>
          <a:lstStyle/>
          <a:p>
            <a:pPr algn="ctr"/>
            <a:r>
              <a:rPr lang="cs-CZ" altLang="cs-CZ" sz="4000" dirty="0"/>
              <a:t>Smysl a účel</a:t>
            </a:r>
          </a:p>
        </p:txBody>
      </p:sp>
      <p:sp>
        <p:nvSpPr>
          <p:cNvPr id="3" name="Zástupný symbol pro obsah 2">
            <a:extLst>
              <a:ext uri="{FF2B5EF4-FFF2-40B4-BE49-F238E27FC236}">
                <a16:creationId xmlns:a16="http://schemas.microsoft.com/office/drawing/2014/main" id="{727A9D83-6B19-4DA8-A0E8-6A780C4FF863}"/>
              </a:ext>
            </a:extLst>
          </p:cNvPr>
          <p:cNvSpPr>
            <a:spLocks noGrp="1"/>
          </p:cNvSpPr>
          <p:nvPr>
            <p:ph idx="4294967295"/>
          </p:nvPr>
        </p:nvSpPr>
        <p:spPr/>
        <p:txBody>
          <a:bodyPr>
            <a:normAutofit/>
          </a:bodyPr>
          <a:lstStyle/>
          <a:p>
            <a:pPr>
              <a:lnSpc>
                <a:spcPct val="80000"/>
              </a:lnSpc>
            </a:pPr>
            <a:endParaRPr lang="cs-CZ" altLang="cs-CZ" sz="2700" dirty="0"/>
          </a:p>
          <a:p>
            <a:pPr>
              <a:lnSpc>
                <a:spcPct val="80000"/>
              </a:lnSpc>
            </a:pPr>
            <a:r>
              <a:rPr lang="cs-CZ" altLang="cs-CZ" sz="2700" dirty="0"/>
              <a:t>Zajistit </a:t>
            </a:r>
            <a:r>
              <a:rPr lang="cs-CZ" altLang="cs-CZ" sz="2700" b="1" dirty="0"/>
              <a:t>rovnost účastníků před soudem </a:t>
            </a:r>
          </a:p>
          <a:p>
            <a:pPr>
              <a:lnSpc>
                <a:spcPct val="80000"/>
              </a:lnSpc>
            </a:pPr>
            <a:endParaRPr lang="cs-CZ" altLang="cs-CZ" sz="2700" dirty="0"/>
          </a:p>
          <a:p>
            <a:pPr>
              <a:lnSpc>
                <a:spcPct val="80000"/>
              </a:lnSpc>
            </a:pPr>
            <a:r>
              <a:rPr lang="cs-CZ" altLang="cs-CZ" sz="2700" dirty="0"/>
              <a:t>čl. 96 odst. 1 Ústavy</a:t>
            </a:r>
          </a:p>
          <a:p>
            <a:pPr lvl="1">
              <a:lnSpc>
                <a:spcPct val="80000"/>
              </a:lnSpc>
            </a:pPr>
            <a:r>
              <a:rPr lang="cs-CZ" altLang="cs-CZ" sz="2300" i="1" dirty="0"/>
              <a:t>Smyslem a účelem ustanovení (procesního) opatrovníka</a:t>
            </a:r>
            <a:br>
              <a:rPr lang="cs-CZ" altLang="cs-CZ" sz="2300" i="1" dirty="0"/>
            </a:br>
            <a:r>
              <a:rPr lang="cs-CZ" altLang="cs-CZ" sz="2300" i="1" dirty="0"/>
              <a:t>podle § 29 odst. 2 o. s. ř. je řádné hájení zájmů právnické osoby, k ochraně jejíchž práv byl opatrovník ustanoven,</a:t>
            </a:r>
            <a:br>
              <a:rPr lang="cs-CZ" altLang="cs-CZ" sz="2300" i="1" dirty="0"/>
            </a:br>
            <a:r>
              <a:rPr lang="cs-CZ" altLang="cs-CZ" sz="2300" i="1" dirty="0"/>
              <a:t>v občanském soudním řízení.</a:t>
            </a:r>
            <a:br>
              <a:rPr lang="cs-CZ" altLang="cs-CZ" sz="2300" i="1" dirty="0"/>
            </a:br>
            <a:r>
              <a:rPr lang="cs-CZ" altLang="cs-CZ" sz="2300" dirty="0"/>
              <a:t>(27 Cdo 616/2019, 27 Cdo 2286/2021)</a:t>
            </a:r>
            <a:r>
              <a:rPr lang="cs-CZ" altLang="cs-CZ" sz="2300" i="1" dirty="0"/>
              <a:t>.</a:t>
            </a:r>
          </a:p>
          <a:p>
            <a:pPr lvl="2">
              <a:lnSpc>
                <a:spcPct val="80000"/>
              </a:lnSpc>
            </a:pPr>
            <a:r>
              <a:rPr lang="cs-CZ" altLang="cs-CZ" sz="2000" dirty="0"/>
              <a:t>Platí i v nesporných řízeních (27 Cdo 1875/2018, R 94/2019).</a:t>
            </a:r>
          </a:p>
        </p:txBody>
      </p:sp>
    </p:spTree>
    <p:extLst>
      <p:ext uri="{BB962C8B-B14F-4D97-AF65-F5344CB8AC3E}">
        <p14:creationId xmlns:p14="http://schemas.microsoft.com/office/powerpoint/2010/main" val="380115604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6AA126-B33D-4B65-929E-90EDFEF02B46}"/>
              </a:ext>
            </a:extLst>
          </p:cNvPr>
          <p:cNvSpPr>
            <a:spLocks noGrp="1"/>
          </p:cNvSpPr>
          <p:nvPr>
            <p:ph type="title" idx="4294967295"/>
          </p:nvPr>
        </p:nvSpPr>
        <p:spPr/>
        <p:txBody>
          <a:bodyPr>
            <a:normAutofit/>
          </a:bodyPr>
          <a:lstStyle/>
          <a:p>
            <a:r>
              <a:rPr lang="cs-CZ" altLang="cs-CZ" sz="4000" dirty="0"/>
              <a:t>Mezi Scyllou a Charybdou</a:t>
            </a:r>
          </a:p>
        </p:txBody>
      </p:sp>
      <p:sp>
        <p:nvSpPr>
          <p:cNvPr id="3" name="Zástupný symbol pro obsah 2">
            <a:extLst>
              <a:ext uri="{FF2B5EF4-FFF2-40B4-BE49-F238E27FC236}">
                <a16:creationId xmlns:a16="http://schemas.microsoft.com/office/drawing/2014/main" id="{222E86CE-C481-4291-82E6-A56B4B22F419}"/>
              </a:ext>
            </a:extLst>
          </p:cNvPr>
          <p:cNvSpPr>
            <a:spLocks noGrp="1"/>
          </p:cNvSpPr>
          <p:nvPr>
            <p:ph idx="4294967295"/>
          </p:nvPr>
        </p:nvSpPr>
        <p:spPr/>
        <p:txBody>
          <a:bodyPr>
            <a:normAutofit/>
          </a:bodyPr>
          <a:lstStyle/>
          <a:p>
            <a:pPr>
              <a:lnSpc>
                <a:spcPct val="80000"/>
              </a:lnSpc>
            </a:pPr>
            <a:r>
              <a:rPr lang="cs-CZ" altLang="cs-CZ" sz="2700" dirty="0">
                <a:latin typeface="+mj-lt"/>
              </a:rPr>
              <a:t>Pokud by bylo řízení vedeno s někým, kdo není s to před soudem vystupovat, byl by narušen princip rovnosti zbraní.</a:t>
            </a:r>
          </a:p>
          <a:p>
            <a:pPr lvl="1" algn="just">
              <a:lnSpc>
                <a:spcPct val="80000"/>
              </a:lnSpc>
            </a:pPr>
            <a:r>
              <a:rPr lang="cs-CZ" altLang="cs-CZ" sz="2300" b="1" i="1" dirty="0">
                <a:latin typeface="+mj-lt"/>
              </a:rPr>
              <a:t>Není-li právnické osobě</a:t>
            </a:r>
            <a:r>
              <a:rPr lang="cs-CZ" altLang="cs-CZ" sz="2300" i="1" dirty="0">
                <a:latin typeface="+mj-lt"/>
              </a:rPr>
              <a:t>, která před soudem jako účastník nemůže vystupovat, </a:t>
            </a:r>
            <a:r>
              <a:rPr lang="cs-CZ" altLang="cs-CZ" sz="2300" b="1" i="1" dirty="0">
                <a:latin typeface="+mj-lt"/>
              </a:rPr>
              <a:t>opatrovník ustanoven</a:t>
            </a:r>
            <a:r>
              <a:rPr lang="cs-CZ" altLang="cs-CZ" sz="2300" i="1" dirty="0">
                <a:latin typeface="+mj-lt"/>
              </a:rPr>
              <a:t>, je zasaženo její právo na spravedlivý proces a řízení trpí zmatečnostní vadou podle § 229 odst. 1 písm. c) o. s. ř.</a:t>
            </a:r>
          </a:p>
          <a:p>
            <a:pPr lvl="2" algn="just">
              <a:lnSpc>
                <a:spcPct val="80000"/>
              </a:lnSpc>
            </a:pPr>
            <a:r>
              <a:rPr lang="cs-CZ" altLang="cs-CZ" sz="1900" dirty="0">
                <a:latin typeface="+mj-lt"/>
              </a:rPr>
              <a:t>II. ÚS 741/16, přiměřeně III. ÚS 3206/16, II. ÚS 3039/16,</a:t>
            </a:r>
          </a:p>
          <a:p>
            <a:pPr lvl="2" algn="just">
              <a:lnSpc>
                <a:spcPct val="80000"/>
              </a:lnSpc>
            </a:pPr>
            <a:r>
              <a:rPr lang="cs-CZ" altLang="cs-CZ" sz="1900" dirty="0">
                <a:latin typeface="+mj-lt"/>
              </a:rPr>
              <a:t>a dále 21 Cdo 2190/2011, 21 </a:t>
            </a:r>
            <a:r>
              <a:rPr lang="cs-CZ" altLang="cs-CZ" sz="1900" dirty="0" err="1">
                <a:latin typeface="+mj-lt"/>
              </a:rPr>
              <a:t>Cdo</a:t>
            </a:r>
            <a:r>
              <a:rPr lang="cs-CZ" altLang="cs-CZ" sz="1900" dirty="0">
                <a:latin typeface="+mj-lt"/>
              </a:rPr>
              <a:t> 2646/2016, </a:t>
            </a:r>
          </a:p>
          <a:p>
            <a:pPr lvl="2" algn="just">
              <a:lnSpc>
                <a:spcPct val="80000"/>
              </a:lnSpc>
            </a:pPr>
            <a:r>
              <a:rPr lang="cs-CZ" sz="1900" dirty="0"/>
              <a:t>27 Cdo 616/2019, 27 Cdo 2286/2021 (R 1/2023)</a:t>
            </a:r>
            <a:endParaRPr lang="cs-CZ" altLang="cs-CZ" sz="1900" dirty="0">
              <a:latin typeface="+mj-lt"/>
            </a:endParaRPr>
          </a:p>
        </p:txBody>
      </p:sp>
    </p:spTree>
    <p:extLst>
      <p:ext uri="{BB962C8B-B14F-4D97-AF65-F5344CB8AC3E}">
        <p14:creationId xmlns:p14="http://schemas.microsoft.com/office/powerpoint/2010/main" val="182327172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6AA126-B33D-4B65-929E-90EDFEF02B46}"/>
              </a:ext>
            </a:extLst>
          </p:cNvPr>
          <p:cNvSpPr>
            <a:spLocks noGrp="1"/>
          </p:cNvSpPr>
          <p:nvPr>
            <p:ph type="title" idx="4294967295"/>
          </p:nvPr>
        </p:nvSpPr>
        <p:spPr/>
        <p:txBody>
          <a:bodyPr>
            <a:normAutofit/>
          </a:bodyPr>
          <a:lstStyle/>
          <a:p>
            <a:r>
              <a:rPr lang="cs-CZ" altLang="cs-CZ" sz="4000" dirty="0"/>
              <a:t>Mezi Scyllou a Charybdou</a:t>
            </a:r>
          </a:p>
        </p:txBody>
      </p:sp>
      <p:sp>
        <p:nvSpPr>
          <p:cNvPr id="3" name="Zástupný symbol pro obsah 2">
            <a:extLst>
              <a:ext uri="{FF2B5EF4-FFF2-40B4-BE49-F238E27FC236}">
                <a16:creationId xmlns:a16="http://schemas.microsoft.com/office/drawing/2014/main" id="{222E86CE-C481-4291-82E6-A56B4B22F419}"/>
              </a:ext>
            </a:extLst>
          </p:cNvPr>
          <p:cNvSpPr>
            <a:spLocks noGrp="1"/>
          </p:cNvSpPr>
          <p:nvPr>
            <p:ph idx="4294967295"/>
          </p:nvPr>
        </p:nvSpPr>
        <p:spPr/>
        <p:txBody>
          <a:bodyPr>
            <a:normAutofit lnSpcReduction="10000"/>
          </a:bodyPr>
          <a:lstStyle/>
          <a:p>
            <a:pPr algn="just">
              <a:lnSpc>
                <a:spcPct val="80000"/>
              </a:lnSpc>
            </a:pPr>
            <a:r>
              <a:rPr lang="cs-CZ" altLang="cs-CZ" sz="2700" dirty="0">
                <a:latin typeface="+mj-lt"/>
              </a:rPr>
              <a:t>…ale opatrovník jedině, když zájmy (práva) právnické osoby nemůže hájit osoba oprávněná za ni jednat.</a:t>
            </a:r>
          </a:p>
          <a:p>
            <a:pPr lvl="1" algn="just">
              <a:lnSpc>
                <a:spcPct val="80000"/>
              </a:lnSpc>
            </a:pPr>
            <a:r>
              <a:rPr lang="cs-CZ" altLang="cs-CZ" sz="2300" b="1" i="1" dirty="0">
                <a:latin typeface="+mj-lt"/>
              </a:rPr>
              <a:t>Byl-li účastníku řízení ustanoven (procesní) opatrovník, ačkoli k tomu nebyly splněny podmínky </a:t>
            </a:r>
            <a:r>
              <a:rPr lang="cs-CZ" altLang="cs-CZ" sz="2300" i="1" dirty="0">
                <a:latin typeface="+mj-lt"/>
              </a:rPr>
              <a:t>formulované v § 29 odst. 2 o. s. ř., a uvedené mělo za následek, že soud nejednal s účastníkem, nebo s jiným jeho zástupcem (např. s jeho zákonným zástupcem nebo s kolizním opatrovníkem), jde o případ, kdy účastníku byla nesprávným postupem soudu v průběhu řízení odňata možnost jednat před soudem. Jinak řečeno, i takové řízení je zatíženo zmatečnostní vadou (§ 229 odst. 3 o. s. ř.).</a:t>
            </a:r>
          </a:p>
          <a:p>
            <a:pPr lvl="2" algn="just">
              <a:lnSpc>
                <a:spcPct val="80000"/>
              </a:lnSpc>
            </a:pPr>
            <a:r>
              <a:rPr lang="cs-CZ" altLang="cs-CZ" sz="1900" dirty="0">
                <a:latin typeface="+mj-lt"/>
              </a:rPr>
              <a:t>20 Cdo 2850/99, </a:t>
            </a:r>
            <a:r>
              <a:rPr lang="cs-CZ" altLang="cs-CZ" sz="1900" dirty="0" err="1">
                <a:latin typeface="+mj-lt"/>
              </a:rPr>
              <a:t>Rc</a:t>
            </a:r>
            <a:r>
              <a:rPr lang="cs-CZ" altLang="cs-CZ" sz="1900" dirty="0">
                <a:latin typeface="+mj-lt"/>
              </a:rPr>
              <a:t> 10/2003</a:t>
            </a:r>
          </a:p>
          <a:p>
            <a:pPr lvl="2" algn="just">
              <a:lnSpc>
                <a:spcPct val="80000"/>
              </a:lnSpc>
            </a:pPr>
            <a:r>
              <a:rPr lang="cs-CZ" sz="2000" dirty="0"/>
              <a:t>27 Cdo 616/2019, 27 Cdo 2286/2021 (R 1/2023)</a:t>
            </a:r>
            <a:endParaRPr lang="cs-CZ" altLang="cs-CZ" sz="1800" dirty="0"/>
          </a:p>
          <a:p>
            <a:pPr marL="914400" lvl="2" indent="0">
              <a:lnSpc>
                <a:spcPct val="80000"/>
              </a:lnSpc>
              <a:buNone/>
            </a:pPr>
            <a:endParaRPr lang="cs-CZ" altLang="cs-CZ" sz="1900" dirty="0">
              <a:latin typeface="+mj-lt"/>
            </a:endParaRPr>
          </a:p>
          <a:p>
            <a:pPr marL="360363" indent="0">
              <a:lnSpc>
                <a:spcPct val="80000"/>
              </a:lnSpc>
              <a:buNone/>
            </a:pPr>
            <a:r>
              <a:rPr lang="cs-CZ" altLang="cs-CZ" sz="2800" dirty="0"/>
              <a:t>= s procesním opatrovnictvím spíše šetřit.</a:t>
            </a:r>
          </a:p>
          <a:p>
            <a:pPr lvl="2">
              <a:lnSpc>
                <a:spcPct val="80000"/>
              </a:lnSpc>
            </a:pPr>
            <a:endParaRPr lang="cs-CZ" altLang="cs-CZ" sz="1900" dirty="0">
              <a:latin typeface="+mj-lt"/>
            </a:endParaRPr>
          </a:p>
        </p:txBody>
      </p:sp>
    </p:spTree>
    <p:extLst>
      <p:ext uri="{BB962C8B-B14F-4D97-AF65-F5344CB8AC3E}">
        <p14:creationId xmlns:p14="http://schemas.microsoft.com/office/powerpoint/2010/main" val="276032277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Materiální publicita</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77500" lnSpcReduction="20000"/>
          </a:bodyPr>
          <a:lstStyle/>
          <a:p>
            <a:pPr>
              <a:lnSpc>
                <a:spcPct val="80000"/>
              </a:lnSpc>
            </a:pPr>
            <a:r>
              <a:rPr lang="cs-CZ" altLang="cs-CZ" sz="2700" dirty="0"/>
              <a:t>Pro soudy neplatí</a:t>
            </a:r>
          </a:p>
          <a:p>
            <a:pPr lvl="1">
              <a:lnSpc>
                <a:spcPct val="80000"/>
              </a:lnSpc>
            </a:pPr>
            <a:r>
              <a:rPr lang="cs-CZ" altLang="cs-CZ" sz="2300" i="1" dirty="0"/>
              <a:t>21 Cdo 1388/2007</a:t>
            </a:r>
          </a:p>
          <a:p>
            <a:pPr marL="1428750" lvl="2" indent="-514350">
              <a:lnSpc>
                <a:spcPct val="80000"/>
              </a:lnSpc>
              <a:buFont typeface="+mj-lt"/>
              <a:buAutoNum type="romanUcPeriod"/>
            </a:pPr>
            <a:r>
              <a:rPr lang="cs-CZ" altLang="cs-CZ" sz="1900" i="1" dirty="0"/>
              <a:t>Jednatel společnosti s ručením omezeným je oprávněn jednat za právnickou osobu před soudem [§ 21 odst.1 písm. a) o.s.ř.], i když o tom (dosud) nebyl proveden zápis v obchodním rejstříku (a, případně, jako jednatel téže společnosti s ručením omezeným je dosud zapsán někdo jiný).</a:t>
            </a:r>
          </a:p>
          <a:p>
            <a:pPr marL="1428750" lvl="2" indent="-514350">
              <a:lnSpc>
                <a:spcPct val="80000"/>
              </a:lnSpc>
              <a:buFont typeface="+mj-lt"/>
              <a:buAutoNum type="romanUcPeriod"/>
            </a:pPr>
            <a:r>
              <a:rPr lang="cs-CZ" altLang="cs-CZ" sz="1900" i="1" dirty="0"/>
              <a:t>Došlo-li k ukončení výkonu funkce jednatele, nesmí za právnickou osobu vystupovat v řízení před soudem, i když (zatím) nedošlo k zápisu změny do obchodního rejstříku.</a:t>
            </a:r>
          </a:p>
          <a:p>
            <a:pPr lvl="1">
              <a:lnSpc>
                <a:spcPct val="80000"/>
              </a:lnSpc>
            </a:pPr>
            <a:r>
              <a:rPr lang="cs-CZ" altLang="cs-CZ" sz="2300" i="1" dirty="0"/>
              <a:t>21 Cdo 2646/2016</a:t>
            </a:r>
          </a:p>
          <a:p>
            <a:pPr marL="1428750" lvl="2" indent="-514350" algn="just">
              <a:lnSpc>
                <a:spcPct val="80000"/>
              </a:lnSpc>
              <a:buFont typeface="+mj-lt"/>
              <a:buAutoNum type="romanUcPeriod"/>
            </a:pPr>
            <a:r>
              <a:rPr lang="cs-CZ" altLang="cs-CZ" sz="1900" i="1" dirty="0"/>
              <a:t>Z ustanovení § 21 OSŘ a ani ze zvláštních právních předpisů nevyplývá, že by princip materiální publicity zápisů statutárního orgánu společnosti s ručením omezeným do obchodního rejstříku platil […] pro vymezení toho, kdo je v občanském soudním řízení oprávněn jednat za právnickou osobu před soudem.</a:t>
            </a:r>
          </a:p>
          <a:p>
            <a:pPr marL="1428750" lvl="2" indent="-514350" algn="just">
              <a:lnSpc>
                <a:spcPct val="80000"/>
              </a:lnSpc>
              <a:buFont typeface="+mj-lt"/>
              <a:buAutoNum type="romanUcPeriod"/>
            </a:pPr>
            <a:r>
              <a:rPr lang="cs-CZ" altLang="cs-CZ" sz="1900" i="1" dirty="0"/>
              <a:t>Jednatel společnosti s ručením omezeným je tedy oprávněn jednat za právnickou osobu před soudem [§ 21 odst. 1 písm. a) OSŘ], i když o tom (dosud) nebyl proveden zápis v obchodním rejstříku (a – případně - jako jednatel téže společnosti s ručením omezeným je dosud zapsán někdo jiný); došlo-li však k ukončení výkonu funkce jednatele, nesmí za právnickou osobu vystupovat v řízení před soudem, i když (zatím) nedošlo k zápisu změny do obchodního rejstříku (srov. již zmiňované usnesení Nejvyššího soudu ze dne 16. 4. 2008, sp. zn. 21 Cdo 1388/2007).</a:t>
            </a:r>
          </a:p>
          <a:p>
            <a:pPr lvl="1">
              <a:lnSpc>
                <a:spcPct val="80000"/>
              </a:lnSpc>
            </a:pPr>
            <a:r>
              <a:rPr lang="cs-CZ" altLang="cs-CZ" sz="2300" i="1" dirty="0"/>
              <a:t>21 Cdo 3139/2022</a:t>
            </a:r>
          </a:p>
          <a:p>
            <a:pPr marL="1428750" lvl="2" indent="-514350">
              <a:lnSpc>
                <a:spcPct val="80000"/>
              </a:lnSpc>
              <a:buFont typeface="+mj-lt"/>
              <a:buAutoNum type="romanUcPeriod"/>
            </a:pPr>
            <a:r>
              <a:rPr lang="cs-CZ" altLang="cs-CZ" sz="1900" i="1" dirty="0"/>
              <a:t>Uvedené závěry, byť učiněné v režimu právní úpravy obchodního rejstříku účinné do 31. 12. 2013, se plně prosadí také v poměrech právní úpravy veřejného rejstříku účinné od 1. 1. 2014 (srov. § 121 zákona č. 89/2012 Sb., občanský zákoník, ve znění pozdějších předpisů, a zejména úpravu § 8 až § 10 zákona č. 304/2013 Sb., o veřejných rejstřících právnických a fyzických osob a o evidenci svěřenských fondů, ve znění pozdějších předpisů).</a:t>
            </a:r>
          </a:p>
          <a:p>
            <a:pPr lvl="1">
              <a:lnSpc>
                <a:spcPct val="80000"/>
              </a:lnSpc>
            </a:pPr>
            <a:endParaRPr lang="cs-CZ" altLang="cs-CZ" sz="2300" dirty="0"/>
          </a:p>
        </p:txBody>
      </p:sp>
    </p:spTree>
    <p:extLst>
      <p:ext uri="{BB962C8B-B14F-4D97-AF65-F5344CB8AC3E}">
        <p14:creationId xmlns:p14="http://schemas.microsoft.com/office/powerpoint/2010/main" val="104170030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6748D2-F550-4208-A77A-AC5E46D8934A}"/>
              </a:ext>
            </a:extLst>
          </p:cNvPr>
          <p:cNvSpPr>
            <a:spLocks noGrp="1"/>
          </p:cNvSpPr>
          <p:nvPr>
            <p:ph type="title" idx="4294967295"/>
          </p:nvPr>
        </p:nvSpPr>
        <p:spPr/>
        <p:txBody>
          <a:bodyPr>
            <a:normAutofit/>
          </a:bodyPr>
          <a:lstStyle/>
          <a:p>
            <a:pPr algn="ctr"/>
            <a:r>
              <a:rPr lang="cs-CZ" altLang="cs-CZ" sz="4000" dirty="0">
                <a:latin typeface="+mn-lt"/>
              </a:rPr>
              <a:t>Doručování</a:t>
            </a:r>
          </a:p>
        </p:txBody>
      </p:sp>
      <p:sp>
        <p:nvSpPr>
          <p:cNvPr id="3" name="Zástupný symbol pro obsah 2">
            <a:extLst>
              <a:ext uri="{FF2B5EF4-FFF2-40B4-BE49-F238E27FC236}">
                <a16:creationId xmlns:a16="http://schemas.microsoft.com/office/drawing/2014/main" id="{740FF1AD-DB60-4B0C-8DDE-8323463A44E6}"/>
              </a:ext>
            </a:extLst>
          </p:cNvPr>
          <p:cNvSpPr>
            <a:spLocks noGrp="1"/>
          </p:cNvSpPr>
          <p:nvPr>
            <p:ph idx="4294967295"/>
          </p:nvPr>
        </p:nvSpPr>
        <p:spPr>
          <a:xfrm>
            <a:off x="457200" y="1600200"/>
            <a:ext cx="8229600" cy="4781128"/>
          </a:xfrm>
        </p:spPr>
        <p:txBody>
          <a:bodyPr>
            <a:normAutofit/>
          </a:bodyPr>
          <a:lstStyle/>
          <a:p>
            <a:pPr marL="0" indent="0">
              <a:lnSpc>
                <a:spcPct val="80000"/>
              </a:lnSpc>
              <a:buNone/>
            </a:pPr>
            <a:r>
              <a:rPr lang="cs-CZ" altLang="cs-CZ" sz="2700" dirty="0"/>
              <a:t>§ 50b odst. 4 písm. c) o. s. ř. </a:t>
            </a:r>
          </a:p>
          <a:p>
            <a:pPr marL="400050" lvl="1" indent="0" algn="just">
              <a:lnSpc>
                <a:spcPct val="80000"/>
              </a:lnSpc>
              <a:buNone/>
            </a:pPr>
            <a:r>
              <a:rPr lang="cs-CZ" altLang="cs-CZ" sz="2300" i="1" dirty="0"/>
              <a:t>Písemnost se doručuje rovněž účastníku, jde-li o doručení </a:t>
            </a:r>
            <a:r>
              <a:rPr lang="cs-CZ" altLang="cs-CZ" sz="2300" b="1" i="1" u="sng" dirty="0"/>
              <a:t>usnesení o ustanovení opatrovníka podle § 29</a:t>
            </a:r>
            <a:r>
              <a:rPr lang="cs-CZ" altLang="cs-CZ" sz="2300" i="1" dirty="0"/>
              <a:t>; usnesení o ustanovení opatrovníka účastníku, […] </a:t>
            </a:r>
            <a:r>
              <a:rPr lang="cs-CZ" altLang="cs-CZ" sz="2300" b="1" i="1" u="sng" dirty="0"/>
              <a:t>právnické osobě, která jako účastník řízení nemůže před soudem vystupovat</a:t>
            </a:r>
            <a:r>
              <a:rPr lang="cs-CZ" altLang="cs-CZ" sz="2300" i="1" dirty="0"/>
              <a:t> proto, že tu není osoba oprávněná za ni jednat, nebo že je sporné, kdo je osobou oprávněnou za ni jednat, se však doručuje </a:t>
            </a:r>
            <a:r>
              <a:rPr lang="cs-CZ" altLang="cs-CZ" sz="2300" b="1" i="1" u="sng" dirty="0"/>
              <a:t>jen ostatním účastníkům řízení a ustanovenému opatrovníku a vyvěsí se na úřední desce soudu</a:t>
            </a:r>
            <a:r>
              <a:rPr lang="cs-CZ" altLang="cs-CZ" sz="2300" i="1" dirty="0"/>
              <a:t>.</a:t>
            </a:r>
          </a:p>
          <a:p>
            <a:pPr marL="400050" lvl="1" indent="0" algn="just">
              <a:lnSpc>
                <a:spcPct val="80000"/>
              </a:lnSpc>
              <a:buNone/>
            </a:pPr>
            <a:endParaRPr lang="cs-CZ" altLang="cs-CZ" sz="2300" i="1" dirty="0"/>
          </a:p>
          <a:p>
            <a:pPr lvl="1" indent="-342900" algn="just">
              <a:lnSpc>
                <a:spcPct val="80000"/>
              </a:lnSpc>
            </a:pPr>
            <a:r>
              <a:rPr lang="cs-CZ" altLang="cs-CZ" sz="2300" dirty="0"/>
              <a:t>Bez vyvěšení není doručeno.</a:t>
            </a:r>
          </a:p>
          <a:p>
            <a:pPr lvl="1" indent="-342900" algn="just">
              <a:lnSpc>
                <a:spcPct val="80000"/>
              </a:lnSpc>
            </a:pPr>
            <a:r>
              <a:rPr lang="cs-CZ" altLang="cs-CZ" sz="2300" dirty="0"/>
              <a:t>Právní moc 10. den po vyvěšení (§ 50l odst. 1 o. s. ř.)</a:t>
            </a:r>
            <a:r>
              <a:rPr lang="cs-CZ" altLang="cs-CZ" sz="2300" i="1" dirty="0"/>
              <a:t>.</a:t>
            </a:r>
          </a:p>
          <a:p>
            <a:pPr lvl="2" indent="-342900" algn="just">
              <a:lnSpc>
                <a:spcPct val="80000"/>
              </a:lnSpc>
            </a:pPr>
            <a:r>
              <a:rPr lang="cs-CZ" altLang="cs-CZ" sz="1900" i="1" dirty="0"/>
              <a:t>Na jak dlouho se vyvěšují rozhodnutí?</a:t>
            </a:r>
          </a:p>
          <a:p>
            <a:pPr lvl="1" indent="-342900" algn="just">
              <a:lnSpc>
                <a:spcPct val="80000"/>
              </a:lnSpc>
            </a:pPr>
            <a:r>
              <a:rPr lang="cs-CZ" altLang="cs-CZ" sz="2300" dirty="0"/>
              <a:t>Z opatrnosti doručovat i právnické osoby.</a:t>
            </a:r>
          </a:p>
          <a:p>
            <a:pPr lvl="2" indent="-342900" algn="just">
              <a:lnSpc>
                <a:spcPct val="80000"/>
              </a:lnSpc>
            </a:pPr>
            <a:r>
              <a:rPr lang="cs-CZ" altLang="cs-CZ" sz="1900" i="1" dirty="0"/>
              <a:t>Hrozí riziko „dvojího vyvěšování“, nemá-li DS.</a:t>
            </a:r>
          </a:p>
          <a:p>
            <a:pPr lvl="1" indent="-342900" algn="just">
              <a:lnSpc>
                <a:spcPct val="80000"/>
              </a:lnSpc>
            </a:pPr>
            <a:endParaRPr lang="cs-CZ" altLang="cs-CZ" sz="2300" i="1" dirty="0"/>
          </a:p>
          <a:p>
            <a:pPr marL="0" indent="0" algn="just">
              <a:lnSpc>
                <a:spcPct val="80000"/>
              </a:lnSpc>
              <a:buNone/>
            </a:pPr>
            <a:endParaRPr lang="cs-CZ" altLang="cs-CZ" sz="2700" dirty="0"/>
          </a:p>
        </p:txBody>
      </p:sp>
    </p:spTree>
    <p:extLst>
      <p:ext uri="{BB962C8B-B14F-4D97-AF65-F5344CB8AC3E}">
        <p14:creationId xmlns:p14="http://schemas.microsoft.com/office/powerpoint/2010/main" val="403619786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Z aktuální judikatury</a:t>
            </a:r>
          </a:p>
        </p:txBody>
      </p:sp>
    </p:spTree>
    <p:extLst>
      <p:ext uri="{BB962C8B-B14F-4D97-AF65-F5344CB8AC3E}">
        <p14:creationId xmlns:p14="http://schemas.microsoft.com/office/powerpoint/2010/main" val="375827663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A70A-D7E3-4BB4-8242-678071E311AB}"/>
              </a:ext>
            </a:extLst>
          </p:cNvPr>
          <p:cNvSpPr>
            <a:spLocks noGrp="1"/>
          </p:cNvSpPr>
          <p:nvPr>
            <p:ph type="title" idx="4294967295"/>
          </p:nvPr>
        </p:nvSpPr>
        <p:spPr/>
        <p:txBody>
          <a:bodyPr>
            <a:noAutofit/>
          </a:bodyPr>
          <a:lstStyle/>
          <a:p>
            <a:r>
              <a:rPr lang="cs-CZ" altLang="cs-CZ" sz="4000" dirty="0"/>
              <a:t>Obecná východiska</a:t>
            </a:r>
            <a:endParaRPr lang="cs-CZ" altLang="cs-CZ" sz="3200" dirty="0"/>
          </a:p>
        </p:txBody>
      </p:sp>
      <p:sp>
        <p:nvSpPr>
          <p:cNvPr id="3" name="Zástupný symbol pro obsah 2">
            <a:extLst>
              <a:ext uri="{FF2B5EF4-FFF2-40B4-BE49-F238E27FC236}">
                <a16:creationId xmlns:a16="http://schemas.microsoft.com/office/drawing/2014/main" id="{3F16F954-6A50-4003-9C31-AA09D94ABDE2}"/>
              </a:ext>
            </a:extLst>
          </p:cNvPr>
          <p:cNvSpPr>
            <a:spLocks noGrp="1"/>
          </p:cNvSpPr>
          <p:nvPr>
            <p:ph idx="4294967295"/>
          </p:nvPr>
        </p:nvSpPr>
        <p:spPr>
          <a:xfrm>
            <a:off x="457200" y="1916832"/>
            <a:ext cx="8229600" cy="4209331"/>
          </a:xfrm>
        </p:spPr>
        <p:txBody>
          <a:bodyPr>
            <a:normAutofit fontScale="85000" lnSpcReduction="20000"/>
          </a:bodyPr>
          <a:lstStyle/>
          <a:p>
            <a:pPr algn="just"/>
            <a:r>
              <a:rPr lang="cs-CZ" altLang="cs-CZ" dirty="0"/>
              <a:t>27 Cdo 2286/2021 (R 1/2023)</a:t>
            </a:r>
          </a:p>
          <a:p>
            <a:pPr marL="971550" lvl="1" indent="-514350" algn="just">
              <a:buAutoNum type="romanUcPeriod"/>
            </a:pPr>
            <a:r>
              <a:rPr lang="cs-CZ" altLang="cs-CZ" sz="2300" i="1" dirty="0"/>
              <a:t>[46] Účelem pravidla, které ustanovení procesního opatrovníka právnické osoby podmiňuje nebezpečím z prodlení, je zmírnit nepřiměřenou tvrdost, k níž by docházelo (mohlo docházet), pokud by bylo ustanovení procesního opatrovníka právnické osoby závislé jen na tom, zda je (ryze formálně) naplněna jedna ze dvou skutkových podstat popsaných v předchozím odstavci.</a:t>
            </a:r>
          </a:p>
          <a:p>
            <a:pPr marL="971550" lvl="1" indent="-514350" algn="just">
              <a:buAutoNum type="romanUcPeriod"/>
            </a:pPr>
            <a:r>
              <a:rPr lang="cs-CZ" altLang="cs-CZ" sz="2300" i="1" dirty="0"/>
              <a:t>[48] Opatřením soudu, které je méně invazivní, než ustanovení procesního opatrovníka právnické osoby, přitom může být i možnost v řízení posečkat (ať již neformálně nebo jej přerušit), a to zejména nasvědčují-li skutečnosti, které vyšly za řízení najevo, tomu, že </a:t>
            </a:r>
            <a:r>
              <a:rPr lang="cs-CZ" altLang="cs-CZ" sz="2300" b="1" i="1" dirty="0"/>
              <a:t>stav</a:t>
            </a:r>
            <a:r>
              <a:rPr lang="cs-CZ" altLang="cs-CZ" sz="2300" i="1" dirty="0"/>
              <a:t>, kdy před soudem právnická osoba nemůže vystupovat, je </a:t>
            </a:r>
            <a:r>
              <a:rPr lang="cs-CZ" altLang="cs-CZ" sz="2300" b="1" i="1" dirty="0"/>
              <a:t>pouze přechodný</a:t>
            </a:r>
            <a:r>
              <a:rPr lang="cs-CZ" altLang="cs-CZ" sz="2300" i="1" dirty="0"/>
              <a:t>. Přitom musí platit, že tento stav bude v dohledné době odstraněn, aniž by došlo k neúměrným průtahům v řízení, v jehož rámci je schopnost právnické osoby vystupovat před soudem posuzována.</a:t>
            </a:r>
          </a:p>
        </p:txBody>
      </p:sp>
    </p:spTree>
    <p:extLst>
      <p:ext uri="{BB962C8B-B14F-4D97-AF65-F5344CB8AC3E}">
        <p14:creationId xmlns:p14="http://schemas.microsoft.com/office/powerpoint/2010/main" val="25096191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A70A-D7E3-4BB4-8242-678071E311AB}"/>
              </a:ext>
            </a:extLst>
          </p:cNvPr>
          <p:cNvSpPr>
            <a:spLocks noGrp="1"/>
          </p:cNvSpPr>
          <p:nvPr>
            <p:ph type="title" idx="4294967295"/>
          </p:nvPr>
        </p:nvSpPr>
        <p:spPr/>
        <p:txBody>
          <a:bodyPr>
            <a:noAutofit/>
          </a:bodyPr>
          <a:lstStyle/>
          <a:p>
            <a:r>
              <a:rPr lang="cs-CZ" altLang="cs-CZ" sz="4000" dirty="0"/>
              <a:t>Obecná východiska</a:t>
            </a:r>
            <a:endParaRPr lang="cs-CZ" altLang="cs-CZ" sz="3200" dirty="0"/>
          </a:p>
        </p:txBody>
      </p:sp>
      <p:sp>
        <p:nvSpPr>
          <p:cNvPr id="3" name="Zástupný symbol pro obsah 2">
            <a:extLst>
              <a:ext uri="{FF2B5EF4-FFF2-40B4-BE49-F238E27FC236}">
                <a16:creationId xmlns:a16="http://schemas.microsoft.com/office/drawing/2014/main" id="{3F16F954-6A50-4003-9C31-AA09D94ABDE2}"/>
              </a:ext>
            </a:extLst>
          </p:cNvPr>
          <p:cNvSpPr>
            <a:spLocks noGrp="1"/>
          </p:cNvSpPr>
          <p:nvPr>
            <p:ph idx="4294967295"/>
          </p:nvPr>
        </p:nvSpPr>
        <p:spPr>
          <a:xfrm>
            <a:off x="457200" y="1916832"/>
            <a:ext cx="8229600" cy="4209331"/>
          </a:xfrm>
        </p:spPr>
        <p:txBody>
          <a:bodyPr>
            <a:normAutofit/>
          </a:bodyPr>
          <a:lstStyle/>
          <a:p>
            <a:pPr algn="just"/>
            <a:r>
              <a:rPr lang="cs-CZ" altLang="cs-CZ" dirty="0"/>
              <a:t>27 Cdo 2286/2021 (R 1/2023) – pokračování</a:t>
            </a:r>
            <a:endParaRPr lang="cs-CZ" altLang="cs-CZ" sz="2300" i="1" dirty="0"/>
          </a:p>
          <a:p>
            <a:pPr marL="971550" lvl="1" indent="-514350" algn="just">
              <a:buFont typeface="+mj-lt"/>
              <a:buAutoNum type="romanUcPeriod" startAt="3"/>
            </a:pPr>
            <a:r>
              <a:rPr lang="cs-CZ" altLang="cs-CZ" sz="2300" i="1" dirty="0"/>
              <a:t>[49] Jestliže naopak nic nenasvědčuje tomu, že stav,</a:t>
            </a:r>
            <a:br>
              <a:rPr lang="cs-CZ" altLang="cs-CZ" sz="2300" i="1" dirty="0"/>
            </a:br>
            <a:r>
              <a:rPr lang="cs-CZ" altLang="cs-CZ" sz="2300" i="1" dirty="0"/>
              <a:t>kdy právnická osoba, která je účastníkem řízení, nemůže vystupovat před soudem (proto, že tu není osoba oprávněná za ni jednat nebo že je sporné, kdo je osobou oprávněnou za ni jednat), je přechodný a že bude</a:t>
            </a:r>
            <a:br>
              <a:rPr lang="cs-CZ" altLang="cs-CZ" sz="2300" i="1" dirty="0"/>
            </a:br>
            <a:r>
              <a:rPr lang="cs-CZ" altLang="cs-CZ" sz="2300" i="1" dirty="0"/>
              <a:t>v dohledné době odstraněn, je namístě </a:t>
            </a:r>
            <a:r>
              <a:rPr lang="cs-CZ" altLang="cs-CZ" sz="2300" b="1" i="1" dirty="0"/>
              <a:t>dbát hospodárnosti řízení a právnické osobě procesního opatrovníka</a:t>
            </a:r>
            <a:br>
              <a:rPr lang="cs-CZ" altLang="cs-CZ" sz="2300" b="1" i="1" dirty="0"/>
            </a:br>
            <a:r>
              <a:rPr lang="cs-CZ" altLang="cs-CZ" sz="2300" i="1" dirty="0"/>
              <a:t>(k ochraně jejích procesních práv) ustanovit.</a:t>
            </a:r>
          </a:p>
        </p:txBody>
      </p:sp>
    </p:spTree>
    <p:extLst>
      <p:ext uri="{BB962C8B-B14F-4D97-AF65-F5344CB8AC3E}">
        <p14:creationId xmlns:p14="http://schemas.microsoft.com/office/powerpoint/2010/main" val="2417094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fontScale="90000"/>
          </a:bodyPr>
          <a:lstStyle/>
          <a:p>
            <a:r>
              <a:rPr lang="cs-CZ" altLang="cs-CZ" sz="4000" dirty="0">
                <a:latin typeface="Calibri" pitchFamily="34" charset="0"/>
              </a:rPr>
              <a:t>Vynětí z režimu řízení</a:t>
            </a:r>
            <a:br>
              <a:rPr lang="cs-CZ" altLang="cs-CZ" sz="4000" dirty="0">
                <a:latin typeface="Calibri" pitchFamily="34" charset="0"/>
              </a:rPr>
            </a:br>
            <a:r>
              <a:rPr lang="cs-CZ" altLang="cs-CZ" sz="4000" dirty="0">
                <a:latin typeface="Calibri" pitchFamily="34" charset="0"/>
              </a:rPr>
              <a:t>podle </a:t>
            </a:r>
            <a:r>
              <a:rPr lang="cs-CZ" altLang="cs-CZ" sz="4000" dirty="0" err="1">
                <a:latin typeface="Calibri" pitchFamily="34" charset="0"/>
              </a:rPr>
              <a:t>VeřRej</a:t>
            </a:r>
            <a:endParaRPr lang="cs-CZ" altLang="cs-CZ" sz="4000" dirty="0">
              <a:latin typeface="Calibri" pitchFamily="34" charset="0"/>
            </a:endParaRP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Zápis odborové organizace</a:t>
            </a:r>
          </a:p>
          <a:p>
            <a:pPr marL="457200" lvl="1" indent="0">
              <a:lnSpc>
                <a:spcPct val="80000"/>
              </a:lnSpc>
              <a:buNone/>
            </a:pPr>
            <a:r>
              <a:rPr lang="cs-CZ" altLang="cs-CZ" sz="1900" dirty="0" err="1"/>
              <a:t>Cpjn</a:t>
            </a:r>
            <a:r>
              <a:rPr lang="cs-CZ" altLang="cs-CZ" sz="1900" dirty="0"/>
              <a:t> 202/2013 (R 36/2014)</a:t>
            </a:r>
          </a:p>
          <a:p>
            <a:pPr marL="1428750" lvl="2" indent="-514350" algn="just">
              <a:lnSpc>
                <a:spcPct val="80000"/>
              </a:lnSpc>
              <a:buAutoNum type="romanUcPeriod"/>
            </a:pPr>
            <a:r>
              <a:rPr lang="cs-CZ" altLang="cs-CZ" sz="1900" i="1" dirty="0"/>
              <a:t>Odborová organizace je právnickou osobou, která se zapisuje </a:t>
            </a:r>
            <a:r>
              <a:rPr lang="cs-CZ" altLang="cs-CZ" sz="1900" i="1" u="sng" dirty="0"/>
              <a:t>do spolkového rejstříku</a:t>
            </a:r>
            <a:r>
              <a:rPr lang="cs-CZ" altLang="cs-CZ" sz="1900" i="1" dirty="0"/>
              <a:t> (§ 26 odst. 1 písm. a/ </a:t>
            </a:r>
            <a:r>
              <a:rPr lang="cs-CZ" altLang="cs-CZ" sz="1900" i="1" dirty="0" err="1"/>
              <a:t>VeřRej</a:t>
            </a:r>
            <a:r>
              <a:rPr lang="cs-CZ" altLang="cs-CZ" sz="1900" i="1" dirty="0"/>
              <a:t>).</a:t>
            </a:r>
          </a:p>
          <a:p>
            <a:pPr marL="1428750" lvl="2" indent="-514350" algn="just">
              <a:lnSpc>
                <a:spcPct val="80000"/>
              </a:lnSpc>
              <a:buAutoNum type="romanUcPeriod"/>
            </a:pPr>
            <a:r>
              <a:rPr lang="cs-CZ" altLang="cs-CZ" sz="1900" i="1" dirty="0"/>
              <a:t>Odborová organizace vzniká (nabývá právní osobnost) dnem následujícím po dni, v němž bylo doručeno rejstříkovému soudu oznámení o jejím založení (srov. § 3025 odst. 2 ObčZ a § 121 odst. 1 </a:t>
            </a:r>
            <a:r>
              <a:rPr lang="cs-CZ" altLang="cs-CZ" sz="1900" i="1" dirty="0" err="1"/>
              <a:t>VeřRej</a:t>
            </a:r>
            <a:r>
              <a:rPr lang="cs-CZ" altLang="cs-CZ" sz="1900" i="1" dirty="0"/>
              <a:t>).</a:t>
            </a:r>
          </a:p>
          <a:p>
            <a:pPr marL="1428750" lvl="2" indent="-514350" algn="just">
              <a:lnSpc>
                <a:spcPct val="80000"/>
              </a:lnSpc>
              <a:buAutoNum type="romanUcPeriod"/>
            </a:pPr>
            <a:r>
              <a:rPr lang="cs-CZ" altLang="cs-CZ" sz="1900" i="1" dirty="0"/>
              <a:t>Zápis odborové organizace do spolkového rejstříku provede rejstříkový soud do 5 pracovních dnů na základě oznámení o jejím založení, </a:t>
            </a:r>
            <a:r>
              <a:rPr lang="cs-CZ" altLang="cs-CZ" sz="1900" i="1" u="sng" dirty="0"/>
              <a:t>aniž by byl</a:t>
            </a:r>
            <a:r>
              <a:rPr lang="cs-CZ" altLang="cs-CZ" sz="1900" i="1" dirty="0"/>
              <a:t> (mohl být) </a:t>
            </a:r>
            <a:r>
              <a:rPr lang="cs-CZ" altLang="cs-CZ" sz="1900" i="1" u="sng" dirty="0"/>
              <a:t>podán návrh na zápis</a:t>
            </a:r>
            <a:r>
              <a:rPr lang="cs-CZ" altLang="cs-CZ" sz="1900" i="1" dirty="0"/>
              <a:t> do spolkového rejstříku nebo by ve věci zápisu odborové organizace do spolkového rejstříku </a:t>
            </a:r>
            <a:r>
              <a:rPr lang="cs-CZ" altLang="cs-CZ" sz="1900" i="1" u="sng" dirty="0"/>
              <a:t>proběhlo</a:t>
            </a:r>
            <a:r>
              <a:rPr lang="cs-CZ" altLang="cs-CZ" sz="1900" i="1" dirty="0"/>
              <a:t> (mohlo proběhnout) </a:t>
            </a:r>
            <a:r>
              <a:rPr lang="cs-CZ" altLang="cs-CZ" sz="1900" i="1" u="sng" dirty="0"/>
              <a:t>řízení podle části třetí</a:t>
            </a:r>
            <a:r>
              <a:rPr lang="cs-CZ" altLang="cs-CZ" sz="1900" i="1" dirty="0"/>
              <a:t> </a:t>
            </a:r>
            <a:r>
              <a:rPr lang="cs-CZ" altLang="cs-CZ" sz="1900" i="1" dirty="0" err="1"/>
              <a:t>VeřRej</a:t>
            </a:r>
            <a:r>
              <a:rPr lang="cs-CZ" altLang="cs-CZ" sz="1900" i="1" dirty="0"/>
              <a:t> (srov. § 121 odst. 2 a 3 </a:t>
            </a:r>
            <a:r>
              <a:rPr lang="cs-CZ" altLang="cs-CZ" sz="1900" i="1" dirty="0" err="1"/>
              <a:t>VeřRej</a:t>
            </a:r>
            <a:r>
              <a:rPr lang="cs-CZ" altLang="cs-CZ" sz="1900" i="1" dirty="0"/>
              <a:t>).</a:t>
            </a:r>
          </a:p>
          <a:p>
            <a:pPr marL="914400" lvl="2" indent="0">
              <a:lnSpc>
                <a:spcPct val="80000"/>
              </a:lnSpc>
              <a:buNone/>
            </a:pPr>
            <a:r>
              <a:rPr lang="cs-CZ" altLang="cs-CZ" sz="1900" i="1" dirty="0"/>
              <a:t>	+ 21 Cdo 1917/2016 + 21 Cdo 3520/2016 + 24 Cdo 747/2019</a:t>
            </a:r>
          </a:p>
          <a:p>
            <a:pPr marL="1428750" lvl="2" indent="-514350">
              <a:lnSpc>
                <a:spcPct val="80000"/>
              </a:lnSpc>
              <a:buAutoNum type="romanUcPeriod"/>
            </a:pPr>
            <a:endParaRPr lang="cs-CZ" altLang="cs-CZ" sz="1900" i="1" dirty="0"/>
          </a:p>
        </p:txBody>
      </p:sp>
    </p:spTree>
    <p:extLst>
      <p:ext uri="{BB962C8B-B14F-4D97-AF65-F5344CB8AC3E}">
        <p14:creationId xmlns:p14="http://schemas.microsoft.com/office/powerpoint/2010/main" val="7406021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A70A-D7E3-4BB4-8242-678071E311AB}"/>
              </a:ext>
            </a:extLst>
          </p:cNvPr>
          <p:cNvSpPr>
            <a:spLocks noGrp="1"/>
          </p:cNvSpPr>
          <p:nvPr>
            <p:ph type="title" idx="4294967295"/>
          </p:nvPr>
        </p:nvSpPr>
        <p:spPr/>
        <p:txBody>
          <a:bodyPr>
            <a:noAutofit/>
          </a:bodyPr>
          <a:lstStyle/>
          <a:p>
            <a:r>
              <a:rPr lang="cs-CZ" altLang="cs-CZ" sz="4000" dirty="0"/>
              <a:t>(Procesní) plná moc</a:t>
            </a:r>
            <a:endParaRPr lang="cs-CZ" altLang="cs-CZ" sz="3200" dirty="0"/>
          </a:p>
        </p:txBody>
      </p:sp>
      <p:sp>
        <p:nvSpPr>
          <p:cNvPr id="3" name="Zástupný symbol pro obsah 2">
            <a:extLst>
              <a:ext uri="{FF2B5EF4-FFF2-40B4-BE49-F238E27FC236}">
                <a16:creationId xmlns:a16="http://schemas.microsoft.com/office/drawing/2014/main" id="{3F16F954-6A50-4003-9C31-AA09D94ABDE2}"/>
              </a:ext>
            </a:extLst>
          </p:cNvPr>
          <p:cNvSpPr>
            <a:spLocks noGrp="1"/>
          </p:cNvSpPr>
          <p:nvPr>
            <p:ph idx="4294967295"/>
          </p:nvPr>
        </p:nvSpPr>
        <p:spPr>
          <a:xfrm>
            <a:off x="457200" y="1916832"/>
            <a:ext cx="8229600" cy="4209331"/>
          </a:xfrm>
        </p:spPr>
        <p:txBody>
          <a:bodyPr>
            <a:normAutofit fontScale="92500" lnSpcReduction="10000"/>
          </a:bodyPr>
          <a:lstStyle/>
          <a:p>
            <a:pPr algn="just"/>
            <a:r>
              <a:rPr lang="cs-CZ" altLang="cs-CZ" dirty="0"/>
              <a:t>27 Cdo 1617/2019</a:t>
            </a:r>
          </a:p>
          <a:p>
            <a:pPr marL="457200" lvl="1" indent="0" algn="just">
              <a:buNone/>
            </a:pPr>
            <a:r>
              <a:rPr lang="cs-CZ" altLang="cs-CZ" sz="2300" i="1" dirty="0"/>
              <a:t>Udělila-li jediná členka představenstva společnosti Z. P. jménem společnosti plnou moc advokátovi, k zastupování společnosti ve všech věcech a při všech úkonech i v rozsahu práv a povinností podle občanského soudního řádu, pak </a:t>
            </a:r>
            <a:r>
              <a:rPr lang="cs-CZ" altLang="cs-CZ" sz="2300" b="1" i="1" dirty="0"/>
              <a:t>ani případné ukončení výkonu její funkce členky představenstva nevede bez dalšího k zániku této plné moci</a:t>
            </a:r>
            <a:r>
              <a:rPr lang="cs-CZ" altLang="cs-CZ" sz="2300" i="1" dirty="0"/>
              <a:t>, kterou udělila v době, kdy byla oprávněna jednat jménem </a:t>
            </a:r>
            <a:r>
              <a:rPr lang="cs-CZ" altLang="cs-CZ" sz="2300" i="1" dirty="0" err="1"/>
              <a:t>dovolatelky</a:t>
            </a:r>
            <a:r>
              <a:rPr lang="cs-CZ" altLang="cs-CZ" sz="2300" i="1" dirty="0"/>
              <a:t>.</a:t>
            </a:r>
          </a:p>
          <a:p>
            <a:pPr algn="just"/>
            <a:r>
              <a:rPr lang="cs-CZ" altLang="cs-CZ" sz="2700" i="1" dirty="0"/>
              <a:t>29 </a:t>
            </a:r>
            <a:r>
              <a:rPr lang="cs-CZ" altLang="cs-CZ" sz="2700" i="1" dirty="0" err="1"/>
              <a:t>Cdo</a:t>
            </a:r>
            <a:r>
              <a:rPr lang="cs-CZ" altLang="cs-CZ" sz="2700" i="1" dirty="0"/>
              <a:t> 136/2012, 29 </a:t>
            </a:r>
            <a:r>
              <a:rPr lang="cs-CZ" altLang="cs-CZ" sz="2700" i="1" dirty="0" err="1"/>
              <a:t>Cdo</a:t>
            </a:r>
            <a:r>
              <a:rPr lang="cs-CZ" altLang="cs-CZ" sz="2700" i="1" dirty="0"/>
              <a:t> 4751/2010, 29 </a:t>
            </a:r>
            <a:r>
              <a:rPr lang="cs-CZ" altLang="cs-CZ" sz="2700" i="1" dirty="0" err="1"/>
              <a:t>Cdo</a:t>
            </a:r>
            <a:r>
              <a:rPr lang="cs-CZ" altLang="cs-CZ" sz="2700" i="1" dirty="0"/>
              <a:t> 4525/2016</a:t>
            </a:r>
          </a:p>
          <a:p>
            <a:pPr marL="457200" lvl="1" indent="0" algn="just">
              <a:buNone/>
            </a:pPr>
            <a:r>
              <a:rPr lang="cs-CZ" altLang="cs-CZ" sz="2300" i="1" dirty="0"/>
              <a:t>Je-li zde osoba oprávněná za společnost jednat, a sice advokát zmocněný na základě plné moci, nejsou dány důvody pro ustanovení opatrovníka společnosti podle § 29 odst. 2 o. s. ř.</a:t>
            </a:r>
          </a:p>
        </p:txBody>
      </p:sp>
    </p:spTree>
    <p:extLst>
      <p:ext uri="{BB962C8B-B14F-4D97-AF65-F5344CB8AC3E}">
        <p14:creationId xmlns:p14="http://schemas.microsoft.com/office/powerpoint/2010/main" val="324793623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A70A-D7E3-4BB4-8242-678071E311AB}"/>
              </a:ext>
            </a:extLst>
          </p:cNvPr>
          <p:cNvSpPr>
            <a:spLocks noGrp="1"/>
          </p:cNvSpPr>
          <p:nvPr>
            <p:ph type="title" idx="4294967295"/>
          </p:nvPr>
        </p:nvSpPr>
        <p:spPr/>
        <p:txBody>
          <a:bodyPr>
            <a:noAutofit/>
          </a:bodyPr>
          <a:lstStyle/>
          <a:p>
            <a:r>
              <a:rPr lang="cs-CZ" altLang="cs-CZ" sz="4000" dirty="0"/>
              <a:t>Zánik procesního opatrovnictví</a:t>
            </a:r>
          </a:p>
        </p:txBody>
      </p:sp>
      <p:sp>
        <p:nvSpPr>
          <p:cNvPr id="3" name="Zástupný symbol pro obsah 2">
            <a:extLst>
              <a:ext uri="{FF2B5EF4-FFF2-40B4-BE49-F238E27FC236}">
                <a16:creationId xmlns:a16="http://schemas.microsoft.com/office/drawing/2014/main" id="{3F16F954-6A50-4003-9C31-AA09D94ABDE2}"/>
              </a:ext>
            </a:extLst>
          </p:cNvPr>
          <p:cNvSpPr>
            <a:spLocks noGrp="1"/>
          </p:cNvSpPr>
          <p:nvPr>
            <p:ph idx="4294967295"/>
          </p:nvPr>
        </p:nvSpPr>
        <p:spPr>
          <a:xfrm>
            <a:off x="457200" y="1916832"/>
            <a:ext cx="8229600" cy="4209331"/>
          </a:xfrm>
        </p:spPr>
        <p:txBody>
          <a:bodyPr>
            <a:normAutofit fontScale="92500"/>
          </a:bodyPr>
          <a:lstStyle/>
          <a:p>
            <a:r>
              <a:rPr lang="cs-CZ" altLang="cs-CZ" dirty="0"/>
              <a:t>27 Cdo 616/2019</a:t>
            </a:r>
          </a:p>
          <a:p>
            <a:pPr marL="971550" lvl="1" indent="-514350" algn="just">
              <a:buFont typeface="+mj-lt"/>
              <a:buAutoNum type="romanUcPeriod"/>
            </a:pPr>
            <a:r>
              <a:rPr lang="cs-CZ" altLang="cs-CZ" sz="2300" i="1" dirty="0"/>
              <a:t>Procesní opatrovník vykonává svou funkci vždy jen po takovou dobu, po niž trvá důvod, pro který byl do funkce ustanoven. Jestliže takový důvod v průběhu řízení odpadne (např. tím, že právnická osoba si ustanovila statutární orgán), funkce opatrovníka </a:t>
            </a:r>
            <a:r>
              <a:rPr lang="cs-CZ" altLang="cs-CZ" sz="2300" b="1" i="1" dirty="0"/>
              <a:t>bez dalšího zaniká</a:t>
            </a:r>
            <a:r>
              <a:rPr lang="cs-CZ" altLang="cs-CZ" sz="2300" i="1" dirty="0"/>
              <a:t>, jeho oprávnění zastupovat účastníka tím končí a soud nadále jedná s účastníkem (právnickou osobou); účinky procesních úkonů, které do té doby opatrovník za účastníka učinil, zůstávají zachovány.</a:t>
            </a:r>
          </a:p>
          <a:p>
            <a:pPr marL="971550" lvl="1" indent="-514350" algn="just">
              <a:buFont typeface="+mj-lt"/>
              <a:buAutoNum type="romanUcPeriod"/>
            </a:pPr>
            <a:r>
              <a:rPr lang="cs-CZ" altLang="cs-CZ" sz="2300" i="1" dirty="0"/>
              <a:t>Rozhodnutí o „zproštění“ opatrovníka funkce (jež má povahu </a:t>
            </a:r>
            <a:r>
              <a:rPr lang="cs-CZ" altLang="cs-CZ" sz="2300" b="1" i="1" dirty="0"/>
              <a:t>usnesení, kterým se upravuje vedení řízení</a:t>
            </a:r>
            <a:r>
              <a:rPr lang="cs-CZ" altLang="cs-CZ" sz="2300" i="1" dirty="0"/>
              <a:t>) není třeba vždy vydávat, ukončení funkce je však třeba opatrovníku oznámit.</a:t>
            </a:r>
          </a:p>
        </p:txBody>
      </p:sp>
    </p:spTree>
    <p:extLst>
      <p:ext uri="{BB962C8B-B14F-4D97-AF65-F5344CB8AC3E}">
        <p14:creationId xmlns:p14="http://schemas.microsoft.com/office/powerpoint/2010/main" val="250985892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A70A-D7E3-4BB4-8242-678071E311AB}"/>
              </a:ext>
            </a:extLst>
          </p:cNvPr>
          <p:cNvSpPr>
            <a:spLocks noGrp="1"/>
          </p:cNvSpPr>
          <p:nvPr>
            <p:ph type="title" idx="4294967295"/>
          </p:nvPr>
        </p:nvSpPr>
        <p:spPr/>
        <p:txBody>
          <a:bodyPr>
            <a:noAutofit/>
          </a:bodyPr>
          <a:lstStyle/>
          <a:p>
            <a:r>
              <a:rPr lang="cs-CZ" altLang="cs-CZ" sz="4000" dirty="0"/>
              <a:t>Návrh na odvolání</a:t>
            </a:r>
            <a:br>
              <a:rPr lang="cs-CZ" altLang="cs-CZ" sz="4000" dirty="0"/>
            </a:br>
            <a:r>
              <a:rPr lang="cs-CZ" altLang="cs-CZ" sz="4000" dirty="0"/>
              <a:t>procesního opatrovníka</a:t>
            </a:r>
          </a:p>
        </p:txBody>
      </p:sp>
      <p:sp>
        <p:nvSpPr>
          <p:cNvPr id="3" name="Zástupný symbol pro obsah 2">
            <a:extLst>
              <a:ext uri="{FF2B5EF4-FFF2-40B4-BE49-F238E27FC236}">
                <a16:creationId xmlns:a16="http://schemas.microsoft.com/office/drawing/2014/main" id="{3F16F954-6A50-4003-9C31-AA09D94ABDE2}"/>
              </a:ext>
            </a:extLst>
          </p:cNvPr>
          <p:cNvSpPr>
            <a:spLocks noGrp="1"/>
          </p:cNvSpPr>
          <p:nvPr>
            <p:ph idx="4294967295"/>
          </p:nvPr>
        </p:nvSpPr>
        <p:spPr>
          <a:xfrm>
            <a:off x="457200" y="1916832"/>
            <a:ext cx="8229600" cy="4209331"/>
          </a:xfrm>
        </p:spPr>
        <p:txBody>
          <a:bodyPr>
            <a:normAutofit lnSpcReduction="10000"/>
          </a:bodyPr>
          <a:lstStyle/>
          <a:p>
            <a:r>
              <a:rPr lang="cs-CZ" altLang="cs-CZ" dirty="0"/>
              <a:t>27 Cdo 616/2019</a:t>
            </a:r>
          </a:p>
          <a:p>
            <a:pPr marL="971550" lvl="1" indent="-514350" algn="just">
              <a:buFont typeface="+mj-lt"/>
              <a:buAutoNum type="romanUcPeriod" startAt="3"/>
            </a:pPr>
            <a:r>
              <a:rPr lang="cs-CZ" altLang="cs-CZ" sz="2300" i="1" dirty="0"/>
              <a:t>Právnická osoba, jíž byl ustanoven procesní opatrovník, </a:t>
            </a:r>
            <a:r>
              <a:rPr lang="cs-CZ" altLang="cs-CZ" sz="2300" b="1" i="1" dirty="0"/>
              <a:t>může v řízení (výjimečně) jednat i prostřednictvím jiných osob</a:t>
            </a:r>
            <a:r>
              <a:rPr lang="cs-CZ" altLang="cs-CZ" sz="2300" i="1" dirty="0"/>
              <a:t>; tím není dotčen zákaz současného jednání více osob za právnickou osobu (§ 21 odst. 5 o. s. ř.).</a:t>
            </a:r>
          </a:p>
          <a:p>
            <a:pPr marL="971550" lvl="1" indent="-514350" algn="just">
              <a:buFont typeface="+mj-lt"/>
              <a:buAutoNum type="romanUcPeriod" startAt="3"/>
            </a:pPr>
            <a:r>
              <a:rPr lang="cs-CZ" altLang="cs-CZ" sz="2300" i="1" dirty="0"/>
              <a:t>Podá-li jiná (od opatrovníka odlišná) osoba, jež o sobě tvrdí, že je (taktéž) oprávněna jednat za opatrovanou právnickou osobu, jejím jménem návrh na zproštění opatrovníka funkce, může soud takovému návrhu vyhovět jen, zkoumal-li, zda je ona osoba za právnickou osobu skutečně ve smyslu § 21 o. s. ř. oprávněna jednat, a dospěl-li k závěru, že je k jednání za právnickou osobu oprávněna.</a:t>
            </a:r>
          </a:p>
        </p:txBody>
      </p:sp>
    </p:spTree>
    <p:extLst>
      <p:ext uri="{BB962C8B-B14F-4D97-AF65-F5344CB8AC3E}">
        <p14:creationId xmlns:p14="http://schemas.microsoft.com/office/powerpoint/2010/main" val="90278445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3600" dirty="0"/>
              <a:t>Střet zájmů</a:t>
            </a:r>
            <a:br>
              <a:rPr lang="cs-CZ" sz="3600" dirty="0"/>
            </a:br>
            <a:r>
              <a:rPr lang="cs-CZ" sz="3600" dirty="0"/>
              <a:t>(sporná řízení)</a:t>
            </a:r>
            <a:br>
              <a:rPr lang="cs-CZ" sz="3600" dirty="0"/>
            </a:br>
            <a:endParaRPr lang="cs-CZ" sz="2200" dirty="0"/>
          </a:p>
        </p:txBody>
      </p:sp>
      <p:sp>
        <p:nvSpPr>
          <p:cNvPr id="3" name="Zástupný symbol pro obsah 2"/>
          <p:cNvSpPr>
            <a:spLocks noGrp="1"/>
          </p:cNvSpPr>
          <p:nvPr>
            <p:ph idx="1"/>
          </p:nvPr>
        </p:nvSpPr>
        <p:spPr/>
        <p:txBody>
          <a:bodyPr>
            <a:normAutofit/>
          </a:bodyPr>
          <a:lstStyle/>
          <a:p>
            <a:pPr algn="just"/>
            <a:r>
              <a:rPr lang="cs-CZ" dirty="0"/>
              <a:t>2 </a:t>
            </a:r>
            <a:r>
              <a:rPr lang="cs-CZ" dirty="0" err="1"/>
              <a:t>Cdon</a:t>
            </a:r>
            <a:r>
              <a:rPr lang="cs-CZ" dirty="0"/>
              <a:t> 680/97 (R 37/2000)</a:t>
            </a:r>
          </a:p>
          <a:p>
            <a:pPr marL="1028700" lvl="1" indent="-571500" algn="just">
              <a:buFont typeface="+mj-lt"/>
              <a:buAutoNum type="romanUcPeriod"/>
            </a:pPr>
            <a:r>
              <a:rPr lang="cs-CZ" i="1" dirty="0"/>
              <a:t>Fyzická osoba, která je členem statutárního orgánu právnické osoby, </a:t>
            </a:r>
            <a:r>
              <a:rPr lang="cs-CZ" b="1" i="1" dirty="0"/>
              <a:t>nemá právo jednat jménem této právnické osoby ve sporu, který s ní vede.</a:t>
            </a:r>
            <a:r>
              <a:rPr lang="cs-CZ" i="1" dirty="0"/>
              <a:t> </a:t>
            </a:r>
          </a:p>
          <a:p>
            <a:pPr marL="1028700" lvl="1" indent="-571500" algn="just">
              <a:buFont typeface="+mj-lt"/>
              <a:buAutoNum type="romanUcPeriod"/>
            </a:pPr>
            <a:r>
              <a:rPr lang="cs-CZ" i="1" dirty="0"/>
              <a:t>Nemá-li právnická osoba obsazen statutární orgán oprávněný jejím jménem jednat, soud jí může ustanovit opatrovníka pro řízení. </a:t>
            </a:r>
          </a:p>
          <a:p>
            <a:pPr lvl="1">
              <a:buFont typeface="Arial" panose="020B0604020202020204" pitchFamily="34" charset="0"/>
              <a:buChar char="•"/>
            </a:pPr>
            <a:r>
              <a:rPr lang="cs-CZ" dirty="0"/>
              <a:t>aktuálně 27 </a:t>
            </a:r>
            <a:r>
              <a:rPr lang="cs-CZ" dirty="0" err="1"/>
              <a:t>Cdo</a:t>
            </a:r>
            <a:r>
              <a:rPr lang="cs-CZ" dirty="0"/>
              <a:t> 3597/2018</a:t>
            </a:r>
          </a:p>
        </p:txBody>
      </p:sp>
    </p:spTree>
    <p:extLst>
      <p:ext uri="{BB962C8B-B14F-4D97-AF65-F5344CB8AC3E}">
        <p14:creationId xmlns:p14="http://schemas.microsoft.com/office/powerpoint/2010/main" val="366309164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8630C-2895-46BC-84A3-A35E46EC9E22}"/>
              </a:ext>
            </a:extLst>
          </p:cNvPr>
          <p:cNvSpPr>
            <a:spLocks noGrp="1"/>
          </p:cNvSpPr>
          <p:nvPr>
            <p:ph type="title" idx="4294967295"/>
          </p:nvPr>
        </p:nvSpPr>
        <p:spPr/>
        <p:txBody>
          <a:bodyPr>
            <a:noAutofit/>
          </a:bodyPr>
          <a:lstStyle/>
          <a:p>
            <a:r>
              <a:rPr lang="cs-CZ" altLang="cs-CZ" sz="3200" dirty="0"/>
              <a:t>Střet zájmů</a:t>
            </a:r>
            <a:br>
              <a:rPr lang="cs-CZ" altLang="cs-CZ" sz="3200" dirty="0"/>
            </a:br>
            <a:r>
              <a:rPr lang="cs-CZ" altLang="cs-CZ" sz="3200" dirty="0"/>
              <a:t>(nesporná řízení)</a:t>
            </a:r>
          </a:p>
        </p:txBody>
      </p:sp>
      <p:sp>
        <p:nvSpPr>
          <p:cNvPr id="3" name="Zástupný symbol pro obsah 2">
            <a:extLst>
              <a:ext uri="{FF2B5EF4-FFF2-40B4-BE49-F238E27FC236}">
                <a16:creationId xmlns:a16="http://schemas.microsoft.com/office/drawing/2014/main" id="{8C758B9E-3842-4E2F-80FD-E3567AE642FC}"/>
              </a:ext>
            </a:extLst>
          </p:cNvPr>
          <p:cNvSpPr>
            <a:spLocks noGrp="1"/>
          </p:cNvSpPr>
          <p:nvPr>
            <p:ph idx="4294967295"/>
          </p:nvPr>
        </p:nvSpPr>
        <p:spPr/>
        <p:txBody>
          <a:bodyPr>
            <a:normAutofit fontScale="85000" lnSpcReduction="20000"/>
          </a:bodyPr>
          <a:lstStyle/>
          <a:p>
            <a:pPr>
              <a:lnSpc>
                <a:spcPct val="80000"/>
              </a:lnSpc>
            </a:pPr>
            <a:endParaRPr lang="cs-CZ" altLang="cs-CZ" dirty="0"/>
          </a:p>
          <a:p>
            <a:pPr algn="just">
              <a:lnSpc>
                <a:spcPct val="80000"/>
              </a:lnSpc>
            </a:pPr>
            <a:r>
              <a:rPr lang="cs-CZ" altLang="cs-CZ" sz="4000" dirty="0"/>
              <a:t>27 Cdo 2286/2021 (R 1/2023)</a:t>
            </a:r>
          </a:p>
          <a:p>
            <a:pPr marL="1028700" lvl="1" indent="-571500" algn="just">
              <a:buFont typeface="+mj-lt"/>
              <a:buAutoNum type="romanUcPeriod"/>
            </a:pPr>
            <a:r>
              <a:rPr lang="cs-CZ" i="1" dirty="0"/>
              <a:t>Otázku, zda mezi účastníky </a:t>
            </a:r>
            <a:r>
              <a:rPr lang="cs-CZ" b="1" i="1" dirty="0"/>
              <a:t>v řízeních, která nemají spornou povahu</a:t>
            </a:r>
            <a:r>
              <a:rPr lang="cs-CZ" i="1" dirty="0"/>
              <a:t>, dochází ke střetu zájmů (§ 21 odst. 4, resp. § 32 odst. 2 o. s. ř.), je nutné řešit </a:t>
            </a:r>
            <a:r>
              <a:rPr lang="cs-CZ" b="1" i="1" dirty="0"/>
              <a:t>s odkazem na povahu (hmotně)právního vztahu</a:t>
            </a:r>
            <a:r>
              <a:rPr lang="cs-CZ" i="1" dirty="0"/>
              <a:t>, který má být v řízení vypořádán.</a:t>
            </a:r>
          </a:p>
          <a:p>
            <a:pPr marL="1028700" lvl="1" indent="-571500" algn="just">
              <a:buFont typeface="+mj-lt"/>
              <a:buAutoNum type="romanUcPeriod"/>
            </a:pPr>
            <a:r>
              <a:rPr lang="cs-CZ" i="1" dirty="0"/>
              <a:t>Ke střetu zájmů (§ 21 odst. 4, resp. § 32 odst. 2 o. s. ř.) dochází v řízení o vyloučení člena statutárního orgánu z výkonu funkce pouze ve vztahu mezi osobou, která má být vyloučena z výkonu funkce člena statutárního orgánu, a obchodní korporací, které se týká (tvrzený) důvod, pro nějž má být dotčená osoba vyloučena.</a:t>
            </a:r>
          </a:p>
        </p:txBody>
      </p:sp>
    </p:spTree>
    <p:extLst>
      <p:ext uri="{BB962C8B-B14F-4D97-AF65-F5344CB8AC3E}">
        <p14:creationId xmlns:p14="http://schemas.microsoft.com/office/powerpoint/2010/main" val="269299676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8630C-2895-46BC-84A3-A35E46EC9E22}"/>
              </a:ext>
            </a:extLst>
          </p:cNvPr>
          <p:cNvSpPr>
            <a:spLocks noGrp="1"/>
          </p:cNvSpPr>
          <p:nvPr>
            <p:ph type="title" idx="4294967295"/>
          </p:nvPr>
        </p:nvSpPr>
        <p:spPr/>
        <p:txBody>
          <a:bodyPr>
            <a:noAutofit/>
          </a:bodyPr>
          <a:lstStyle/>
          <a:p>
            <a:r>
              <a:rPr lang="cs-CZ" altLang="cs-CZ" sz="3200" dirty="0"/>
              <a:t>Diskvalifikace</a:t>
            </a:r>
          </a:p>
        </p:txBody>
      </p:sp>
      <p:sp>
        <p:nvSpPr>
          <p:cNvPr id="3" name="Zástupný symbol pro obsah 2">
            <a:extLst>
              <a:ext uri="{FF2B5EF4-FFF2-40B4-BE49-F238E27FC236}">
                <a16:creationId xmlns:a16="http://schemas.microsoft.com/office/drawing/2014/main" id="{8C758B9E-3842-4E2F-80FD-E3567AE642FC}"/>
              </a:ext>
            </a:extLst>
          </p:cNvPr>
          <p:cNvSpPr>
            <a:spLocks noGrp="1"/>
          </p:cNvSpPr>
          <p:nvPr>
            <p:ph idx="4294967295"/>
          </p:nvPr>
        </p:nvSpPr>
        <p:spPr/>
        <p:txBody>
          <a:bodyPr>
            <a:normAutofit fontScale="85000" lnSpcReduction="20000"/>
          </a:bodyPr>
          <a:lstStyle/>
          <a:p>
            <a:pPr>
              <a:lnSpc>
                <a:spcPct val="80000"/>
              </a:lnSpc>
            </a:pPr>
            <a:endParaRPr lang="cs-CZ" altLang="cs-CZ" dirty="0"/>
          </a:p>
          <a:p>
            <a:pPr algn="just">
              <a:lnSpc>
                <a:spcPct val="80000"/>
              </a:lnSpc>
            </a:pPr>
            <a:r>
              <a:rPr lang="cs-CZ" altLang="cs-CZ" sz="4000" dirty="0"/>
              <a:t>27 Cdo 1831/2021</a:t>
            </a:r>
          </a:p>
          <a:p>
            <a:pPr marL="1028700" lvl="1" indent="-571500">
              <a:buFont typeface="+mj-lt"/>
              <a:buAutoNum type="romanUcPeriod"/>
            </a:pPr>
            <a:r>
              <a:rPr lang="cs-CZ" i="1" dirty="0"/>
              <a:t>[53] V poměrech projednávané věci se (navrhovatelem tvrzené) důvody, pro něž má být vylučovaný člen vyloučen z výkonu funkce člena statutárního orgánu, </a:t>
            </a:r>
            <a:r>
              <a:rPr lang="cs-CZ" i="1" u="sng" dirty="0"/>
              <a:t>týkají pouze první společnosti</a:t>
            </a:r>
            <a:r>
              <a:rPr lang="cs-CZ" i="1" dirty="0"/>
              <a:t>. Proto neměl být druhé a čtvrté společnosti ustanoven procesní opatrovník (bez dalšího) jen s tím, že tyto společnosti jsou (stejně jako vylučovaný člen) účastníky řízení – tedy aniž by došlo k přezkumu toho, zda (konkrétní) skutečnosti, které ve vztahu k nim za řízení vyšly najevo, odůvodňují závěr o střetu jejich zájmů se zájmy vylučovaného člena (§ 21 odst. 4 o. s. ř.).</a:t>
            </a:r>
          </a:p>
          <a:p>
            <a:pPr marL="1028700" lvl="1" indent="-571500" algn="just">
              <a:buFont typeface="+mj-lt"/>
              <a:buAutoNum type="romanUcPeriod"/>
            </a:pPr>
            <a:endParaRPr lang="cs-CZ" i="1" dirty="0"/>
          </a:p>
        </p:txBody>
      </p:sp>
    </p:spTree>
    <p:extLst>
      <p:ext uri="{BB962C8B-B14F-4D97-AF65-F5344CB8AC3E}">
        <p14:creationId xmlns:p14="http://schemas.microsoft.com/office/powerpoint/2010/main" val="110138207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8630C-2895-46BC-84A3-A35E46EC9E22}"/>
              </a:ext>
            </a:extLst>
          </p:cNvPr>
          <p:cNvSpPr>
            <a:spLocks noGrp="1"/>
          </p:cNvSpPr>
          <p:nvPr>
            <p:ph type="title" idx="4294967295"/>
          </p:nvPr>
        </p:nvSpPr>
        <p:spPr/>
        <p:txBody>
          <a:bodyPr>
            <a:noAutofit/>
          </a:bodyPr>
          <a:lstStyle/>
          <a:p>
            <a:r>
              <a:rPr lang="cs-CZ" altLang="cs-CZ" sz="3200" dirty="0"/>
              <a:t>Diskvalifikace</a:t>
            </a:r>
          </a:p>
        </p:txBody>
      </p:sp>
      <p:sp>
        <p:nvSpPr>
          <p:cNvPr id="3" name="Zástupný symbol pro obsah 2">
            <a:extLst>
              <a:ext uri="{FF2B5EF4-FFF2-40B4-BE49-F238E27FC236}">
                <a16:creationId xmlns:a16="http://schemas.microsoft.com/office/drawing/2014/main" id="{8C758B9E-3842-4E2F-80FD-E3567AE642FC}"/>
              </a:ext>
            </a:extLst>
          </p:cNvPr>
          <p:cNvSpPr>
            <a:spLocks noGrp="1"/>
          </p:cNvSpPr>
          <p:nvPr>
            <p:ph idx="4294967295"/>
          </p:nvPr>
        </p:nvSpPr>
        <p:spPr/>
        <p:txBody>
          <a:bodyPr>
            <a:normAutofit fontScale="85000" lnSpcReduction="20000"/>
          </a:bodyPr>
          <a:lstStyle/>
          <a:p>
            <a:pPr>
              <a:lnSpc>
                <a:spcPct val="80000"/>
              </a:lnSpc>
            </a:pPr>
            <a:endParaRPr lang="cs-CZ" altLang="cs-CZ" dirty="0"/>
          </a:p>
          <a:p>
            <a:pPr algn="just">
              <a:lnSpc>
                <a:spcPct val="80000"/>
              </a:lnSpc>
            </a:pPr>
            <a:r>
              <a:rPr lang="cs-CZ" altLang="cs-CZ" sz="4000" dirty="0"/>
              <a:t>27 Cdo 1604/2023</a:t>
            </a:r>
          </a:p>
          <a:p>
            <a:pPr marL="1028700" lvl="1" indent="-571500" algn="just">
              <a:buFont typeface="+mj-lt"/>
              <a:buAutoNum type="romanUcPeriod"/>
            </a:pPr>
            <a:r>
              <a:rPr lang="cs-CZ" i="1" dirty="0"/>
              <a:t>[6] V posuzovaném případě lze konstatovat, že odvolací soud vyhodnotil existenci střetu zájmů podle § 21 odst. 4 o. s. ř. v intencích shora citované judikatury, když správně uzavřel, že </a:t>
            </a:r>
            <a:r>
              <a:rPr lang="cs-CZ" i="1" u="sng" dirty="0"/>
              <a:t>v případě, kdy „jediným jednatelem společnosti je V. K.“ a zároveň je návrhem požadováno jeho vyloučení pro opakované a závažné porušení povinností při výkonu funkce</a:t>
            </a:r>
            <a:r>
              <a:rPr lang="cs-CZ" i="1" dirty="0"/>
              <a:t> jednatele společnosti, jsou „zájmy V. K. … v rozporu se zájmy společnosti“. Jelikož zde není „jiné osoby způsobilé za společnost v daném řízení jednat“, ustanovil soud prvního stupně opatrovníkem společnosti advokátku v souladu s § 29 odst. 2 a 4 o. s. ř.</a:t>
            </a:r>
          </a:p>
          <a:p>
            <a:pPr marL="1028700" lvl="1" indent="-571500" algn="just">
              <a:buFont typeface="+mj-lt"/>
              <a:buAutoNum type="romanUcPeriod"/>
            </a:pPr>
            <a:endParaRPr lang="cs-CZ" i="1" dirty="0"/>
          </a:p>
        </p:txBody>
      </p:sp>
    </p:spTree>
    <p:extLst>
      <p:ext uri="{BB962C8B-B14F-4D97-AF65-F5344CB8AC3E}">
        <p14:creationId xmlns:p14="http://schemas.microsoft.com/office/powerpoint/2010/main" val="274630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2F2CF3-D28D-48E2-9C66-01FFF424ABE8}"/>
              </a:ext>
            </a:extLst>
          </p:cNvPr>
          <p:cNvSpPr>
            <a:spLocks noGrp="1"/>
          </p:cNvSpPr>
          <p:nvPr>
            <p:ph type="title" idx="4294967295"/>
          </p:nvPr>
        </p:nvSpPr>
        <p:spPr/>
        <p:txBody>
          <a:bodyPr>
            <a:noAutofit/>
          </a:bodyPr>
          <a:lstStyle/>
          <a:p>
            <a:r>
              <a:rPr lang="cs-CZ" altLang="cs-CZ" sz="4000" dirty="0"/>
              <a:t>Řízení o vyslovení</a:t>
            </a:r>
            <a:br>
              <a:rPr lang="cs-CZ" altLang="cs-CZ" sz="4000" dirty="0"/>
            </a:br>
            <a:r>
              <a:rPr lang="cs-CZ" altLang="cs-CZ" sz="4000" dirty="0"/>
              <a:t>neplatnosti usnesení valné hromady</a:t>
            </a:r>
          </a:p>
        </p:txBody>
      </p:sp>
      <p:sp>
        <p:nvSpPr>
          <p:cNvPr id="3" name="Zástupný symbol pro obsah 2">
            <a:extLst>
              <a:ext uri="{FF2B5EF4-FFF2-40B4-BE49-F238E27FC236}">
                <a16:creationId xmlns:a16="http://schemas.microsoft.com/office/drawing/2014/main" id="{F8FC594E-EB0B-4931-98FB-D6521CEBFDB4}"/>
              </a:ext>
            </a:extLst>
          </p:cNvPr>
          <p:cNvSpPr>
            <a:spLocks noGrp="1"/>
          </p:cNvSpPr>
          <p:nvPr>
            <p:ph idx="4294967295"/>
          </p:nvPr>
        </p:nvSpPr>
        <p:spPr>
          <a:xfrm>
            <a:off x="457200" y="1628800"/>
            <a:ext cx="8229600" cy="5229200"/>
          </a:xfrm>
        </p:spPr>
        <p:txBody>
          <a:bodyPr>
            <a:normAutofit/>
          </a:bodyPr>
          <a:lstStyle/>
          <a:p>
            <a:r>
              <a:rPr lang="cs-CZ" altLang="cs-CZ" sz="3500" dirty="0"/>
              <a:t>27 Cdo 5544/2017</a:t>
            </a:r>
          </a:p>
          <a:p>
            <a:pPr marL="971550" lvl="1" indent="-514350" algn="just">
              <a:buFont typeface="+mj-lt"/>
              <a:buAutoNum type="romanUcPeriod"/>
            </a:pPr>
            <a:r>
              <a:rPr lang="cs-CZ" altLang="cs-CZ" sz="2500" i="1" dirty="0"/>
              <a:t>Spolku </a:t>
            </a:r>
            <a:r>
              <a:rPr lang="cs-CZ" altLang="cs-CZ" sz="2500" b="1" i="1" dirty="0"/>
              <a:t>v řízení o přezkumu platnosti rozhodnutí o volbě člena statutárního orgánu </a:t>
            </a:r>
            <a:r>
              <a:rPr lang="cs-CZ" altLang="cs-CZ" sz="2500" i="1" dirty="0"/>
              <a:t>nelze – bez dalšího – ustanovit procesního opatrovníka z důvodu, že </a:t>
            </a:r>
            <a:r>
              <a:rPr lang="cs-CZ" altLang="cs-CZ" sz="2500" b="1" i="1" dirty="0"/>
              <a:t>není jasné, zda bylo platně přijato rozhodnutí o volbě člena statutárního orgánu spolku, jehož volba je v řízení přezkoumávána</a:t>
            </a:r>
            <a:r>
              <a:rPr lang="cs-CZ" altLang="cs-CZ" sz="2500" i="1" dirty="0"/>
              <a:t>.</a:t>
            </a:r>
          </a:p>
          <a:p>
            <a:pPr marL="971550" lvl="1" indent="-514350" algn="just">
              <a:buFont typeface="+mj-lt"/>
              <a:buAutoNum type="romanUcPeriod"/>
            </a:pPr>
            <a:r>
              <a:rPr lang="cs-CZ" altLang="cs-CZ" sz="2500" i="1" dirty="0"/>
              <a:t>Nevyslovil-li soud (dosud) neplatnost rozhodnutí orgánu spolku, </a:t>
            </a:r>
            <a:r>
              <a:rPr lang="cs-CZ" altLang="cs-CZ" sz="2500" b="1" i="1" dirty="0"/>
              <a:t>je napadené rozhodnutí platné</a:t>
            </a:r>
            <a:r>
              <a:rPr lang="cs-CZ" altLang="cs-CZ" sz="2500" i="1" dirty="0"/>
              <a:t>.</a:t>
            </a:r>
            <a:endParaRPr lang="cs-CZ" altLang="cs-CZ" sz="2500" i="1" dirty="0">
              <a:latin typeface="Arial" panose="020B0604020202020204" pitchFamily="34" charset="0"/>
            </a:endParaRPr>
          </a:p>
        </p:txBody>
      </p:sp>
    </p:spTree>
    <p:extLst>
      <p:ext uri="{BB962C8B-B14F-4D97-AF65-F5344CB8AC3E}">
        <p14:creationId xmlns:p14="http://schemas.microsoft.com/office/powerpoint/2010/main" val="325948712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8630C-2895-46BC-84A3-A35E46EC9E22}"/>
              </a:ext>
            </a:extLst>
          </p:cNvPr>
          <p:cNvSpPr>
            <a:spLocks noGrp="1"/>
          </p:cNvSpPr>
          <p:nvPr>
            <p:ph type="title" idx="4294967295"/>
          </p:nvPr>
        </p:nvSpPr>
        <p:spPr/>
        <p:txBody>
          <a:bodyPr>
            <a:noAutofit/>
          </a:bodyPr>
          <a:lstStyle/>
          <a:p>
            <a:r>
              <a:rPr lang="cs-CZ" altLang="cs-CZ" sz="3200" dirty="0"/>
              <a:t>Zmocnění ke svolání valné hromady</a:t>
            </a:r>
          </a:p>
        </p:txBody>
      </p:sp>
      <p:sp>
        <p:nvSpPr>
          <p:cNvPr id="3" name="Zástupný symbol pro obsah 2">
            <a:extLst>
              <a:ext uri="{FF2B5EF4-FFF2-40B4-BE49-F238E27FC236}">
                <a16:creationId xmlns:a16="http://schemas.microsoft.com/office/drawing/2014/main" id="{8C758B9E-3842-4E2F-80FD-E3567AE642FC}"/>
              </a:ext>
            </a:extLst>
          </p:cNvPr>
          <p:cNvSpPr>
            <a:spLocks noGrp="1"/>
          </p:cNvSpPr>
          <p:nvPr>
            <p:ph idx="4294967295"/>
          </p:nvPr>
        </p:nvSpPr>
        <p:spPr/>
        <p:txBody>
          <a:bodyPr>
            <a:normAutofit fontScale="55000" lnSpcReduction="20000"/>
          </a:bodyPr>
          <a:lstStyle/>
          <a:p>
            <a:pPr>
              <a:lnSpc>
                <a:spcPct val="80000"/>
              </a:lnSpc>
            </a:pPr>
            <a:endParaRPr lang="cs-CZ" altLang="cs-CZ" dirty="0"/>
          </a:p>
          <a:p>
            <a:pPr algn="just">
              <a:lnSpc>
                <a:spcPct val="80000"/>
              </a:lnSpc>
            </a:pPr>
            <a:r>
              <a:rPr lang="cs-CZ" altLang="cs-CZ" sz="4000" dirty="0"/>
              <a:t>27 </a:t>
            </a:r>
            <a:r>
              <a:rPr lang="cs-CZ" altLang="cs-CZ" sz="4000" dirty="0" err="1"/>
              <a:t>Cdo</a:t>
            </a:r>
            <a:r>
              <a:rPr lang="cs-CZ" altLang="cs-CZ" sz="4000" dirty="0"/>
              <a:t> 1020/2022</a:t>
            </a:r>
          </a:p>
          <a:p>
            <a:pPr marL="1028700" lvl="1" indent="-571500">
              <a:buFont typeface="+mj-lt"/>
              <a:buAutoNum type="romanUcPeriod"/>
            </a:pPr>
            <a:r>
              <a:rPr lang="cs-CZ" i="1" dirty="0"/>
              <a:t>[43] Jestliže se přitom jedná o </a:t>
            </a:r>
            <a:r>
              <a:rPr lang="cs-CZ" i="1" u="sng" dirty="0"/>
              <a:t>zmocnění akcionáře ke svolání valné hromady, na níž mají být odvoláni stávající a zvoleni noví členové představenstva</a:t>
            </a:r>
            <a:r>
              <a:rPr lang="cs-CZ" i="1" dirty="0"/>
              <a:t>, jsou (musejí být) z jednání za společnost v tomto soudním řízení (tj. v řízení o zmocnění akcionáře ke svolání této valné hromady) </a:t>
            </a:r>
            <a:r>
              <a:rPr lang="cs-CZ" b="1" i="1" u="sng" dirty="0"/>
              <a:t>vyloučeni právě nově zvolení členové představenstva</a:t>
            </a:r>
            <a:r>
              <a:rPr lang="cs-CZ" i="1" dirty="0"/>
              <a:t>. Je tomu tak proto, že jejich zájmy jsou – s odkazem na povahu (hmotně)právního vztahu, který má být v řízení vypořádán (k tomu v obecné rovině viz usnesení Nejvyššího soudu ze dne 9. 2. 2022, sp. zn. 27 Cdo 2286/2021, uveřejněné pod číslem 1/2023 Sb. </a:t>
            </a:r>
            <a:r>
              <a:rPr lang="cs-CZ" i="1" dirty="0" err="1"/>
              <a:t>rozh</a:t>
            </a:r>
            <a:r>
              <a:rPr lang="cs-CZ" i="1" dirty="0"/>
              <a:t>. obč.) – v rozporu se zájmy společnosti (§ 21 odst. 4 o. s. ř.).</a:t>
            </a:r>
          </a:p>
          <a:p>
            <a:pPr marL="1028700" lvl="1" indent="-571500">
              <a:buFont typeface="+mj-lt"/>
              <a:buAutoNum type="romanUcPeriod"/>
            </a:pPr>
            <a:r>
              <a:rPr lang="cs-CZ" i="1" dirty="0"/>
              <a:t>[44] Pokud by v řízení o zmocnění akcionáře ke svolání valné hromady, na níž mají být (anebo již byli) odvoláni stávající a zvoleni noví členové představenstva, jednali za společnost </a:t>
            </a:r>
            <a:r>
              <a:rPr lang="cs-CZ" i="1" u="sng" dirty="0"/>
              <a:t>nově zvolení členové představenstva</a:t>
            </a:r>
            <a:r>
              <a:rPr lang="cs-CZ" i="1" dirty="0"/>
              <a:t>, šlo by o případ, kdy účastník řízení neměl procesní způsobilost nebo nemohl před soudem vystupovat (§ 29 odst. 2) a nebyl řádně zastoupen [§ 229 odst. 1 písm. c) o. s. ř.]. Při striktním lpění na tom, že je </a:t>
            </a:r>
            <a:r>
              <a:rPr lang="cs-CZ" i="1" u="sng" dirty="0"/>
              <a:t>usnesení valné hromady svolané s odkazem na nepravomocné zmocnění akcionáře, kterým byli odvoláni stávající (dřívější) členové představenstva platné</a:t>
            </a:r>
            <a:r>
              <a:rPr lang="cs-CZ" i="1" dirty="0"/>
              <a:t>, dokud není pravomocným rozhodnutím soudu vyslovena jeho neplatnost, by tuto zmatečnostní vadu ovšem neměl kdo uplatnit.</a:t>
            </a:r>
          </a:p>
          <a:p>
            <a:pPr marL="1028700" lvl="1" indent="-571500" algn="just">
              <a:buFont typeface="+mj-lt"/>
              <a:buAutoNum type="romanUcPeriod"/>
            </a:pPr>
            <a:endParaRPr lang="cs-CZ" i="1" dirty="0"/>
          </a:p>
        </p:txBody>
      </p:sp>
    </p:spTree>
    <p:extLst>
      <p:ext uri="{BB962C8B-B14F-4D97-AF65-F5344CB8AC3E}">
        <p14:creationId xmlns:p14="http://schemas.microsoft.com/office/powerpoint/2010/main" val="418417337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3A06F8E6-DE0C-49D7-9276-F1901FB4C5F1}"/>
              </a:ext>
            </a:extLst>
          </p:cNvPr>
          <p:cNvSpPr txBox="1">
            <a:spLocks/>
          </p:cNvSpPr>
          <p:nvPr/>
        </p:nvSpPr>
        <p:spPr>
          <a:xfrm>
            <a:off x="1143000" y="2808089"/>
            <a:ext cx="6858000" cy="1241822"/>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Děkuji za pozornost</a:t>
            </a:r>
          </a:p>
        </p:txBody>
      </p:sp>
    </p:spTree>
    <p:extLst>
      <p:ext uri="{BB962C8B-B14F-4D97-AF65-F5344CB8AC3E}">
        <p14:creationId xmlns:p14="http://schemas.microsoft.com/office/powerpoint/2010/main" val="1600251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Formální publicita</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Přístupné každému (§ 120 odst. 2 </a:t>
            </a:r>
            <a:r>
              <a:rPr lang="cs-CZ" altLang="cs-CZ" sz="2700" dirty="0" err="1"/>
              <a:t>ObčZ</a:t>
            </a:r>
            <a:r>
              <a:rPr lang="cs-CZ" altLang="cs-CZ" sz="2700" dirty="0"/>
              <a:t>),</a:t>
            </a:r>
          </a:p>
          <a:p>
            <a:pPr lvl="1">
              <a:lnSpc>
                <a:spcPct val="80000"/>
              </a:lnSpc>
            </a:pPr>
            <a:r>
              <a:rPr lang="cs-CZ" altLang="cs-CZ" sz="2300" dirty="0"/>
              <a:t>každý může nahlížet pořizovat si výpisy, opisy nebo kopie.</a:t>
            </a:r>
          </a:p>
          <a:p>
            <a:pPr>
              <a:lnSpc>
                <a:spcPct val="80000"/>
              </a:lnSpc>
            </a:pPr>
            <a:r>
              <a:rPr lang="cs-CZ" altLang="cs-CZ" sz="2700" dirty="0"/>
              <a:t>Veřejné rejstříky podle </a:t>
            </a:r>
            <a:r>
              <a:rPr lang="cs-CZ" altLang="cs-CZ" sz="2700" dirty="0" err="1"/>
              <a:t>VeřRej</a:t>
            </a:r>
            <a:r>
              <a:rPr lang="cs-CZ" altLang="cs-CZ" sz="2700" dirty="0"/>
              <a:t>,</a:t>
            </a:r>
          </a:p>
          <a:p>
            <a:pPr lvl="1">
              <a:lnSpc>
                <a:spcPct val="80000"/>
              </a:lnSpc>
            </a:pPr>
            <a:r>
              <a:rPr lang="cs-CZ" altLang="cs-CZ" sz="2300" dirty="0"/>
              <a:t>vede rejstříkový soud (§ 1 odst. 4 </a:t>
            </a:r>
            <a:r>
              <a:rPr lang="cs-CZ" altLang="cs-CZ" sz="2300" dirty="0" err="1"/>
              <a:t>VeřRej</a:t>
            </a:r>
            <a:r>
              <a:rPr lang="cs-CZ" altLang="cs-CZ" sz="2300" dirty="0"/>
              <a:t>),</a:t>
            </a:r>
          </a:p>
          <a:p>
            <a:pPr lvl="1">
              <a:lnSpc>
                <a:spcPct val="80000"/>
              </a:lnSpc>
            </a:pPr>
            <a:r>
              <a:rPr lang="cs-CZ" altLang="cs-CZ" sz="2300" dirty="0"/>
              <a:t>umožněn dálkový přístup (§ 3 </a:t>
            </a:r>
            <a:r>
              <a:rPr lang="cs-CZ" altLang="cs-CZ" sz="2300" dirty="0" err="1"/>
              <a:t>VeřRej</a:t>
            </a:r>
            <a:r>
              <a:rPr lang="cs-CZ" altLang="cs-CZ" sz="2300" dirty="0"/>
              <a:t>),</a:t>
            </a:r>
          </a:p>
          <a:p>
            <a:pPr lvl="1">
              <a:lnSpc>
                <a:spcPct val="80000"/>
              </a:lnSpc>
            </a:pPr>
            <a:r>
              <a:rPr lang="cs-CZ" altLang="cs-CZ" sz="2300" dirty="0"/>
              <a:t>jednotná doména www.justice.cz. </a:t>
            </a:r>
          </a:p>
        </p:txBody>
      </p:sp>
    </p:spTree>
    <p:extLst>
      <p:ext uri="{BB962C8B-B14F-4D97-AF65-F5344CB8AC3E}">
        <p14:creationId xmlns:p14="http://schemas.microsoft.com/office/powerpoint/2010/main" val="3743682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Materiální publicita</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525963"/>
          </a:xfrm>
        </p:spPr>
        <p:txBody>
          <a:bodyPr>
            <a:normAutofit fontScale="92500" lnSpcReduction="20000"/>
          </a:bodyPr>
          <a:lstStyle/>
          <a:p>
            <a:pPr>
              <a:lnSpc>
                <a:spcPct val="80000"/>
              </a:lnSpc>
            </a:pPr>
            <a:r>
              <a:rPr lang="cs-CZ" altLang="cs-CZ" sz="2700" dirty="0"/>
              <a:t>Negativní stránka</a:t>
            </a:r>
          </a:p>
          <a:p>
            <a:pPr lvl="1">
              <a:lnSpc>
                <a:spcPct val="80000"/>
              </a:lnSpc>
            </a:pPr>
            <a:r>
              <a:rPr lang="cs-CZ" altLang="cs-CZ" sz="2300" i="1" dirty="0"/>
              <a:t>Proti osobě, která právně jedná důvěřujíc údaji zapsanému do veřejného rejstříku, nemá ten, jehož se zápis týká, právo namítnout, že zápis neodpovídá skutečnosti.</a:t>
            </a:r>
          </a:p>
          <a:p>
            <a:pPr>
              <a:lnSpc>
                <a:spcPct val="80000"/>
              </a:lnSpc>
            </a:pPr>
            <a:r>
              <a:rPr lang="cs-CZ" altLang="cs-CZ" sz="2700" dirty="0"/>
              <a:t>Pozitivní stránka</a:t>
            </a:r>
          </a:p>
          <a:p>
            <a:pPr lvl="1">
              <a:lnSpc>
                <a:spcPct val="80000"/>
              </a:lnSpc>
            </a:pPr>
            <a:r>
              <a:rPr lang="cs-CZ" altLang="cs-CZ" sz="2300" i="1" dirty="0"/>
              <a:t>Byl-li údaj zapsaný ve veřejném rejstříku zveřejněn, nemůže se nikdo </a:t>
            </a:r>
            <a:r>
              <a:rPr lang="cs-CZ" altLang="cs-CZ" sz="2300" i="1" u="sng" dirty="0"/>
              <a:t>po uplynutí patnácti dnů</a:t>
            </a:r>
            <a:r>
              <a:rPr lang="cs-CZ" altLang="cs-CZ" sz="2300" i="1" dirty="0"/>
              <a:t> od zveřejnění dovolat, že o zveřejněném údaji nemohl vědět. Neodpovídá-li zveřejněný údaj zapsanému údaji, nemůže se ten, jehož se údaj týká, vůči jiné osobě dovolat zveřejněného údaje; prokáže-li však, že jí byl zapsaný údaj znám, může proti ní namítnout, že zveřejněný údaj zapsanému neodpovídá (§ 121 odst. 2 </a:t>
            </a:r>
            <a:r>
              <a:rPr lang="cs-CZ" altLang="cs-CZ" sz="2300" i="1" dirty="0" err="1"/>
              <a:t>ObčZ</a:t>
            </a:r>
            <a:r>
              <a:rPr lang="cs-CZ" altLang="cs-CZ" sz="2300" i="1" dirty="0"/>
              <a:t>).</a:t>
            </a:r>
          </a:p>
          <a:p>
            <a:pPr lvl="1">
              <a:lnSpc>
                <a:spcPct val="80000"/>
              </a:lnSpc>
            </a:pPr>
            <a:r>
              <a:rPr lang="cs-CZ" altLang="cs-CZ" sz="2300" i="1" dirty="0"/>
              <a:t>Údaje a obsah listin, jejichž zveřejnění zákon ukládá, může zapsaná osoba namítat vůči třetím osobám až od okamžiku jejich zveřejnění, ledaže by prokázala, že třetí osobě byly známy dříve. Těchto údajů a obsahu listin se však zapsaná osoba nemůže dovolávat u jednání uskutečněných </a:t>
            </a:r>
            <a:r>
              <a:rPr lang="cs-CZ" altLang="cs-CZ" sz="2300" i="1" u="sng" dirty="0"/>
              <a:t>do uplynutí patnáctého dne</a:t>
            </a:r>
            <a:r>
              <a:rPr lang="cs-CZ" altLang="cs-CZ" sz="2300" i="1" dirty="0"/>
              <a:t> po zveřejnění, jestliže třetí osoba prokáže, že o nich nemohla vědět. (§ 8 odst. 2 </a:t>
            </a:r>
            <a:r>
              <a:rPr lang="cs-CZ" altLang="cs-CZ" sz="2300" i="1" dirty="0" err="1"/>
              <a:t>VeřRej</a:t>
            </a:r>
            <a:r>
              <a:rPr lang="cs-CZ" altLang="cs-CZ" sz="2300" i="1" dirty="0"/>
              <a:t>).</a:t>
            </a:r>
          </a:p>
          <a:p>
            <a:pPr lvl="2">
              <a:lnSpc>
                <a:spcPct val="80000"/>
              </a:lnSpc>
            </a:pPr>
            <a:r>
              <a:rPr lang="cs-CZ" altLang="cs-CZ" sz="1900" dirty="0"/>
              <a:t>Novela č. 416/2022 Sb.</a:t>
            </a:r>
          </a:p>
        </p:txBody>
      </p:sp>
    </p:spTree>
    <p:extLst>
      <p:ext uri="{BB962C8B-B14F-4D97-AF65-F5344CB8AC3E}">
        <p14:creationId xmlns:p14="http://schemas.microsoft.com/office/powerpoint/2010/main" val="3252413285"/>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9816</Words>
  <Application>Microsoft Office PowerPoint</Application>
  <PresentationFormat>Předvádění na obrazovce (4:3)</PresentationFormat>
  <Paragraphs>522</Paragraphs>
  <Slides>79</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79</vt:i4>
      </vt:variant>
    </vt:vector>
  </HeadingPairs>
  <TitlesOfParts>
    <vt:vector size="82" baseType="lpstr">
      <vt:lpstr>Arial</vt:lpstr>
      <vt:lpstr>Calibri</vt:lpstr>
      <vt:lpstr>Motiv sady Office</vt:lpstr>
      <vt:lpstr>Prezentace aplikace PowerPoint</vt:lpstr>
      <vt:lpstr>Program</vt:lpstr>
      <vt:lpstr>Prezentace aplikace PowerPoint</vt:lpstr>
      <vt:lpstr>Pojem „veřejný rejstřík“</vt:lpstr>
      <vt:lpstr>Zákon o veřejných rejstřících</vt:lpstr>
      <vt:lpstr>Smysl a účel</vt:lpstr>
      <vt:lpstr>Vynětí z režimu řízení podle VeřRej</vt:lpstr>
      <vt:lpstr>Formální publicita</vt:lpstr>
      <vt:lpstr>Materiální publicita</vt:lpstr>
      <vt:lpstr>Publicita veřejného rejstříku</vt:lpstr>
      <vt:lpstr>Publicita VeřRej</vt:lpstr>
      <vt:lpstr>Publicita veřejného rejstříku</vt:lpstr>
      <vt:lpstr>Publicita veřejného rejstříku</vt:lpstr>
      <vt:lpstr>Konstitutivní a deklaratorní zápisy</vt:lpstr>
      <vt:lpstr>Evropský kontext</vt:lpstr>
      <vt:lpstr>Obchodní rejstřík: základní specifika</vt:lpstr>
      <vt:lpstr>Návrh</vt:lpstr>
      <vt:lpstr>Zahájení řízení</vt:lpstr>
      <vt:lpstr>Zahájení řízení</vt:lpstr>
      <vt:lpstr>Zahájení řízení</vt:lpstr>
      <vt:lpstr>Zahájení řízení</vt:lpstr>
      <vt:lpstr>Zápis ostatních skutečností</vt:lpstr>
      <vt:lpstr>Zápis ostatních skutečností</vt:lpstr>
      <vt:lpstr>Zahájení řízení</vt:lpstr>
      <vt:lpstr>Návrh v elektronické podobě</vt:lpstr>
      <vt:lpstr>Zahájení řízení</vt:lpstr>
      <vt:lpstr>Specifika řízení</vt:lpstr>
      <vt:lpstr>Účastenství</vt:lpstr>
      <vt:lpstr>Účastenství</vt:lpstr>
      <vt:lpstr>Vady návrhu (§ 88 VeřRej)</vt:lpstr>
      <vt:lpstr>Odmítnutí (§ 86 VeřRej)</vt:lpstr>
      <vt:lpstr>„Meritorní“ přezkum</vt:lpstr>
      <vt:lpstr>Přezkum názvu</vt:lpstr>
      <vt:lpstr>Rozhodnutí nejvyššího orgánu</vt:lpstr>
      <vt:lpstr>Závaznost výroku soudního rozhodnutí</vt:lpstr>
      <vt:lpstr>Rozhodnutí nejvyššího orgánu</vt:lpstr>
      <vt:lpstr>Rozhodnutí nejvyššího orgánu</vt:lpstr>
      <vt:lpstr>Sporné skutečnosti</vt:lpstr>
      <vt:lpstr>Sporné skutečnosti</vt:lpstr>
      <vt:lpstr>Sporné skutečnosti</vt:lpstr>
      <vt:lpstr>Sporné skutečnosti</vt:lpstr>
      <vt:lpstr>Sporné skutečnosti v řízení podle § 101 VeřRej</vt:lpstr>
      <vt:lpstr>Co se (ne)smí</vt:lpstr>
      <vt:lpstr>Co se (ne)smí</vt:lpstr>
      <vt:lpstr>Co se (ne)smí</vt:lpstr>
      <vt:lpstr>Co se (ne)smí</vt:lpstr>
      <vt:lpstr>Rozhodnutí</vt:lpstr>
      <vt:lpstr>Bez rozhodnutí I</vt:lpstr>
      <vt:lpstr>Bez rozhodnutí II</vt:lpstr>
      <vt:lpstr>Bez rozhodnutí III</vt:lpstr>
      <vt:lpstr>Fikce zápisu</vt:lpstr>
      <vt:lpstr>Fikce zápisu</vt:lpstr>
      <vt:lpstr>Návrh likvidátora (§ 82 VeřRej)</vt:lpstr>
      <vt:lpstr>Návrh likvidátora (§ 82 VeřRej)</vt:lpstr>
      <vt:lpstr>Provedení zápisu</vt:lpstr>
      <vt:lpstr>Opravné prostředky I</vt:lpstr>
      <vt:lpstr>Opravné prostředky II</vt:lpstr>
      <vt:lpstr>Opravné prostředky II</vt:lpstr>
      <vt:lpstr>Opravné prostředky III</vt:lpstr>
      <vt:lpstr>Prezentace aplikace PowerPoint</vt:lpstr>
      <vt:lpstr>Základní ustanovení</vt:lpstr>
      <vt:lpstr>Smysl a účel</vt:lpstr>
      <vt:lpstr>Mezi Scyllou a Charybdou</vt:lpstr>
      <vt:lpstr>Mezi Scyllou a Charybdou</vt:lpstr>
      <vt:lpstr>Materiální publicita</vt:lpstr>
      <vt:lpstr>Doručování</vt:lpstr>
      <vt:lpstr>Z aktuální judikatury</vt:lpstr>
      <vt:lpstr>Obecná východiska</vt:lpstr>
      <vt:lpstr>Obecná východiska</vt:lpstr>
      <vt:lpstr>(Procesní) plná moc</vt:lpstr>
      <vt:lpstr>Zánik procesního opatrovnictví</vt:lpstr>
      <vt:lpstr>Návrh na odvolání procesního opatrovníka</vt:lpstr>
      <vt:lpstr>Střet zájmů (sporná řízení) </vt:lpstr>
      <vt:lpstr>Střet zájmů (nesporná řízení)</vt:lpstr>
      <vt:lpstr>Diskvalifikace</vt:lpstr>
      <vt:lpstr>Diskvalifikace</vt:lpstr>
      <vt:lpstr>Řízení o vyslovení neplatnosti usnesení valné hromady</vt:lpstr>
      <vt:lpstr>Zmocnění ke svolání valné hromady</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rubanra</dc:creator>
  <cp:lastModifiedBy>Mgr. Lenka Danilišin</cp:lastModifiedBy>
  <cp:revision>195</cp:revision>
  <cp:lastPrinted>2024-01-23T09:47:51Z</cp:lastPrinted>
  <dcterms:created xsi:type="dcterms:W3CDTF">2019-06-11T12:24:06Z</dcterms:created>
  <dcterms:modified xsi:type="dcterms:W3CDTF">2024-10-07T11:04:27Z</dcterms:modified>
</cp:coreProperties>
</file>