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5" r:id="rId4"/>
    <p:sldId id="266" r:id="rId5"/>
    <p:sldId id="267" r:id="rId6"/>
    <p:sldId id="268" r:id="rId7"/>
    <p:sldId id="269" r:id="rId8"/>
    <p:sldId id="258" r:id="rId9"/>
    <p:sldId id="259" r:id="rId10"/>
    <p:sldId id="261" r:id="rId11"/>
    <p:sldId id="270" r:id="rId12"/>
    <p:sldId id="257" r:id="rId13"/>
    <p:sldId id="271" r:id="rId14"/>
    <p:sldId id="272" r:id="rId15"/>
    <p:sldId id="273" r:id="rId16"/>
    <p:sldId id="260" r:id="rId17"/>
    <p:sldId id="274" r:id="rId18"/>
    <p:sldId id="275" r:id="rId19"/>
    <p:sldId id="263" r:id="rId20"/>
    <p:sldId id="26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014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2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55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56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84534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4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0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73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78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142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375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28.01.2025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145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isir.justice.cz/isir/common/stat.do?kodStranky=FORMULAR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61B6E-364D-451E-BA05-1408EA87C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2" y="1480930"/>
            <a:ext cx="5301138" cy="3254321"/>
          </a:xfrm>
        </p:spPr>
        <p:txBody>
          <a:bodyPr>
            <a:normAutofit/>
          </a:bodyPr>
          <a:lstStyle/>
          <a:p>
            <a:pPr algn="l"/>
            <a:r>
              <a:rPr lang="cs-CZ" sz="6600"/>
              <a:t>Základní ustanovení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4335ED-F063-4BEB-AE20-EBF1076C9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804850"/>
            <a:ext cx="5284876" cy="1086237"/>
          </a:xfrm>
        </p:spPr>
        <p:txBody>
          <a:bodyPr>
            <a:normAutofit fontScale="70000" lnSpcReduction="20000"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Insolvenční zákon  číslo 182/2006 Sb., ve znění novel zák. č. 252/2024 (1.10.2024) a zák.č.29/2024 (1.1.2025)</a:t>
            </a:r>
          </a:p>
          <a:p>
            <a:pPr algn="l">
              <a:spcAft>
                <a:spcPts val="600"/>
              </a:spcAft>
            </a:pPr>
            <a:r>
              <a:rPr lang="cs-CZ" dirty="0"/>
              <a:t>§ 1 - § 8 </a:t>
            </a:r>
            <a:r>
              <a:rPr lang="cs-CZ" dirty="0" err="1"/>
              <a:t>InsZ</a:t>
            </a:r>
            <a:endParaRPr lang="cs-CZ" dirty="0"/>
          </a:p>
          <a:p>
            <a:pPr algn="l">
              <a:spcAft>
                <a:spcPts val="600"/>
              </a:spcAft>
            </a:pPr>
            <a:endParaRPr lang="cs-CZ" dirty="0"/>
          </a:p>
        </p:txBody>
      </p:sp>
      <p:pic>
        <p:nvPicPr>
          <p:cNvPr id="4" name="Graphic 6" descr="Scales of Justice">
            <a:extLst>
              <a:ext uri="{FF2B5EF4-FFF2-40B4-BE49-F238E27FC236}">
                <a16:creationId xmlns:a16="http://schemas.microsoft.com/office/drawing/2014/main" id="{01E75A55-3ABF-66A2-90A5-65830C400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5675" y="1338739"/>
            <a:ext cx="3415614" cy="341561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C7E11D4-95B4-B74E-BAE1-2829A0D5BD69}"/>
              </a:ext>
            </a:extLst>
          </p:cNvPr>
          <p:cNvSpPr txBox="1"/>
          <p:nvPr/>
        </p:nvSpPr>
        <p:spPr>
          <a:xfrm>
            <a:off x="1478522" y="5791409"/>
            <a:ext cx="2878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latin typeface="+mj-lt"/>
              </a:rPr>
              <a:t>JUDr. Lenka </a:t>
            </a:r>
            <a:r>
              <a:rPr lang="cs-CZ" sz="1600" dirty="0" err="1">
                <a:latin typeface="+mj-lt"/>
              </a:rPr>
              <a:t>Vidovičová</a:t>
            </a:r>
            <a:r>
              <a:rPr lang="cs-CZ" sz="1600" dirty="0">
                <a:latin typeface="+mj-lt"/>
              </a:rPr>
              <a:t>, LL.M.</a:t>
            </a:r>
          </a:p>
        </p:txBody>
      </p:sp>
    </p:spTree>
    <p:extLst>
      <p:ext uri="{BB962C8B-B14F-4D97-AF65-F5344CB8AC3E}">
        <p14:creationId xmlns:p14="http://schemas.microsoft.com/office/powerpoint/2010/main" val="154549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18263-E4C3-4273-B51E-E5808CC4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8964"/>
            <a:ext cx="9601200" cy="1377892"/>
          </a:xfrm>
        </p:spPr>
        <p:txBody>
          <a:bodyPr/>
          <a:lstStyle/>
          <a:p>
            <a:r>
              <a:rPr lang="cs-CZ" dirty="0"/>
              <a:t>Procesní subjekty III. </a:t>
            </a:r>
            <a:br>
              <a:rPr lang="cs-CZ" dirty="0"/>
            </a:br>
            <a:r>
              <a:rPr lang="cs-CZ" sz="4000" dirty="0"/>
              <a:t>Věřitelské orgány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6D258-9B08-4A81-867D-4C594CE19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4576"/>
            <a:ext cx="9601200" cy="4848837"/>
          </a:xfrm>
        </p:spPr>
        <p:txBody>
          <a:bodyPr>
            <a:normAutofit fontScale="62500" lnSpcReduction="20000"/>
          </a:bodyPr>
          <a:lstStyle/>
          <a:p>
            <a:r>
              <a:rPr lang="cs-CZ" sz="2200" b="1" dirty="0"/>
              <a:t>Schůze věřitelů (SV) §47 </a:t>
            </a:r>
            <a:r>
              <a:rPr lang="cs-CZ" sz="2200" b="1" dirty="0" err="1"/>
              <a:t>an</a:t>
            </a:r>
            <a:r>
              <a:rPr lang="cs-CZ" sz="2200" b="1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Svolává a řídí Insolvenční soud  </a:t>
            </a:r>
            <a:r>
              <a:rPr lang="cs-CZ" sz="2400" b="1" dirty="0"/>
              <a:t>VYHLÁŠKOU</a:t>
            </a:r>
            <a:r>
              <a:rPr lang="cs-CZ" sz="2400" dirty="0"/>
              <a:t>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dirty="0"/>
              <a:t>Z vlastní iniciativy </a:t>
            </a:r>
            <a:r>
              <a:rPr lang="cs-CZ" sz="2200" dirty="0" err="1"/>
              <a:t>InsS</a:t>
            </a:r>
            <a:r>
              <a:rPr lang="cs-CZ" sz="2200" dirty="0"/>
              <a:t> nebo na návrh </a:t>
            </a:r>
            <a:r>
              <a:rPr lang="cs-CZ" sz="2200" dirty="0" err="1"/>
              <a:t>InsSpr</a:t>
            </a:r>
            <a:r>
              <a:rPr lang="cs-CZ" sz="2200" dirty="0"/>
              <a:t>, nebo VV nebo alespoň 2 Věř 1/10 </a:t>
            </a:r>
            <a:r>
              <a:rPr lang="cs-CZ" sz="2200" dirty="0" err="1"/>
              <a:t>PřihlPohl</a:t>
            </a:r>
            <a:r>
              <a:rPr lang="cs-CZ" sz="2200" dirty="0"/>
              <a:t> nebo v </a:t>
            </a:r>
            <a:r>
              <a:rPr lang="cs-CZ" sz="2200" dirty="0" err="1"/>
              <a:t>Oddl</a:t>
            </a:r>
            <a:r>
              <a:rPr lang="cs-CZ" sz="2200" dirty="0"/>
              <a:t> nadpoloviční většina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dirty="0"/>
              <a:t>max do 30 dnů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SV – funkce:  </a:t>
            </a:r>
            <a:endParaRPr lang="cs-CZ" sz="22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volba a odvolání členů VV (</a:t>
            </a:r>
            <a:r>
              <a:rPr lang="cs-CZ" dirty="0" err="1"/>
              <a:t>náhr</a:t>
            </a:r>
            <a:r>
              <a:rPr lang="cs-CZ" dirty="0"/>
              <a:t>.) a zástupce V, doplňující volba §65/2 </a:t>
            </a:r>
            <a:r>
              <a:rPr lang="cs-CZ" dirty="0" err="1"/>
              <a:t>InsZ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zda ponechá ve </a:t>
            </a:r>
            <a:r>
              <a:rPr lang="cs-CZ" dirty="0" err="1"/>
              <a:t>fci</a:t>
            </a:r>
            <a:r>
              <a:rPr lang="cs-CZ" dirty="0"/>
              <a:t> prozatímní VV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vyhrazená rozhodnutí  (2/3 přítomných hlasů na SV)</a:t>
            </a:r>
          </a:p>
          <a:p>
            <a:r>
              <a:rPr lang="cs-CZ" b="1" dirty="0"/>
              <a:t>Hlasovací právo na SV -</a:t>
            </a:r>
            <a:r>
              <a:rPr lang="cs-CZ" dirty="0"/>
              <a:t> prostá většina přítomných počítaná podle výše pohledávek, NE ! 168, §169, §170, §172  a V s pohledávkou vázanou na podmínku, dokud není splněna +V s popřenou pohledávkou…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Jak může hlasovací právo získat?</a:t>
            </a:r>
          </a:p>
          <a:p>
            <a:pPr marL="1959102" lvl="3" indent="-514350">
              <a:buAutoNum type="arabicParenR"/>
            </a:pPr>
            <a:r>
              <a:rPr lang="cs-CZ" i="0" dirty="0"/>
              <a:t>usnesení SV, pokud nepřizná…na návrh V </a:t>
            </a:r>
          </a:p>
          <a:p>
            <a:pPr marL="1959102" lvl="3" indent="-514350">
              <a:buFont typeface="Arial" panose="020B0604020202020204" pitchFamily="34" charset="0"/>
              <a:buAutoNum type="arabicParenR"/>
            </a:pPr>
            <a:r>
              <a:rPr lang="cs-CZ" i="0" dirty="0"/>
              <a:t>rozhodne </a:t>
            </a:r>
            <a:r>
              <a:rPr lang="cs-CZ" i="0" dirty="0" err="1"/>
              <a:t>InsS</a:t>
            </a:r>
            <a:r>
              <a:rPr lang="cs-CZ" i="0" dirty="0"/>
              <a:t> dle 52/2 </a:t>
            </a:r>
            <a:r>
              <a:rPr lang="cs-CZ" i="0" dirty="0" err="1"/>
              <a:t>InsZ</a:t>
            </a:r>
            <a:r>
              <a:rPr lang="cs-CZ" i="0" dirty="0"/>
              <a:t> (7-5-2)</a:t>
            </a:r>
          </a:p>
          <a:p>
            <a:r>
              <a:rPr lang="cs-CZ" b="1" dirty="0"/>
              <a:t>Hlasovací právo na SV</a:t>
            </a:r>
            <a:r>
              <a:rPr lang="cs-CZ" dirty="0"/>
              <a:t>: NE! V, který s D tvoří koncern - § 53/1, platí i mimo SV </a:t>
            </a:r>
          </a:p>
          <a:p>
            <a:r>
              <a:rPr lang="cs-CZ" b="1" dirty="0"/>
              <a:t>Zrušení rozhodnutí SV soudem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odporuje-li rozhodnutí společnému zájmu věřitelů, ale nikdy v případech 29/1, 51/1, usnesení SV o způsobu řešení Ú, o RP , o způsobu </a:t>
            </a:r>
            <a:r>
              <a:rPr lang="cs-CZ" dirty="0" err="1"/>
              <a:t>oddl</a:t>
            </a:r>
            <a:r>
              <a:rPr lang="cs-CZ" dirty="0"/>
              <a:t>. + speciální úprava pro podání odvolání (§55)</a:t>
            </a:r>
          </a:p>
          <a:p>
            <a:r>
              <a:rPr lang="cs-CZ" b="1" dirty="0"/>
              <a:t>Věřitelský výbor (VV) nebo zástupce věřitelů </a:t>
            </a:r>
            <a:r>
              <a:rPr lang="cs-CZ" dirty="0"/>
              <a:t>- činnost §58, prozatímní VV, řádný VV + odborová organizace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56836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pohledávek (§ 359),</a:t>
            </a:r>
            <a:br>
              <a:rPr lang="cs-CZ" dirty="0"/>
            </a:br>
            <a:r>
              <a:rPr lang="cs-CZ" dirty="0"/>
              <a:t>VR a EXE (360) – důsledek přijetí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 err="1"/>
              <a:t>pohl</a:t>
            </a:r>
            <a:r>
              <a:rPr lang="cs-CZ" dirty="0"/>
              <a:t>. dle § 170 </a:t>
            </a:r>
            <a:r>
              <a:rPr lang="cs-CZ" dirty="0" err="1"/>
              <a:t>InsZ</a:t>
            </a:r>
            <a:r>
              <a:rPr lang="cs-CZ" dirty="0"/>
              <a:t>…….</a:t>
            </a:r>
            <a:r>
              <a:rPr lang="cs-CZ" b="1" dirty="0"/>
              <a:t>ZÁNIK</a:t>
            </a:r>
            <a:r>
              <a:rPr lang="cs-CZ" dirty="0"/>
              <a:t> přijetím RP</a:t>
            </a:r>
          </a:p>
          <a:p>
            <a:pPr marL="514350" indent="-514350">
              <a:buAutoNum type="arabicParenR"/>
            </a:pPr>
            <a:r>
              <a:rPr lang="cs-CZ" dirty="0"/>
              <a:t>Výjimka: </a:t>
            </a:r>
            <a:r>
              <a:rPr lang="cs-CZ" b="1" dirty="0"/>
              <a:t>nezaniká mimosmluvní sankce </a:t>
            </a:r>
            <a:r>
              <a:rPr lang="cs-CZ" dirty="0"/>
              <a:t>(§170d </a:t>
            </a:r>
            <a:r>
              <a:rPr lang="cs-CZ" dirty="0" err="1"/>
              <a:t>InsZ</a:t>
            </a:r>
            <a:r>
              <a:rPr lang="cs-CZ" dirty="0"/>
              <a:t>) </a:t>
            </a:r>
            <a:r>
              <a:rPr lang="cs-CZ" dirty="0" err="1"/>
              <a:t>or</a:t>
            </a:r>
            <a:r>
              <a:rPr lang="cs-CZ" dirty="0"/>
              <a:t> není-li v RP uvedeno jinak (v RP v tom případě musí být výslovně a přesně vymezeno) </a:t>
            </a:r>
          </a:p>
          <a:p>
            <a:pPr marL="0" indent="0">
              <a:buNone/>
            </a:pPr>
            <a:r>
              <a:rPr lang="cs-CZ" b="1" dirty="0"/>
              <a:t>VR a EXE:</a:t>
            </a:r>
          </a:p>
          <a:p>
            <a:pPr marL="514350" indent="-514350">
              <a:buAutoNum type="arabicParenR"/>
            </a:pPr>
            <a:r>
              <a:rPr lang="cs-CZ" dirty="0"/>
              <a:t>Po účinnosti RP lze </a:t>
            </a:r>
            <a:r>
              <a:rPr lang="cs-CZ" b="1" dirty="0"/>
              <a:t>proti D</a:t>
            </a:r>
            <a:r>
              <a:rPr lang="cs-CZ" dirty="0"/>
              <a:t>: </a:t>
            </a:r>
            <a:r>
              <a:rPr lang="cs-CZ" b="1" dirty="0"/>
              <a:t>nařídit</a:t>
            </a:r>
            <a:r>
              <a:rPr lang="cs-CZ" dirty="0"/>
              <a:t> a </a:t>
            </a:r>
            <a:r>
              <a:rPr lang="cs-CZ" b="1" dirty="0"/>
              <a:t>provést</a:t>
            </a:r>
            <a:r>
              <a:rPr lang="cs-CZ" dirty="0"/>
              <a:t> VR, EXE k vymožení </a:t>
            </a:r>
            <a:r>
              <a:rPr lang="cs-CZ" dirty="0" err="1"/>
              <a:t>pohl</a:t>
            </a:r>
            <a:r>
              <a:rPr lang="cs-CZ" dirty="0"/>
              <a:t>., stanovené RP (u popřené </a:t>
            </a:r>
            <a:r>
              <a:rPr lang="cs-CZ" dirty="0" err="1"/>
              <a:t>pohl</a:t>
            </a:r>
            <a:r>
              <a:rPr lang="cs-CZ" dirty="0"/>
              <a:t>. až po PM rozhodnutí o zjištění </a:t>
            </a:r>
            <a:r>
              <a:rPr lang="cs-CZ" dirty="0" err="1"/>
              <a:t>pohl</a:t>
            </a:r>
            <a:r>
              <a:rPr lang="cs-CZ" dirty="0"/>
              <a:t>.)</a:t>
            </a:r>
          </a:p>
          <a:p>
            <a:pPr marL="514350" indent="-514350">
              <a:buAutoNum type="arabicParenR"/>
            </a:pPr>
            <a:r>
              <a:rPr lang="cs-CZ" dirty="0"/>
              <a:t>Dtto </a:t>
            </a:r>
            <a:r>
              <a:rPr lang="cs-CZ" b="1" dirty="0"/>
              <a:t>proti třetí osobě</a:t>
            </a:r>
            <a:r>
              <a:rPr lang="cs-CZ" dirty="0"/>
              <a:t>, která převzala dle RP povinnost za D nebo společně s ním     </a:t>
            </a:r>
          </a:p>
        </p:txBody>
      </p:sp>
    </p:spTree>
    <p:extLst>
      <p:ext uri="{BB962C8B-B14F-4D97-AF65-F5344CB8AC3E}">
        <p14:creationId xmlns:p14="http://schemas.microsoft.com/office/powerpoint/2010/main" val="48010137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RP (§361)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770077"/>
            <a:ext cx="9601200" cy="440212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návrh změny RP: jen navrhovatel RP</a:t>
            </a:r>
          </a:p>
          <a:p>
            <a:r>
              <a:rPr lang="cs-CZ" b="1" dirty="0"/>
              <a:t>Důvod</a:t>
            </a:r>
            <a:r>
              <a:rPr lang="cs-CZ" dirty="0"/>
              <a:t>: Účel Reo bude po změně lépe splnitelný</a:t>
            </a:r>
          </a:p>
          <a:p>
            <a:r>
              <a:rPr lang="cs-CZ" b="1" dirty="0"/>
              <a:t>Obsah</a:t>
            </a:r>
            <a:r>
              <a:rPr lang="cs-CZ" dirty="0"/>
              <a:t> návrhu změny RP (zveřejní </a:t>
            </a:r>
            <a:r>
              <a:rPr lang="cs-CZ" dirty="0" err="1"/>
              <a:t>InsS</a:t>
            </a:r>
            <a:r>
              <a:rPr lang="cs-CZ" dirty="0"/>
              <a:t> + doručí zvlášť původním i novým V, mají 30 dnů na odmítnutí – 361/2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1044702" lvl="1" indent="-514350">
              <a:buAutoNum type="arabicParenR"/>
            </a:pPr>
            <a:r>
              <a:rPr lang="cs-CZ" i="0" dirty="0"/>
              <a:t>Účel změny,</a:t>
            </a:r>
          </a:p>
          <a:p>
            <a:pPr marL="1044702" lvl="1" indent="-514350">
              <a:buAutoNum type="arabicParenR"/>
            </a:pPr>
            <a:r>
              <a:rPr lang="cs-CZ" i="0" dirty="0"/>
              <a:t>Způsob provedení změny,</a:t>
            </a:r>
          </a:p>
          <a:p>
            <a:pPr marL="1044702" lvl="1" indent="-514350">
              <a:buAutoNum type="arabicParenR"/>
            </a:pPr>
            <a:r>
              <a:rPr lang="cs-CZ" i="0" dirty="0"/>
              <a:t>Dopady změny na původní i nové V.</a:t>
            </a:r>
          </a:p>
          <a:p>
            <a:r>
              <a:rPr lang="cs-CZ" b="1" dirty="0"/>
              <a:t>Projednání</a:t>
            </a:r>
            <a:r>
              <a:rPr lang="cs-CZ" dirty="0"/>
              <a:t> návrhu změny: jednání (15 dnů od konce lhůty k odmítnutí)</a:t>
            </a:r>
          </a:p>
          <a:p>
            <a:r>
              <a:rPr lang="cs-CZ" b="1" dirty="0"/>
              <a:t>Schválení </a:t>
            </a:r>
            <a:r>
              <a:rPr lang="cs-CZ" dirty="0"/>
              <a:t>změny (361/4) - nutný souhlas (s pravidlem: „kdo se nevyjádří, souhlasí“ - § 361/5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1044702" lvl="1" indent="-514350">
              <a:buAutoNum type="arabicParenR"/>
            </a:pPr>
            <a:r>
              <a:rPr lang="cs-CZ" i="0" dirty="0"/>
              <a:t>všech skupin původních V,</a:t>
            </a:r>
          </a:p>
          <a:p>
            <a:pPr marL="1044702" lvl="1" indent="-514350">
              <a:buAutoNum type="arabicParenR"/>
            </a:pPr>
            <a:r>
              <a:rPr lang="cs-CZ" i="0" dirty="0"/>
              <a:t>většiny nových V, jejichž </a:t>
            </a:r>
            <a:r>
              <a:rPr lang="cs-CZ" i="0" dirty="0" err="1"/>
              <a:t>pohl</a:t>
            </a:r>
            <a:r>
              <a:rPr lang="cs-CZ" i="0" dirty="0"/>
              <a:t>. jsou dle RP zajištěny,</a:t>
            </a:r>
          </a:p>
          <a:p>
            <a:pPr marL="1044702" lvl="1" indent="-514350">
              <a:buFont typeface="Arial" panose="020B0604020202020204" pitchFamily="34" charset="0"/>
              <a:buAutoNum type="arabicParenR"/>
            </a:pPr>
            <a:r>
              <a:rPr lang="cs-CZ" i="0" dirty="0"/>
              <a:t>většiny nových V, jejichž </a:t>
            </a:r>
            <a:r>
              <a:rPr lang="cs-CZ" i="0" dirty="0" err="1"/>
              <a:t>pohl</a:t>
            </a:r>
            <a:r>
              <a:rPr lang="cs-CZ" i="0" dirty="0"/>
              <a:t>. nejsou dle RP zajištěny,</a:t>
            </a:r>
          </a:p>
          <a:p>
            <a:pPr marL="1044702" lvl="1" indent="-514350">
              <a:buAutoNum type="arabicParenR"/>
            </a:pPr>
            <a:r>
              <a:rPr lang="cs-CZ" i="0" dirty="0"/>
              <a:t>většiny společníků D </a:t>
            </a:r>
            <a:r>
              <a:rPr lang="cs-CZ" i="0" dirty="0" err="1"/>
              <a:t>or</a:t>
            </a:r>
            <a:r>
              <a:rPr lang="cs-CZ" i="0" dirty="0"/>
              <a:t> jiné PO, na kterou přešel dle RP majetek D….+ platí pravidla hlasování § 347</a:t>
            </a:r>
          </a:p>
          <a:p>
            <a:r>
              <a:rPr lang="cs-CZ" b="1" dirty="0"/>
              <a:t>Schválení změny </a:t>
            </a:r>
            <a:r>
              <a:rPr lang="cs-CZ" b="1" dirty="0" err="1"/>
              <a:t>InsSoudem</a:t>
            </a:r>
            <a:r>
              <a:rPr lang="cs-CZ" dirty="0"/>
              <a:t>: </a:t>
            </a:r>
            <a:r>
              <a:rPr lang="cs-CZ" dirty="0" err="1"/>
              <a:t>if</a:t>
            </a:r>
            <a:r>
              <a:rPr lang="cs-CZ" dirty="0"/>
              <a:t> schválí V dle 361/4 </a:t>
            </a:r>
            <a:r>
              <a:rPr lang="cs-CZ" dirty="0" err="1"/>
              <a:t>or</a:t>
            </a:r>
            <a:r>
              <a:rPr lang="cs-CZ" dirty="0"/>
              <a:t> 361/5</a:t>
            </a:r>
          </a:p>
          <a:p>
            <a:r>
              <a:rPr lang="cs-CZ" b="1" dirty="0"/>
              <a:t>Neschválení změny </a:t>
            </a:r>
            <a:r>
              <a:rPr lang="cs-CZ" b="1" dirty="0" err="1"/>
              <a:t>InsSoudem</a:t>
            </a:r>
            <a:r>
              <a:rPr lang="cs-CZ" dirty="0"/>
              <a:t>: zůstává účinný původní RP  </a:t>
            </a:r>
          </a:p>
        </p:txBody>
      </p:sp>
    </p:spTree>
    <p:extLst>
      <p:ext uri="{BB962C8B-B14F-4D97-AF65-F5344CB8AC3E}">
        <p14:creationId xmlns:p14="http://schemas.microsoft.com/office/powerpoint/2010/main" val="159095019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</a:t>
            </a:r>
            <a:r>
              <a:rPr lang="cs-CZ" dirty="0" err="1"/>
              <a:t>Reo</a:t>
            </a:r>
            <a:r>
              <a:rPr lang="cs-CZ" dirty="0"/>
              <a:t> (362)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Zrušení </a:t>
            </a:r>
            <a:r>
              <a:rPr lang="cs-CZ" dirty="0"/>
              <a:t>R o schválení RP =&gt; </a:t>
            </a:r>
            <a:r>
              <a:rPr lang="cs-CZ" dirty="0" err="1"/>
              <a:t>InsSoud</a:t>
            </a:r>
            <a:r>
              <a:rPr lang="cs-CZ" dirty="0"/>
              <a:t> zruší do 6 měsíců od jeho účinnosti:</a:t>
            </a:r>
          </a:p>
          <a:p>
            <a:pPr lvl="1"/>
            <a:r>
              <a:rPr lang="cs-CZ" dirty="0"/>
              <a:t>zvláštní výhody některému z věřitelů, </a:t>
            </a:r>
            <a:r>
              <a:rPr lang="cs-CZ" dirty="0" err="1"/>
              <a:t>or</a:t>
            </a:r>
            <a:endParaRPr lang="cs-CZ" dirty="0"/>
          </a:p>
          <a:p>
            <a:pPr lvl="1"/>
            <a:r>
              <a:rPr lang="cs-CZ" dirty="0"/>
              <a:t>podvodný způsob schválení RP</a:t>
            </a:r>
          </a:p>
          <a:p>
            <a:r>
              <a:rPr lang="cs-CZ" b="1" dirty="0"/>
              <a:t>Zrušení</a:t>
            </a:r>
            <a:r>
              <a:rPr lang="cs-CZ" dirty="0"/>
              <a:t> R o schválení RP: </a:t>
            </a:r>
            <a:r>
              <a:rPr lang="cs-CZ" dirty="0" err="1"/>
              <a:t>InsSoud</a:t>
            </a:r>
            <a:r>
              <a:rPr lang="cs-CZ" dirty="0"/>
              <a:t> zruší do </a:t>
            </a:r>
            <a:r>
              <a:rPr lang="cs-CZ" b="1" dirty="0"/>
              <a:t>3 le</a:t>
            </a:r>
            <a:r>
              <a:rPr lang="cs-CZ" dirty="0"/>
              <a:t>t od jeho účinnosti:</a:t>
            </a:r>
          </a:p>
          <a:p>
            <a:pPr lvl="1"/>
            <a:r>
              <a:rPr lang="cs-CZ" dirty="0"/>
              <a:t>D, statutár nebo člen statutára pravomocně odsouzen pro úmyslný TČ, kterým dosáhl schválení RP nebo podstatně zkrátil V</a:t>
            </a:r>
          </a:p>
          <a:p>
            <a:r>
              <a:rPr lang="cs-CZ" dirty="0"/>
              <a:t>Při zrušení: V pohledávek mají </a:t>
            </a:r>
            <a:r>
              <a:rPr lang="cs-CZ" dirty="0" err="1"/>
              <a:t>pohl</a:t>
            </a:r>
            <a:r>
              <a:rPr lang="cs-CZ" dirty="0"/>
              <a:t>. jako před schválením RP, práva V nebo </a:t>
            </a:r>
            <a:r>
              <a:rPr lang="cs-CZ" dirty="0" err="1"/>
              <a:t>pohl</a:t>
            </a:r>
            <a:r>
              <a:rPr lang="cs-CZ" dirty="0"/>
              <a:t>. založená </a:t>
            </a:r>
            <a:r>
              <a:rPr lang="cs-CZ" dirty="0" err="1"/>
              <a:t>Rpnem</a:t>
            </a:r>
            <a:r>
              <a:rPr lang="cs-CZ" dirty="0"/>
              <a:t> nejsou dotčena</a:t>
            </a:r>
          </a:p>
        </p:txBody>
      </p:sp>
    </p:spTree>
    <p:extLst>
      <p:ext uri="{BB962C8B-B14F-4D97-AF65-F5344CB8AC3E}">
        <p14:creationId xmlns:p14="http://schemas.microsoft.com/office/powerpoint/2010/main" val="31376776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Přeměna </a:t>
            </a:r>
            <a:r>
              <a:rPr lang="cs-CZ" dirty="0" err="1"/>
              <a:t>Reo</a:t>
            </a:r>
            <a:r>
              <a:rPr lang="cs-CZ" dirty="0"/>
              <a:t> v 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728132"/>
            <a:ext cx="9601200" cy="413926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err="1"/>
              <a:t>InsSoud</a:t>
            </a:r>
            <a:r>
              <a:rPr lang="cs-CZ" b="1" dirty="0"/>
              <a:t> rozhodne o přeměně</a:t>
            </a:r>
            <a:r>
              <a:rPr lang="cs-CZ" dirty="0"/>
              <a:t>, jestli: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Reo povolená na návrh Da – D po povolení přeměnu navrhne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není sestaven RP ve lhůtě (po prodloužení lhůty) </a:t>
            </a:r>
            <a:r>
              <a:rPr lang="cs-CZ" i="0" dirty="0" err="1"/>
              <a:t>or</a:t>
            </a:r>
            <a:r>
              <a:rPr lang="cs-CZ" i="0" dirty="0"/>
              <a:t> předložený RP vezme zpět a do 30ti dnů nebude podán návrh na svolání SV k rozhodnutí o tom, která jiná osoba má přednostní právo k sestavení RP </a:t>
            </a:r>
            <a:r>
              <a:rPr lang="cs-CZ" i="0" dirty="0" err="1"/>
              <a:t>or</a:t>
            </a:r>
            <a:r>
              <a:rPr lang="cs-CZ" i="0" dirty="0"/>
              <a:t> tato jiná osoba nesestaví </a:t>
            </a:r>
            <a:r>
              <a:rPr lang="cs-CZ" i="0" dirty="0" err="1"/>
              <a:t>or</a:t>
            </a:r>
            <a:r>
              <a:rPr lang="cs-CZ" i="0" dirty="0"/>
              <a:t> vezme zpět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 err="1"/>
              <a:t>InsSoud</a:t>
            </a:r>
            <a:r>
              <a:rPr lang="cs-CZ" i="0" dirty="0"/>
              <a:t> neschválí RP a </a:t>
            </a:r>
            <a:r>
              <a:rPr lang="cs-CZ" i="0" dirty="0" err="1"/>
              <a:t>oprávněnýcm</a:t>
            </a:r>
            <a:r>
              <a:rPr lang="cs-CZ" i="0" dirty="0"/>
              <a:t> osobám uplynula lhůta k předložení RP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neplní podstatné povinnosti v průběhu Reo </a:t>
            </a:r>
            <a:r>
              <a:rPr lang="cs-CZ" i="0" dirty="0" err="1"/>
              <a:t>or</a:t>
            </a:r>
            <a:r>
              <a:rPr lang="cs-CZ" i="0" dirty="0"/>
              <a:t> se ukáže, že RP nelze splnit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neplatí řádně a včas úroky (171/4) </a:t>
            </a:r>
            <a:r>
              <a:rPr lang="cs-CZ" i="0" dirty="0" err="1"/>
              <a:t>or</a:t>
            </a:r>
            <a:r>
              <a:rPr lang="cs-CZ" i="0" dirty="0"/>
              <a:t> splatné peněžité závazky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po schválení RP přestal podnikat (ale dle RP podnikat měl)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po schválení RP neuhradil pohledávky za MP (168,169) – 348/1e </a:t>
            </a:r>
            <a:r>
              <a:rPr lang="cs-CZ" i="0" dirty="0" err="1"/>
              <a:t>InsZ</a:t>
            </a:r>
            <a:endParaRPr lang="cs-CZ" i="0" dirty="0"/>
          </a:p>
          <a:p>
            <a:pPr marL="0" indent="0">
              <a:buNone/>
            </a:pPr>
            <a:endParaRPr lang="cs-CZ" i="1" dirty="0"/>
          </a:p>
          <a:p>
            <a:r>
              <a:rPr lang="cs-CZ" dirty="0" err="1"/>
              <a:t>InsSoud</a:t>
            </a:r>
            <a:r>
              <a:rPr lang="cs-CZ" dirty="0"/>
              <a:t> - R </a:t>
            </a:r>
            <a:r>
              <a:rPr lang="cs-CZ" b="1" dirty="0"/>
              <a:t>bez jednání </a:t>
            </a:r>
            <a:r>
              <a:rPr lang="cs-CZ" dirty="0"/>
              <a:t>(1-3) – odvolání: D, navrhovatel </a:t>
            </a:r>
            <a:r>
              <a:rPr lang="cs-CZ" dirty="0" err="1"/>
              <a:t>Reo</a:t>
            </a:r>
            <a:r>
              <a:rPr lang="cs-CZ" dirty="0"/>
              <a:t>, </a:t>
            </a:r>
            <a:r>
              <a:rPr lang="cs-CZ" dirty="0" err="1"/>
              <a:t>InsSpr</a:t>
            </a:r>
            <a:r>
              <a:rPr lang="cs-CZ" dirty="0"/>
              <a:t>, VV  </a:t>
            </a:r>
          </a:p>
          <a:p>
            <a:r>
              <a:rPr lang="cs-CZ" dirty="0" err="1"/>
              <a:t>InsSoud</a:t>
            </a:r>
            <a:r>
              <a:rPr lang="cs-CZ" dirty="0"/>
              <a:t> </a:t>
            </a:r>
            <a:r>
              <a:rPr lang="cs-CZ" b="1" dirty="0"/>
              <a:t>po jednání </a:t>
            </a:r>
            <a:r>
              <a:rPr lang="cs-CZ" dirty="0"/>
              <a:t>(4-7) – odvolání: D, navrhovatel Reo, </a:t>
            </a:r>
            <a:r>
              <a:rPr lang="cs-CZ" dirty="0" err="1"/>
              <a:t>InsSpr</a:t>
            </a:r>
            <a:r>
              <a:rPr lang="cs-CZ" dirty="0"/>
              <a:t>, VV  </a:t>
            </a:r>
          </a:p>
          <a:p>
            <a:r>
              <a:rPr lang="cs-CZ" b="1" dirty="0"/>
              <a:t>NELZE rozhodnout o PŘEMĚNĚ – RP v podstatných bodech splněn</a:t>
            </a:r>
          </a:p>
          <a:p>
            <a:r>
              <a:rPr lang="cs-CZ" dirty="0"/>
              <a:t>R </a:t>
            </a:r>
            <a:r>
              <a:rPr lang="cs-CZ" dirty="0" err="1"/>
              <a:t>InsS</a:t>
            </a:r>
            <a:r>
              <a:rPr lang="cs-CZ" dirty="0"/>
              <a:t> o přeměně….nastávají účinky spojené s prohlášením K (§ 245, 246) + ruší se zákaz započtení § 324/3</a:t>
            </a:r>
          </a:p>
        </p:txBody>
      </p:sp>
    </p:spTree>
    <p:extLst>
      <p:ext uri="{BB962C8B-B14F-4D97-AF65-F5344CB8AC3E}">
        <p14:creationId xmlns:p14="http://schemas.microsoft.com/office/powerpoint/2010/main" val="228764713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 RP (§ 364)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průběžné zprávy </a:t>
            </a:r>
            <a:r>
              <a:rPr lang="cs-CZ" dirty="0" err="1"/>
              <a:t>InsSpr</a:t>
            </a:r>
            <a:r>
              <a:rPr lang="cs-CZ" dirty="0"/>
              <a:t> a VV – elektronický formulář</a:t>
            </a:r>
          </a:p>
          <a:p>
            <a:r>
              <a:rPr lang="cs-CZ" dirty="0"/>
              <a:t>splnění RP </a:t>
            </a:r>
            <a:r>
              <a:rPr lang="cs-CZ" dirty="0" err="1"/>
              <a:t>or</a:t>
            </a:r>
            <a:r>
              <a:rPr lang="cs-CZ" dirty="0"/>
              <a:t> podstatných částí bere </a:t>
            </a:r>
            <a:r>
              <a:rPr lang="cs-CZ" dirty="0" err="1"/>
              <a:t>InsSoud</a:t>
            </a:r>
            <a:r>
              <a:rPr lang="cs-CZ" dirty="0"/>
              <a:t> na vědomí = R o tom, že </a:t>
            </a:r>
            <a:r>
              <a:rPr lang="cs-CZ" b="1" dirty="0"/>
              <a:t>Reo končí </a:t>
            </a:r>
            <a:r>
              <a:rPr lang="cs-CZ" dirty="0"/>
              <a:t>(odvolání není přípustné) </a:t>
            </a:r>
          </a:p>
          <a:p>
            <a:r>
              <a:rPr lang="cs-CZ" dirty="0"/>
              <a:t>Po skončení Reo rozhodne </a:t>
            </a:r>
            <a:r>
              <a:rPr lang="cs-CZ" dirty="0" err="1"/>
              <a:t>InsSoud</a:t>
            </a:r>
            <a:r>
              <a:rPr lang="cs-CZ" dirty="0"/>
              <a:t> o odměně </a:t>
            </a:r>
            <a:r>
              <a:rPr lang="cs-CZ" dirty="0" err="1"/>
              <a:t>InsSpr</a:t>
            </a:r>
            <a:r>
              <a:rPr lang="cs-CZ" dirty="0"/>
              <a:t> + nákladech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920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BA0D2-D0FA-4FF4-AB26-6096D6D95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669" y="1480930"/>
            <a:ext cx="8447964" cy="3254321"/>
          </a:xfrm>
        </p:spPr>
        <p:txBody>
          <a:bodyPr>
            <a:normAutofit/>
          </a:bodyPr>
          <a:lstStyle/>
          <a:p>
            <a:pPr algn="l"/>
            <a:r>
              <a:rPr lang="cs-CZ" sz="4800" dirty="0"/>
              <a:t>Insolvenční návrh a rozhodnutí o něm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D99098-D9A1-4EFC-93F5-0B020335A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668" y="4804850"/>
            <a:ext cx="5957248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/>
              <a:t>§ 97 a násl. InsZ</a:t>
            </a:r>
          </a:p>
        </p:txBody>
      </p:sp>
      <p:pic>
        <p:nvPicPr>
          <p:cNvPr id="4" name="Graphic 6" descr="Scales of Justice">
            <a:extLst>
              <a:ext uri="{FF2B5EF4-FFF2-40B4-BE49-F238E27FC236}">
                <a16:creationId xmlns:a16="http://schemas.microsoft.com/office/drawing/2014/main" id="{310A0ABD-2D92-39D4-2812-856CB99CE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19916" y="1059930"/>
            <a:ext cx="3415614" cy="341561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C7E11D4-95B4-B74E-BAE1-2829A0D5BD69}"/>
              </a:ext>
            </a:extLst>
          </p:cNvPr>
          <p:cNvSpPr txBox="1"/>
          <p:nvPr/>
        </p:nvSpPr>
        <p:spPr>
          <a:xfrm>
            <a:off x="1562668" y="5314911"/>
            <a:ext cx="2878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j-lt"/>
              </a:rPr>
              <a:t>JUDr. Lenka </a:t>
            </a:r>
            <a:r>
              <a:rPr lang="cs-CZ" sz="1600" dirty="0" err="1">
                <a:latin typeface="+mj-lt"/>
              </a:rPr>
              <a:t>Vidovičová</a:t>
            </a:r>
            <a:r>
              <a:rPr lang="cs-CZ" sz="1600" dirty="0">
                <a:latin typeface="+mj-lt"/>
              </a:rPr>
              <a:t>, LL.M.</a:t>
            </a:r>
          </a:p>
        </p:txBody>
      </p:sp>
    </p:spTree>
    <p:extLst>
      <p:ext uri="{BB962C8B-B14F-4D97-AF65-F5344CB8AC3E}">
        <p14:creationId xmlns:p14="http://schemas.microsoft.com/office/powerpoint/2010/main" val="104789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23634-73EB-4778-8BE5-97E3E0347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</a:t>
            </a:r>
            <a:r>
              <a:rPr lang="cs-CZ" dirty="0" err="1"/>
              <a:t>InsŘ</a:t>
            </a:r>
            <a:r>
              <a:rPr lang="cs-CZ" dirty="0"/>
              <a:t> - návrh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6FAC12-9523-47C7-BAA0-2E3288F95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027382"/>
            <a:ext cx="9601200" cy="38862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Návrhové řízení - Ř </a:t>
            </a:r>
            <a:r>
              <a:rPr lang="cs-CZ" b="1" dirty="0"/>
              <a:t>zahájeno</a:t>
            </a:r>
            <a:r>
              <a:rPr lang="cs-CZ" dirty="0"/>
              <a:t> </a:t>
            </a:r>
            <a:r>
              <a:rPr lang="cs-CZ" b="1" dirty="0"/>
              <a:t>doručením</a:t>
            </a:r>
            <a:r>
              <a:rPr lang="cs-CZ" dirty="0"/>
              <a:t> věcně příslušnému soudu (§7a)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speciální úprava (neplatí OSŘ)</a:t>
            </a:r>
          </a:p>
          <a:p>
            <a:r>
              <a:rPr lang="cs-CZ" dirty="0"/>
              <a:t>Dlužník a Věřitel </a:t>
            </a:r>
          </a:p>
          <a:p>
            <a:r>
              <a:rPr lang="cs-CZ" b="1" dirty="0"/>
              <a:t>Účinky zahájení </a:t>
            </a:r>
            <a:r>
              <a:rPr lang="cs-CZ" b="1" dirty="0" err="1"/>
              <a:t>InsŘ</a:t>
            </a:r>
            <a:r>
              <a:rPr lang="cs-CZ" b="1" dirty="0"/>
              <a:t> </a:t>
            </a:r>
            <a:r>
              <a:rPr lang="cs-CZ" dirty="0"/>
              <a:t>(§ 109, § 111) nastávají zveřejněním v </a:t>
            </a:r>
            <a:r>
              <a:rPr lang="cs-CZ" dirty="0" err="1"/>
              <a:t>InsRej</a:t>
            </a:r>
            <a:r>
              <a:rPr lang="cs-CZ" dirty="0"/>
              <a:t> (§109/4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b="1" dirty="0"/>
              <a:t>Obecné náležitosti: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/>
              <a:t>Listinná podoba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/>
              <a:t>Ověření podpisu §97/2 (součást obrany proti </a:t>
            </a:r>
            <a:r>
              <a:rPr lang="cs-CZ" i="0" dirty="0" err="1"/>
              <a:t>šikanozním</a:t>
            </a:r>
            <a:r>
              <a:rPr lang="cs-CZ" i="0" dirty="0"/>
              <a:t> návrhům)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 err="1"/>
              <a:t>InsN</a:t>
            </a:r>
            <a:r>
              <a:rPr lang="cs-CZ" i="0" dirty="0"/>
              <a:t> podaný spolu s návrhem na povolení </a:t>
            </a:r>
            <a:r>
              <a:rPr lang="cs-CZ" i="0" dirty="0" err="1"/>
              <a:t>oddl</a:t>
            </a:r>
            <a:r>
              <a:rPr lang="cs-CZ" i="0" dirty="0"/>
              <a:t>. (</a:t>
            </a:r>
            <a:r>
              <a:rPr lang="cs-CZ" i="0" dirty="0" err="1"/>
              <a:t>NnPO</a:t>
            </a:r>
            <a:r>
              <a:rPr lang="cs-CZ" i="0" dirty="0"/>
              <a:t>) – pokud chybí, k návrhu se nepřihlíží, odvolání není přípustné! </a:t>
            </a:r>
          </a:p>
          <a:p>
            <a:r>
              <a:rPr lang="cs-CZ" dirty="0"/>
              <a:t>Povinnost podat </a:t>
            </a:r>
            <a:r>
              <a:rPr lang="cs-CZ" dirty="0" err="1"/>
              <a:t>InsN</a:t>
            </a:r>
            <a:r>
              <a:rPr lang="cs-CZ" dirty="0"/>
              <a:t> spojená s odpovědností za škodu, PO  </a:t>
            </a:r>
          </a:p>
        </p:txBody>
      </p:sp>
    </p:spTree>
    <p:extLst>
      <p:ext uri="{BB962C8B-B14F-4D97-AF65-F5344CB8AC3E}">
        <p14:creationId xmlns:p14="http://schemas.microsoft.com/office/powerpoint/2010/main" val="3745852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42373E92-5674-9FAD-21DB-4771D2A63370}"/>
              </a:ext>
            </a:extLst>
          </p:cNvPr>
          <p:cNvSpPr txBox="1"/>
          <p:nvPr/>
        </p:nvSpPr>
        <p:spPr>
          <a:xfrm>
            <a:off x="10879201" y="6057942"/>
            <a:ext cx="739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Obr.1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9930799-0A0A-EC1F-293B-BE4B60506F5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9813" t="8100" r="24650" b="3682"/>
          <a:stretch/>
        </p:blipFill>
        <p:spPr>
          <a:xfrm>
            <a:off x="6338532" y="265422"/>
            <a:ext cx="4511591" cy="629976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EAE3CB8-D336-147C-54A7-AB65E02EF2B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312" t="8334" r="24844" b="3610"/>
          <a:stretch/>
        </p:blipFill>
        <p:spPr>
          <a:xfrm>
            <a:off x="1572622" y="265422"/>
            <a:ext cx="4421525" cy="628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143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BD2E4-8520-47BD-B6C4-FA8452EF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proti </a:t>
            </a:r>
            <a:r>
              <a:rPr lang="cs-CZ" dirty="0" err="1"/>
              <a:t>šikanozním</a:t>
            </a:r>
            <a:r>
              <a:rPr lang="cs-CZ" dirty="0"/>
              <a:t> návrhům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3A8AAC-94B0-4A22-94DB-2C4C4EB6B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10266218" cy="4507345"/>
          </a:xfrm>
        </p:spPr>
        <p:txBody>
          <a:bodyPr>
            <a:normAutofit fontScale="92500" lnSpcReduction="10000"/>
          </a:bodyPr>
          <a:lstStyle/>
          <a:p>
            <a:r>
              <a:rPr lang="cs-CZ" sz="1600" dirty="0"/>
              <a:t>Předběžné posouzení návrhu V</a:t>
            </a:r>
          </a:p>
          <a:p>
            <a:pPr>
              <a:lnSpc>
                <a:spcPct val="160000"/>
              </a:lnSpc>
            </a:pPr>
            <a:r>
              <a:rPr lang="cs-CZ" sz="1600" b="1" dirty="0"/>
              <a:t>ODMÍTNUTÍ </a:t>
            </a:r>
            <a:r>
              <a:rPr lang="cs-CZ" sz="1600" dirty="0"/>
              <a:t>nejpozději do 7 dnů po podání pro </a:t>
            </a:r>
            <a:r>
              <a:rPr lang="cs-CZ" sz="1600" b="1" dirty="0"/>
              <a:t>zjevnou bezdůvodnost </a:t>
            </a:r>
            <a:r>
              <a:rPr lang="cs-CZ" sz="1600" dirty="0"/>
              <a:t>( generální klauzule §128a </a:t>
            </a:r>
            <a:r>
              <a:rPr lang="cs-CZ" sz="1600" dirty="0" err="1"/>
              <a:t>InsZ</a:t>
            </a:r>
            <a:r>
              <a:rPr lang="cs-CZ" sz="1600" dirty="0"/>
              <a:t>):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sz="1600" i="1" dirty="0"/>
              <a:t>návrh podaný pro pohledávku, ke které se pro účely </a:t>
            </a:r>
            <a:r>
              <a:rPr lang="cs-CZ" sz="1600" i="1" dirty="0" err="1"/>
              <a:t>RoÚ</a:t>
            </a:r>
            <a:r>
              <a:rPr lang="cs-CZ" sz="1600" i="1" dirty="0"/>
              <a:t> nepřihlíží (opakovaný </a:t>
            </a:r>
            <a:r>
              <a:rPr lang="cs-CZ" sz="1600" i="1" dirty="0" err="1"/>
              <a:t>InsN</a:t>
            </a:r>
            <a:r>
              <a:rPr lang="cs-CZ" sz="1600" i="1" dirty="0"/>
              <a:t>, nesplatná pohledávka, postoupená pohledávka, „dělená“ pohledávka atd.) 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sz="1600" i="1" dirty="0"/>
              <a:t>opakovaný návrh + nesplněné povinnosti uložené předchozím R o </a:t>
            </a:r>
            <a:r>
              <a:rPr lang="cs-CZ" sz="1600" i="1" dirty="0" err="1"/>
              <a:t>InsN</a:t>
            </a:r>
            <a:r>
              <a:rPr lang="cs-CZ" sz="1600" i="1" dirty="0"/>
              <a:t> (nezaplacení náhrady NŘ, nezaplacení pokuty § 128a/3 </a:t>
            </a:r>
            <a:r>
              <a:rPr lang="cs-CZ" sz="1600" i="1" dirty="0" err="1"/>
              <a:t>InsZ</a:t>
            </a:r>
            <a:r>
              <a:rPr lang="cs-CZ" sz="1600" i="1" dirty="0"/>
              <a:t>, nezaplacení SOP atd.)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sz="1600" i="1" dirty="0"/>
              <a:t>zjevné zneužití práv V na úkor D (snaha přimět zaplatit atd.)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sz="1600" i="1" dirty="0"/>
              <a:t>nezaplacení zálohy na náklady </a:t>
            </a:r>
            <a:r>
              <a:rPr lang="cs-CZ" sz="1600" i="1" dirty="0" err="1"/>
              <a:t>InsŘ</a:t>
            </a:r>
            <a:r>
              <a:rPr lang="cs-CZ" sz="1600" i="1" dirty="0"/>
              <a:t> (§108/1 </a:t>
            </a:r>
            <a:r>
              <a:rPr lang="cs-CZ" sz="1600" i="1" dirty="0" err="1"/>
              <a:t>InsZ</a:t>
            </a:r>
            <a:r>
              <a:rPr lang="cs-CZ" sz="1600" i="1" dirty="0"/>
              <a:t>)</a:t>
            </a:r>
          </a:p>
          <a:p>
            <a:r>
              <a:rPr lang="cs-CZ" sz="1600" dirty="0"/>
              <a:t>ODMÍTNUTÍ dle §128/1 (nesrozumitelný, neurčitý, neobsahuje všechny náležitosti)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/>
              <a:t>Nový </a:t>
            </a:r>
            <a:r>
              <a:rPr lang="cs-CZ" sz="1600" dirty="0" err="1"/>
              <a:t>InsN</a:t>
            </a:r>
            <a:r>
              <a:rPr lang="cs-CZ" sz="1600" dirty="0"/>
              <a:t> lze podat až po 6 měsících, jinak se k němu nepřihlíží – možná i pokuta (§ 128a/3 </a:t>
            </a:r>
            <a:r>
              <a:rPr lang="cs-CZ" sz="1600" dirty="0" err="1"/>
              <a:t>InsZ</a:t>
            </a:r>
            <a:r>
              <a:rPr lang="cs-CZ" sz="1600" dirty="0"/>
              <a:t>)</a:t>
            </a:r>
          </a:p>
          <a:p>
            <a:r>
              <a:rPr lang="cs-CZ" sz="1600" dirty="0"/>
              <a:t>Další důsledky důvodných pochybností </a:t>
            </a:r>
            <a:r>
              <a:rPr lang="cs-CZ" sz="1600" dirty="0" err="1"/>
              <a:t>InsS</a:t>
            </a:r>
            <a:r>
              <a:rPr lang="cs-CZ" sz="1600" dirty="0"/>
              <a:t> dle § 128a </a:t>
            </a:r>
            <a:r>
              <a:rPr lang="cs-CZ" sz="1600" dirty="0" err="1"/>
              <a:t>InsZ</a:t>
            </a:r>
            <a:r>
              <a:rPr lang="cs-CZ" sz="1600" dirty="0"/>
              <a:t> :</a:t>
            </a:r>
          </a:p>
          <a:p>
            <a:pPr lvl="1"/>
            <a:r>
              <a:rPr lang="cs-CZ" sz="1600" dirty="0" err="1"/>
              <a:t>InsN</a:t>
            </a:r>
            <a:r>
              <a:rPr lang="cs-CZ" sz="1600" dirty="0"/>
              <a:t> se nezveřejňuje vč. příloh (soud musí rozhodnout ve lhůtě § 100a/1 za středníkem) + odvolání není přípustné</a:t>
            </a:r>
          </a:p>
          <a:p>
            <a:r>
              <a:rPr lang="cs-CZ" sz="1600" dirty="0"/>
              <a:t>Postup dle § 100a/1 </a:t>
            </a:r>
          </a:p>
          <a:p>
            <a:pPr lvl="1"/>
            <a:r>
              <a:rPr lang="cs-CZ" sz="1600" dirty="0"/>
              <a:t>soud </a:t>
            </a:r>
            <a:r>
              <a:rPr lang="cs-CZ" sz="1600" dirty="0" err="1"/>
              <a:t>InsN</a:t>
            </a:r>
            <a:r>
              <a:rPr lang="cs-CZ" sz="1600" dirty="0"/>
              <a:t> ne/odmítne a oznámí zahájení vyhláškou a zveřejní </a:t>
            </a:r>
            <a:r>
              <a:rPr lang="cs-CZ" sz="1600" dirty="0" err="1"/>
              <a:t>InsN</a:t>
            </a:r>
            <a:r>
              <a:rPr lang="cs-CZ" sz="1600" dirty="0"/>
              <a:t> v </a:t>
            </a:r>
            <a:r>
              <a:rPr lang="cs-CZ" sz="1600" dirty="0" err="1"/>
              <a:t>InsRej</a:t>
            </a:r>
            <a:r>
              <a:rPr lang="cs-CZ" sz="1600" dirty="0"/>
              <a:t> (§101/4)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72548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14B1E-2798-448B-9235-79552045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proti </a:t>
            </a:r>
            <a:r>
              <a:rPr lang="cs-CZ" dirty="0" err="1"/>
              <a:t>šikanozním</a:t>
            </a:r>
            <a:r>
              <a:rPr lang="cs-CZ" dirty="0"/>
              <a:t> návrhům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8225B-1F4B-4345-BFF7-BD06456E4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Přehled možných sankčních dopadů: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Pokuta (§ 128a/3 </a:t>
            </a:r>
            <a:r>
              <a:rPr lang="cs-CZ" dirty="0" err="1"/>
              <a:t>InsZ</a:t>
            </a:r>
            <a:r>
              <a:rPr lang="cs-CZ" dirty="0"/>
              <a:t>) až 500 000,- Kč (do 01. 07. 2017 jen 50.000,- Kč  a byla jen pokutou pořádkovou)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Zákaz podání nového </a:t>
            </a:r>
            <a:r>
              <a:rPr lang="cs-CZ" dirty="0" err="1"/>
              <a:t>InsN</a:t>
            </a:r>
            <a:r>
              <a:rPr lang="cs-CZ" dirty="0"/>
              <a:t> (§ 128a/4 </a:t>
            </a:r>
            <a:r>
              <a:rPr lang="cs-CZ" dirty="0" err="1"/>
              <a:t>InsZ</a:t>
            </a:r>
            <a:r>
              <a:rPr lang="cs-CZ" dirty="0"/>
              <a:t>) – lhůta 6 </a:t>
            </a:r>
            <a:r>
              <a:rPr lang="cs-CZ" dirty="0" err="1"/>
              <a:t>měs</a:t>
            </a:r>
            <a:r>
              <a:rPr lang="cs-CZ" dirty="0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Náhrada újmy § 147 </a:t>
            </a:r>
            <a:r>
              <a:rPr lang="cs-CZ" dirty="0" err="1"/>
              <a:t>InsZ</a:t>
            </a:r>
            <a:r>
              <a:rPr lang="cs-CZ" dirty="0"/>
              <a:t>, § 2984 OZ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Časový 6 měsíční limit dle § 177/2-4 </a:t>
            </a:r>
            <a:r>
              <a:rPr lang="cs-CZ" dirty="0" err="1"/>
              <a:t>InsZ</a:t>
            </a:r>
            <a:r>
              <a:rPr lang="cs-CZ" dirty="0"/>
              <a:t> pro postoupenou pohledávku a následek neosvědčení dle § 105/3 </a:t>
            </a:r>
            <a:r>
              <a:rPr lang="cs-CZ" dirty="0" err="1"/>
              <a:t>InsZ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Sankce za nezjištěnou pohledávku ( § 178, § 179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TČ vydírání a pomluvy (§175 a 184 </a:t>
            </a:r>
            <a:r>
              <a:rPr lang="cs-CZ" dirty="0" err="1"/>
              <a:t>TrZ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023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2CDB6-2F28-4C42-A3E3-E4775D99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7687"/>
            <a:ext cx="9601200" cy="1485900"/>
          </a:xfrm>
        </p:spPr>
        <p:txBody>
          <a:bodyPr>
            <a:normAutofit/>
          </a:bodyPr>
          <a:lstStyle/>
          <a:p>
            <a:r>
              <a:rPr lang="cs-CZ" sz="4000" dirty="0"/>
              <a:t>Oznámení o zahájení řízení</a:t>
            </a:r>
            <a:br>
              <a:rPr lang="cs-CZ" sz="4000" dirty="0"/>
            </a:br>
            <a:r>
              <a:rPr lang="cs-CZ" sz="4000" dirty="0"/>
              <a:t>Insolvenční návrh (</a:t>
            </a:r>
            <a:r>
              <a:rPr lang="cs-CZ" sz="4000" dirty="0" err="1"/>
              <a:t>InsN</a:t>
            </a:r>
            <a:r>
              <a:rPr lang="cs-CZ" sz="40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25AD8-5B72-45B6-AC27-54F5F290E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19743"/>
            <a:ext cx="10322653" cy="479850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Zahájení</a:t>
            </a:r>
            <a:r>
              <a:rPr lang="cs-CZ" dirty="0"/>
              <a:t> – oznámení </a:t>
            </a:r>
            <a:r>
              <a:rPr lang="cs-CZ" b="1" dirty="0"/>
              <a:t>vyhláškou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 2 hodin poté, kdy byl doručen soudu </a:t>
            </a:r>
            <a:r>
              <a:rPr lang="cs-CZ" dirty="0" err="1"/>
              <a:t>InsN</a:t>
            </a:r>
            <a:r>
              <a:rPr lang="cs-CZ" dirty="0"/>
              <a:t> nebo bylo učiněn záznam dle § 100a/5 </a:t>
            </a:r>
            <a:r>
              <a:rPr lang="cs-CZ" dirty="0" err="1"/>
              <a:t>InsZ</a:t>
            </a:r>
            <a:r>
              <a:rPr lang="cs-CZ" dirty="0"/>
              <a:t>, event. podle pravidel § 101 /1 věta druhá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 3 </a:t>
            </a:r>
            <a:r>
              <a:rPr lang="cs-CZ" dirty="0" err="1"/>
              <a:t>prac</a:t>
            </a:r>
            <a:r>
              <a:rPr lang="cs-CZ" dirty="0"/>
              <a:t>. dnů poté, kdy byl doručen soudu </a:t>
            </a:r>
            <a:r>
              <a:rPr lang="cs-CZ" dirty="0" err="1"/>
              <a:t>InsN</a:t>
            </a:r>
            <a:r>
              <a:rPr lang="cs-CZ" dirty="0"/>
              <a:t> + </a:t>
            </a:r>
            <a:r>
              <a:rPr lang="cs-CZ" dirty="0" err="1"/>
              <a:t>NnPO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odvolání není přípustné !!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r>
              <a:rPr lang="cs-CZ" b="1" dirty="0"/>
              <a:t>Náležitosti </a:t>
            </a:r>
            <a:r>
              <a:rPr lang="cs-CZ" b="1" dirty="0" err="1"/>
              <a:t>InsN</a:t>
            </a:r>
            <a:r>
              <a:rPr lang="cs-CZ" b="1" dirty="0"/>
              <a:t> - §103</a:t>
            </a:r>
          </a:p>
          <a:p>
            <a:r>
              <a:rPr lang="cs-CZ" b="1" dirty="0"/>
              <a:t>Náležitosti </a:t>
            </a:r>
            <a:r>
              <a:rPr lang="cs-CZ" b="1" dirty="0" err="1"/>
              <a:t>InsN</a:t>
            </a:r>
            <a:r>
              <a:rPr lang="cs-CZ" b="1" dirty="0"/>
              <a:t> dlužníka </a:t>
            </a:r>
            <a:r>
              <a:rPr lang="cs-CZ" dirty="0"/>
              <a:t>(§ 104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seznam majetku</a:t>
            </a:r>
          </a:p>
          <a:p>
            <a:pPr lvl="1"/>
            <a:r>
              <a:rPr lang="cs-CZ" dirty="0"/>
              <a:t>seznam závazků (netýká se </a:t>
            </a:r>
            <a:r>
              <a:rPr lang="cs-CZ" dirty="0" err="1"/>
              <a:t>oddl</a:t>
            </a:r>
            <a:r>
              <a:rPr lang="cs-CZ" dirty="0"/>
              <a:t>.)</a:t>
            </a:r>
          </a:p>
          <a:p>
            <a:pPr lvl="1"/>
            <a:r>
              <a:rPr lang="cs-CZ" dirty="0"/>
              <a:t>seznam zaměstnanců</a:t>
            </a:r>
          </a:p>
          <a:p>
            <a:pPr lvl="1"/>
            <a:r>
              <a:rPr lang="cs-CZ" dirty="0"/>
              <a:t>listiny dokládající Ú</a:t>
            </a:r>
          </a:p>
          <a:p>
            <a:r>
              <a:rPr lang="cs-CZ" b="1" dirty="0"/>
              <a:t>Náležitosti </a:t>
            </a:r>
            <a:r>
              <a:rPr lang="cs-CZ" b="1" dirty="0" err="1"/>
              <a:t>InsN</a:t>
            </a:r>
            <a:r>
              <a:rPr lang="cs-CZ" b="1" dirty="0"/>
              <a:t> Věřitele</a:t>
            </a:r>
            <a:r>
              <a:rPr lang="cs-CZ" dirty="0"/>
              <a:t> (§ 105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splatná pohledávka (+ přihláška)</a:t>
            </a:r>
          </a:p>
          <a:p>
            <a:r>
              <a:rPr lang="cs-CZ" b="1" dirty="0" err="1"/>
              <a:t>InsN</a:t>
            </a:r>
            <a:r>
              <a:rPr lang="cs-CZ" b="1" dirty="0"/>
              <a:t> V PO </a:t>
            </a:r>
            <a:r>
              <a:rPr lang="cs-CZ" dirty="0"/>
              <a:t>(§105/1 za středníkem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pohledávka s uznáním závazku D s ověřeným podpisem (</a:t>
            </a:r>
            <a:r>
              <a:rPr lang="cs-CZ" b="1" dirty="0"/>
              <a:t>nebo</a:t>
            </a:r>
            <a:r>
              <a:rPr lang="cs-CZ" dirty="0"/>
              <a:t> vykonatelné rozhodnutí </a:t>
            </a:r>
            <a:r>
              <a:rPr lang="cs-CZ" b="1" dirty="0"/>
              <a:t>nebo</a:t>
            </a:r>
            <a:r>
              <a:rPr lang="cs-CZ" dirty="0"/>
              <a:t> NZ se svolením k vykonatelnosti </a:t>
            </a:r>
            <a:r>
              <a:rPr lang="cs-CZ" b="1" dirty="0"/>
              <a:t>nebo</a:t>
            </a:r>
            <a:r>
              <a:rPr lang="cs-CZ" dirty="0"/>
              <a:t> </a:t>
            </a:r>
            <a:r>
              <a:rPr lang="cs-CZ" dirty="0" err="1"/>
              <a:t>exe</a:t>
            </a:r>
            <a:r>
              <a:rPr lang="cs-CZ" dirty="0"/>
              <a:t> zápis se svolením k vykonatelnosti nebo potvrzení auditora, soudního znalce nebo daň. poradce, že o pohledávce </a:t>
            </a:r>
            <a:r>
              <a:rPr lang="cs-CZ" b="1" dirty="0"/>
              <a:t>účtuje</a:t>
            </a:r>
            <a:r>
              <a:rPr lang="cs-CZ" dirty="0"/>
              <a:t> )</a:t>
            </a:r>
          </a:p>
          <a:p>
            <a:r>
              <a:rPr lang="cs-CZ" b="1" dirty="0" err="1"/>
              <a:t>InsN</a:t>
            </a:r>
            <a:r>
              <a:rPr lang="cs-CZ" dirty="0"/>
              <a:t> </a:t>
            </a:r>
            <a:r>
              <a:rPr lang="cs-CZ" b="1" dirty="0"/>
              <a:t>zahraniční FO, PO =&gt; </a:t>
            </a:r>
            <a:r>
              <a:rPr lang="cs-CZ" dirty="0"/>
              <a:t>zvláštní režim  </a:t>
            </a:r>
          </a:p>
          <a:p>
            <a:r>
              <a:rPr lang="cs-CZ" b="1" dirty="0" err="1"/>
              <a:t>InsN</a:t>
            </a:r>
            <a:r>
              <a:rPr lang="cs-CZ" b="1" dirty="0"/>
              <a:t> + </a:t>
            </a:r>
            <a:r>
              <a:rPr lang="cs-CZ" b="1" dirty="0" err="1"/>
              <a:t>NnPO</a:t>
            </a:r>
            <a:r>
              <a:rPr lang="cs-CZ" b="1" dirty="0"/>
              <a:t> </a:t>
            </a:r>
            <a:r>
              <a:rPr lang="cs-CZ" dirty="0"/>
              <a:t>nutně spojené podání !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382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35F86-0A6C-4CEE-9A33-57559C616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Automatické moratorium § 109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4595B-A2E3-4C4F-A257-FB1EE3229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uplatnění pohledávek a jiných práv přihláškou (ne žalobou)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právo na uspokojení ze zajištění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VR nebo </a:t>
            </a:r>
            <a:r>
              <a:rPr lang="cs-CZ" dirty="0" err="1">
                <a:solidFill>
                  <a:srgbClr val="FF0000"/>
                </a:solidFill>
              </a:rPr>
              <a:t>exe</a:t>
            </a:r>
            <a:r>
              <a:rPr lang="cs-CZ" dirty="0">
                <a:solidFill>
                  <a:srgbClr val="FF0000"/>
                </a:solidFill>
              </a:rPr>
              <a:t> lze zahájit, NELZE ji však provést</a:t>
            </a:r>
            <a:r>
              <a:rPr lang="cs-CZ" dirty="0"/>
              <a:t>, pouze</a:t>
            </a:r>
          </a:p>
          <a:p>
            <a:pPr>
              <a:buFontTx/>
              <a:buChar char="-"/>
            </a:pPr>
            <a:r>
              <a:rPr lang="cs-CZ" dirty="0"/>
              <a:t>Pro pohledávky dle §§ 168, 169 </a:t>
            </a:r>
            <a:r>
              <a:rPr lang="cs-CZ" dirty="0" err="1"/>
              <a:t>InsZ</a:t>
            </a:r>
            <a:r>
              <a:rPr lang="cs-CZ" dirty="0"/>
              <a:t> LZE na základě rozhodnutí insolvenčního soudu podle § 203 odstavec 5/ </a:t>
            </a:r>
            <a:r>
              <a:rPr lang="cs-CZ" dirty="0" err="1"/>
              <a:t>InsZ</a:t>
            </a:r>
            <a:endParaRPr lang="cs-CZ" dirty="0"/>
          </a:p>
          <a:p>
            <a:pPr>
              <a:buFontTx/>
              <a:buChar char="-"/>
            </a:pPr>
            <a:r>
              <a:rPr lang="cs-CZ" i="1" dirty="0">
                <a:solidFill>
                  <a:srgbClr val="FF0000"/>
                </a:solidFill>
              </a:rPr>
              <a:t>Pro pohledávky věřitelů na výživném ze zákona vzniklé PO zahájení </a:t>
            </a:r>
            <a:r>
              <a:rPr lang="cs-CZ" i="1" dirty="0" err="1">
                <a:solidFill>
                  <a:srgbClr val="FF0000"/>
                </a:solidFill>
              </a:rPr>
              <a:t>ins.řízení</a:t>
            </a:r>
            <a:r>
              <a:rPr lang="cs-CZ" i="1" dirty="0">
                <a:solidFill>
                  <a:srgbClr val="FF0000"/>
                </a:solidFill>
              </a:rPr>
              <a:t> LZE vést VR nebo </a:t>
            </a:r>
            <a:r>
              <a:rPr lang="cs-CZ" i="1" dirty="0" err="1">
                <a:solidFill>
                  <a:srgbClr val="FF0000"/>
                </a:solidFill>
              </a:rPr>
              <a:t>exe</a:t>
            </a:r>
            <a:r>
              <a:rPr lang="cs-CZ" i="1" dirty="0">
                <a:solidFill>
                  <a:srgbClr val="FF0000"/>
                </a:solidFill>
              </a:rPr>
              <a:t> SRÁŽKAMI ZE MZDY až DO prohlášení K nebo schválení </a:t>
            </a:r>
            <a:r>
              <a:rPr lang="cs-CZ" i="1" dirty="0" err="1">
                <a:solidFill>
                  <a:srgbClr val="FF0000"/>
                </a:solidFill>
              </a:rPr>
              <a:t>oddl</a:t>
            </a:r>
            <a:r>
              <a:rPr lang="cs-CZ" i="1" dirty="0">
                <a:solidFill>
                  <a:srgbClr val="FF0000"/>
                </a:solidFill>
              </a:rPr>
              <a:t>. – pokud insolvenční soud nerozhodne jinak (důvodné pochybnosti – rovnost věřitelů)</a:t>
            </a:r>
          </a:p>
          <a:p>
            <a:pPr marL="0" indent="0">
              <a:buNone/>
            </a:pPr>
            <a:r>
              <a:rPr lang="cs-CZ" dirty="0"/>
              <a:t>4) nelze uplatnit dohodu na výplatu srážek ze mzdy (§109 odstavec 1/ </a:t>
            </a:r>
            <a:r>
              <a:rPr lang="cs-CZ" dirty="0" err="1"/>
              <a:t>písm.d</a:t>
            </a:r>
            <a:r>
              <a:rPr lang="cs-CZ" dirty="0"/>
              <a:t>/)</a:t>
            </a:r>
          </a:p>
        </p:txBody>
      </p:sp>
    </p:spTree>
    <p:extLst>
      <p:ext uri="{BB962C8B-B14F-4D97-AF65-F5344CB8AC3E}">
        <p14:creationId xmlns:p14="http://schemas.microsoft.com/office/powerpoint/2010/main" val="3520170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0103B-9D02-4C7A-B3E4-1EE3544B9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Omezení D po zahájení </a:t>
            </a:r>
            <a:r>
              <a:rPr lang="cs-CZ" sz="4000" dirty="0" err="1"/>
              <a:t>InsŘ</a:t>
            </a:r>
            <a:r>
              <a:rPr lang="cs-CZ" sz="4000" dirty="0"/>
              <a:t> (§ 111 </a:t>
            </a:r>
            <a:r>
              <a:rPr lang="cs-CZ" sz="4000" dirty="0" err="1"/>
              <a:t>InsZ</a:t>
            </a:r>
            <a:r>
              <a:rPr lang="cs-CZ" sz="40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1D179B-097A-4213-897B-8933984A9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D zdržet se nakládání s majetkovou podstatou (MP) a majetkem, který do ní může náležet: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 podstatné změny ve skladbě, využití  nebo určení majetku nebo nezanedbatelné zmenšení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peněžité závazky vzniklé před zahájením </a:t>
            </a:r>
            <a:r>
              <a:rPr lang="cs-CZ" dirty="0" err="1"/>
              <a:t>InsŘ</a:t>
            </a:r>
            <a:r>
              <a:rPr lang="cs-CZ" dirty="0"/>
              <a:t> lze hradit jen podle </a:t>
            </a:r>
            <a:r>
              <a:rPr lang="cs-CZ" dirty="0" err="1"/>
              <a:t>insZ</a:t>
            </a:r>
            <a:r>
              <a:rPr lang="cs-CZ" dirty="0"/>
              <a:t>  (§111/2 </a:t>
            </a:r>
            <a:r>
              <a:rPr lang="cs-CZ" dirty="0" err="1"/>
              <a:t>InsZ</a:t>
            </a:r>
            <a:r>
              <a:rPr lang="cs-CZ" dirty="0"/>
              <a:t>) – jinak jsou </a:t>
            </a:r>
            <a:r>
              <a:rPr lang="cs-CZ" b="1" dirty="0"/>
              <a:t>NEÚČINNÉ</a:t>
            </a:r>
          </a:p>
          <a:p>
            <a:r>
              <a:rPr lang="cs-CZ" b="1" dirty="0"/>
              <a:t>Osobou s dispozičním oprávněním = D</a:t>
            </a:r>
          </a:p>
          <a:p>
            <a:pPr lvl="1"/>
            <a:r>
              <a:rPr lang="cs-CZ" dirty="0"/>
              <a:t>lze omezit ustanovením předběžného </a:t>
            </a:r>
            <a:r>
              <a:rPr lang="cs-CZ" dirty="0" err="1"/>
              <a:t>InsSpr</a:t>
            </a:r>
            <a:r>
              <a:rPr lang="cs-CZ" dirty="0"/>
              <a:t> (§ 112) event. PO (§ 113)  </a:t>
            </a:r>
          </a:p>
        </p:txBody>
      </p:sp>
    </p:spTree>
    <p:extLst>
      <p:ext uri="{BB962C8B-B14F-4D97-AF65-F5344CB8AC3E}">
        <p14:creationId xmlns:p14="http://schemas.microsoft.com/office/powerpoint/2010/main" val="169812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6A803-4D0C-406F-8900-7C007528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návrhu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B886E-F274-4A82-A9D2-AAFC6D061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80470"/>
            <a:ext cx="9601200" cy="378693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cs-CZ" b="1" dirty="0"/>
              <a:t>ODMÍTNUTÍ </a:t>
            </a:r>
            <a:r>
              <a:rPr lang="cs-CZ" b="1" dirty="0" err="1"/>
              <a:t>InsN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vady bránící pokračování v řízení - max do 7 dnů po doručení </a:t>
            </a:r>
            <a:r>
              <a:rPr lang="cs-CZ" dirty="0" err="1"/>
              <a:t>InsN</a:t>
            </a:r>
            <a:r>
              <a:rPr lang="cs-CZ" dirty="0"/>
              <a:t> soudu (§ 128/1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vady (nepřipojené přílohy, nebo přílohy nemají náležitosti), které nebyly odstraněny ve stanovené lhůtě (max 7 dnů) § 128/2 </a:t>
            </a:r>
            <a:r>
              <a:rPr lang="cs-CZ" dirty="0" err="1"/>
              <a:t>InsZ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odmítnutí pro zjevnou bezdůvodnost (§128a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marL="457200" indent="-457200">
              <a:buFont typeface="+mj-lt"/>
              <a:buAutoNum type="alphaUcPeriod"/>
            </a:pPr>
            <a:r>
              <a:rPr lang="cs-CZ" b="1" dirty="0"/>
              <a:t>ZASTAVENÍ Ř.</a:t>
            </a:r>
            <a:r>
              <a:rPr lang="cs-CZ" dirty="0"/>
              <a:t> - zpětvzetí (§ 129, § 130)</a:t>
            </a:r>
          </a:p>
          <a:p>
            <a:pPr marL="457200" indent="-457200">
              <a:buFont typeface="+mj-lt"/>
              <a:buAutoNum type="alphaUcPeriod"/>
            </a:pPr>
            <a:r>
              <a:rPr lang="cs-CZ" b="1" dirty="0"/>
              <a:t>ZAMÍTNUTÍ </a:t>
            </a:r>
            <a:r>
              <a:rPr lang="cs-CZ" b="1" dirty="0" err="1"/>
              <a:t>InsN</a:t>
            </a:r>
            <a:r>
              <a:rPr lang="cs-CZ" b="1" dirty="0"/>
              <a:t> - </a:t>
            </a:r>
            <a:r>
              <a:rPr lang="cs-CZ" dirty="0"/>
              <a:t>nejsou splněny zákonné předpoklady  (§ 143)</a:t>
            </a:r>
          </a:p>
          <a:p>
            <a:pPr marL="457200" indent="-457200">
              <a:buFont typeface="+mj-lt"/>
              <a:buAutoNum type="alphaUcPeriod"/>
            </a:pPr>
            <a:r>
              <a:rPr lang="cs-CZ" b="1" dirty="0"/>
              <a:t>Rozhodnutí o úpadku (</a:t>
            </a:r>
            <a:r>
              <a:rPr lang="cs-CZ" b="1" dirty="0" err="1"/>
              <a:t>RoÚ</a:t>
            </a:r>
            <a:r>
              <a:rPr lang="cs-CZ" b="1" dirty="0"/>
              <a:t>)</a:t>
            </a:r>
            <a:r>
              <a:rPr lang="cs-CZ" dirty="0"/>
              <a:t>  (§ 136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19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225CD-7947-47C1-B8C2-1D761D80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pojmy, smysl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A016B-53BE-4A5E-A706-920E8AB9F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1413"/>
            <a:ext cx="9601200" cy="42699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řešení (hrozícího) úpadku způsobem zákonem určeným soudně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uspořádání majetkových vztahů k zákonem určeným osobám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poměrné uspokojení V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oddlužení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- Poslední novela výslovně uvádí zapracování předpisů EU (Směrnice EP a Rady EU č. 2019/1023 z 20.06.2019 (rámce </a:t>
            </a:r>
            <a:r>
              <a:rPr lang="cs-CZ" i="1" dirty="0" err="1">
                <a:solidFill>
                  <a:srgbClr val="FF0000"/>
                </a:solidFill>
              </a:rPr>
              <a:t>restruktur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oddl</a:t>
            </a:r>
            <a:r>
              <a:rPr lang="cs-CZ" i="1" dirty="0">
                <a:solidFill>
                  <a:srgbClr val="FF0000"/>
                </a:solidFill>
              </a:rPr>
              <a:t>,)+ č.2017/1132 (směrnice o </a:t>
            </a:r>
            <a:r>
              <a:rPr lang="cs-CZ" i="1" dirty="0" err="1">
                <a:solidFill>
                  <a:srgbClr val="FF0000"/>
                </a:solidFill>
              </a:rPr>
              <a:t>restruktur</a:t>
            </a:r>
            <a:r>
              <a:rPr lang="cs-CZ" i="1" dirty="0">
                <a:solidFill>
                  <a:srgbClr val="FF0000"/>
                </a:solidFill>
              </a:rPr>
              <a:t> a insolvenci)</a:t>
            </a:r>
          </a:p>
          <a:p>
            <a:pPr marL="0" indent="0">
              <a:buNone/>
            </a:pPr>
            <a:r>
              <a:rPr lang="cs-CZ" dirty="0"/>
              <a:t>Definice základních pojmů stanovící mantinely pro insolvenční řízení (speciální úprava): </a:t>
            </a:r>
          </a:p>
          <a:p>
            <a:pPr marL="530352" lvl="1" indent="0">
              <a:buNone/>
            </a:pPr>
            <a:r>
              <a:rPr lang="cs-CZ" dirty="0" err="1"/>
              <a:t>InsŘ</a:t>
            </a:r>
            <a:r>
              <a:rPr lang="cs-CZ" dirty="0"/>
              <a:t>(§2a), </a:t>
            </a:r>
            <a:r>
              <a:rPr lang="cs-CZ" dirty="0" err="1"/>
              <a:t>InsS</a:t>
            </a:r>
            <a:r>
              <a:rPr lang="cs-CZ" dirty="0"/>
              <a:t> (§2b), </a:t>
            </a:r>
            <a:r>
              <a:rPr lang="cs-CZ" dirty="0" err="1"/>
              <a:t>InsN</a:t>
            </a:r>
            <a:r>
              <a:rPr lang="cs-CZ" dirty="0"/>
              <a:t> (§2c), incidenční spor (§ 2d), MP (§2e), osoba s dispozičním oprávněním (§2f), </a:t>
            </a:r>
            <a:r>
              <a:rPr lang="cs-CZ" b="1" dirty="0" err="1"/>
              <a:t>ZajV</a:t>
            </a:r>
            <a:r>
              <a:rPr lang="cs-CZ" dirty="0"/>
              <a:t> (§2g), přihláška pohledávky (§2h), </a:t>
            </a:r>
            <a:r>
              <a:rPr lang="cs-CZ" dirty="0" err="1"/>
              <a:t>InsRej</a:t>
            </a:r>
            <a:r>
              <a:rPr lang="cs-CZ" dirty="0"/>
              <a:t> (§2i),  </a:t>
            </a:r>
            <a:r>
              <a:rPr lang="cs-CZ" b="1" dirty="0"/>
              <a:t>společný zájem věřitelů </a:t>
            </a:r>
            <a:r>
              <a:rPr lang="cs-CZ" dirty="0"/>
              <a:t>(§ 2 j),finanční instituce (§ 2k)</a:t>
            </a:r>
          </a:p>
        </p:txBody>
      </p:sp>
    </p:spTree>
    <p:extLst>
      <p:ext uri="{BB962C8B-B14F-4D97-AF65-F5344CB8AC3E}">
        <p14:creationId xmlns:p14="http://schemas.microsoft.com/office/powerpoint/2010/main" val="3953626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10232-79FC-47CA-BD12-19AE26601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8167"/>
          </a:xfrm>
        </p:spPr>
        <p:txBody>
          <a:bodyPr/>
          <a:lstStyle/>
          <a:p>
            <a:r>
              <a:rPr lang="cs-CZ" dirty="0" err="1"/>
              <a:t>RoÚ</a:t>
            </a:r>
            <a:r>
              <a:rPr lang="cs-CZ" dirty="0"/>
              <a:t> - §136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A6408-4E7C-43EB-B9BA-C8ACB27AA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1413"/>
            <a:ext cx="9601200" cy="37816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Obsahové náležitosti:</a:t>
            </a:r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výrok „</a:t>
            </a:r>
            <a:r>
              <a:rPr lang="cs-CZ" i="0" dirty="0" err="1"/>
              <a:t>zjištuje</a:t>
            </a:r>
            <a:r>
              <a:rPr lang="cs-CZ" i="0" dirty="0"/>
              <a:t> se úpadek dlužníka…“</a:t>
            </a:r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ustanovení </a:t>
            </a:r>
            <a:r>
              <a:rPr lang="cs-CZ" i="0" dirty="0" err="1"/>
              <a:t>InsSpr</a:t>
            </a:r>
            <a:endParaRPr lang="cs-CZ" i="0" dirty="0"/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okamžik účinků </a:t>
            </a:r>
            <a:r>
              <a:rPr lang="cs-CZ" i="0" dirty="0" err="1"/>
              <a:t>RoÚ</a:t>
            </a:r>
            <a:endParaRPr lang="cs-CZ" i="0" dirty="0"/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výzva V, aby přihlásili pohledávky ve lhůtě 2 měsíců + poučení o následcích, pokud tak neučiní</a:t>
            </a:r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výzva ohledně zajišťovacích práv</a:t>
            </a:r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svolání schůze věřitelů (max do 3 měsíců po </a:t>
            </a:r>
            <a:r>
              <a:rPr lang="cs-CZ" i="0" dirty="0" err="1"/>
              <a:t>RoÚ</a:t>
            </a:r>
            <a:r>
              <a:rPr lang="cs-CZ" i="0" dirty="0"/>
              <a:t>)  a přezkumného jednání (max do 2 měsíců po   uplynutí lhůty k </a:t>
            </a:r>
            <a:r>
              <a:rPr lang="cs-CZ" i="0" dirty="0" err="1"/>
              <a:t>přihl.pohl</a:t>
            </a:r>
            <a:r>
              <a:rPr lang="cs-CZ" i="0" dirty="0"/>
              <a:t>. + ne dříve než po 7 dnech od uplynutí této lhůty – lze prodloužit)  - viz §137/1,2 </a:t>
            </a:r>
            <a:r>
              <a:rPr lang="cs-CZ" i="0" dirty="0" err="1"/>
              <a:t>InsZ</a:t>
            </a:r>
            <a:endParaRPr lang="cs-CZ" i="0" dirty="0"/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uložení povinností D</a:t>
            </a:r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>
                <a:solidFill>
                  <a:srgbClr val="FF0000"/>
                </a:solidFill>
              </a:rPr>
              <a:t>V </a:t>
            </a:r>
            <a:r>
              <a:rPr lang="cs-CZ" i="0" dirty="0" err="1">
                <a:solidFill>
                  <a:srgbClr val="FF0000"/>
                </a:solidFill>
              </a:rPr>
              <a:t>RoÚ</a:t>
            </a:r>
            <a:r>
              <a:rPr lang="cs-CZ" i="0" dirty="0">
                <a:solidFill>
                  <a:srgbClr val="FF0000"/>
                </a:solidFill>
              </a:rPr>
              <a:t> + </a:t>
            </a:r>
            <a:r>
              <a:rPr lang="cs-CZ" i="0" dirty="0" err="1">
                <a:solidFill>
                  <a:srgbClr val="FF0000"/>
                </a:solidFill>
              </a:rPr>
              <a:t>RoPO</a:t>
            </a:r>
            <a:r>
              <a:rPr lang="cs-CZ" i="0" dirty="0">
                <a:solidFill>
                  <a:srgbClr val="FF0000"/>
                </a:solidFill>
              </a:rPr>
              <a:t> další rozhodnutí (§136 odstavec 3/ až 6/ </a:t>
            </a:r>
            <a:r>
              <a:rPr lang="cs-CZ" i="0" dirty="0" err="1">
                <a:solidFill>
                  <a:srgbClr val="FF0000"/>
                </a:solidFill>
              </a:rPr>
              <a:t>InsZ</a:t>
            </a:r>
            <a:endParaRPr lang="cs-CZ" i="0" dirty="0">
              <a:solidFill>
                <a:srgbClr val="FF0000"/>
              </a:solidFill>
            </a:endParaRPr>
          </a:p>
          <a:p>
            <a:pPr marL="530352" lvl="1" indent="0">
              <a:lnSpc>
                <a:spcPct val="120000"/>
              </a:lnSpc>
              <a:buNone/>
            </a:pPr>
            <a:endParaRPr lang="cs-CZ" i="0" dirty="0"/>
          </a:p>
          <a:p>
            <a:r>
              <a:rPr lang="cs-CZ" b="1" dirty="0"/>
              <a:t>DORUČENÍ do vlastních rukou </a:t>
            </a:r>
            <a:r>
              <a:rPr lang="cs-CZ" dirty="0"/>
              <a:t>(</a:t>
            </a:r>
            <a:r>
              <a:rPr lang="cs-CZ" dirty="0" err="1"/>
              <a:t>InsSpr</a:t>
            </a:r>
            <a:r>
              <a:rPr lang="cs-CZ" dirty="0"/>
              <a:t>, D)</a:t>
            </a:r>
          </a:p>
        </p:txBody>
      </p:sp>
    </p:spTree>
    <p:extLst>
      <p:ext uri="{BB962C8B-B14F-4D97-AF65-F5344CB8AC3E}">
        <p14:creationId xmlns:p14="http://schemas.microsoft.com/office/powerpoint/2010/main" val="2656604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DC0BD-081F-434C-AD22-59B37144A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51389"/>
          </a:xfrm>
        </p:spPr>
        <p:txBody>
          <a:bodyPr/>
          <a:lstStyle/>
          <a:p>
            <a:r>
              <a:rPr lang="cs-CZ" dirty="0"/>
              <a:t>Účinky </a:t>
            </a:r>
            <a:r>
              <a:rPr lang="cs-CZ" dirty="0" err="1"/>
              <a:t>RoÚ</a:t>
            </a:r>
            <a:r>
              <a:rPr lang="cs-CZ" dirty="0"/>
              <a:t> (§140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8F601-9B6C-44EB-B030-8DFF71D3B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479" y="1837189"/>
            <a:ext cx="10515600" cy="441975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Účinky nastávají zveřejněním v </a:t>
            </a:r>
            <a:r>
              <a:rPr lang="cs-CZ" dirty="0" err="1"/>
              <a:t>InsRej</a:t>
            </a:r>
            <a:endParaRPr lang="cs-CZ" dirty="0"/>
          </a:p>
          <a:p>
            <a:r>
              <a:rPr lang="cs-CZ" dirty="0"/>
              <a:t>PO - trvá, změna, zrušení</a:t>
            </a:r>
          </a:p>
          <a:p>
            <a:r>
              <a:rPr lang="cs-CZ" dirty="0"/>
              <a:t>Započtení vzájemných pohledávek -  novela při zápočtu jistoty nájmu bytu (§ 2254 OZ)  - § 140/2 poslední věta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Podmínky započtení: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dirty="0"/>
              <a:t>V je ohledně započitatelné </a:t>
            </a:r>
            <a:r>
              <a:rPr lang="cs-CZ" dirty="0" err="1"/>
              <a:t>pohl</a:t>
            </a:r>
            <a:r>
              <a:rPr lang="cs-CZ" dirty="0"/>
              <a:t>. </a:t>
            </a:r>
            <a:r>
              <a:rPr lang="cs-CZ" dirty="0" err="1"/>
              <a:t>přihl.V</a:t>
            </a:r>
            <a:endParaRPr lang="cs-CZ" dirty="0"/>
          </a:p>
          <a:p>
            <a:pPr marL="1444752" lvl="2" indent="-457200">
              <a:buFont typeface="+mj-lt"/>
              <a:buAutoNum type="arabicParenR"/>
            </a:pPr>
            <a:r>
              <a:rPr lang="cs-CZ" dirty="0"/>
              <a:t>nezískal započitatelnou </a:t>
            </a:r>
            <a:r>
              <a:rPr lang="cs-CZ" dirty="0" err="1"/>
              <a:t>pohl</a:t>
            </a:r>
            <a:r>
              <a:rPr lang="cs-CZ" dirty="0"/>
              <a:t>. neúčinným právním  jednáním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dirty="0"/>
              <a:t>v době nabytí započitatelné </a:t>
            </a:r>
            <a:r>
              <a:rPr lang="cs-CZ" dirty="0" err="1"/>
              <a:t>pohl</a:t>
            </a:r>
            <a:r>
              <a:rPr lang="cs-CZ" dirty="0"/>
              <a:t>. nevěděl o dlužníkově Ú</a:t>
            </a:r>
          </a:p>
          <a:p>
            <a:pPr marL="1444752" lvl="2" indent="-457200">
              <a:spcAft>
                <a:spcPts val="600"/>
              </a:spcAft>
              <a:buFont typeface="+mj-lt"/>
              <a:buAutoNum type="arabicParenR"/>
            </a:pPr>
            <a:r>
              <a:rPr lang="cs-CZ" dirty="0"/>
              <a:t>nejdříve musí uhradit splatnou </a:t>
            </a:r>
            <a:r>
              <a:rPr lang="cs-CZ" dirty="0" err="1"/>
              <a:t>pohl</a:t>
            </a:r>
            <a:r>
              <a:rPr lang="cs-CZ" dirty="0"/>
              <a:t>. D (pokud převyšuje započitatelnou </a:t>
            </a:r>
            <a:r>
              <a:rPr lang="cs-CZ" dirty="0" err="1"/>
              <a:t>poh</a:t>
            </a:r>
            <a:r>
              <a:rPr lang="cs-CZ" dirty="0"/>
              <a:t>. V)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/>
              <a:t>Započtení může nepřipustit zákon nebo PO (§140/4 </a:t>
            </a:r>
            <a:r>
              <a:rPr lang="cs-CZ" sz="2100" dirty="0" err="1"/>
              <a:t>InsZ</a:t>
            </a:r>
            <a:r>
              <a:rPr lang="cs-CZ" sz="2100" dirty="0"/>
              <a:t>)</a:t>
            </a:r>
          </a:p>
          <a:p>
            <a:r>
              <a:rPr lang="cs-CZ" sz="2100" dirty="0"/>
              <a:t>Přerušení řízení § 140a, nepřerušení řízení §140d</a:t>
            </a:r>
          </a:p>
          <a:p>
            <a:r>
              <a:rPr lang="cs-CZ" sz="2100" dirty="0"/>
              <a:t>Výkon rozhodnutí a exekuce - nelze zahájit , nařídit ani provést (§140e)</a:t>
            </a:r>
          </a:p>
          <a:p>
            <a:endParaRPr lang="cs-CZ" sz="2100" dirty="0"/>
          </a:p>
          <a:p>
            <a:r>
              <a:rPr lang="cs-CZ" b="1" dirty="0"/>
              <a:t>ODVOLÁNÍ</a:t>
            </a:r>
          </a:p>
          <a:p>
            <a:pPr marL="1044702" lvl="1" indent="-514350">
              <a:buFont typeface="+mj-lt"/>
              <a:buAutoNum type="alphaLcParenR"/>
            </a:pPr>
            <a:r>
              <a:rPr lang="cs-CZ" dirty="0" err="1"/>
              <a:t>InsN</a:t>
            </a:r>
            <a:r>
              <a:rPr lang="cs-CZ" dirty="0"/>
              <a:t> D: není přípustné</a:t>
            </a:r>
          </a:p>
          <a:p>
            <a:pPr marL="1044702" lvl="1" indent="-514350">
              <a:buFont typeface="+mj-lt"/>
              <a:buAutoNum type="alphaLcParenR"/>
            </a:pPr>
            <a:r>
              <a:rPr lang="cs-CZ" dirty="0" err="1"/>
              <a:t>InsN</a:t>
            </a:r>
            <a:r>
              <a:rPr lang="cs-CZ" dirty="0"/>
              <a:t> V: D jen z uvedených zákonných důvodů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549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537E6-67B5-48EC-9AC9-DFB49C143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 Ú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842928-D9B1-4D48-8AA7-182E87E83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83" y="2171699"/>
            <a:ext cx="5597236" cy="3647209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RoÚ</a:t>
            </a:r>
            <a:r>
              <a:rPr lang="cs-CZ" dirty="0"/>
              <a:t> + způsob řešení Ú =&gt; prohlášení Konkursu</a:t>
            </a:r>
          </a:p>
          <a:p>
            <a:pPr marL="0" indent="0">
              <a:buNone/>
            </a:pPr>
            <a:r>
              <a:rPr lang="cs-CZ" dirty="0" err="1"/>
              <a:t>RoÚ</a:t>
            </a:r>
            <a:r>
              <a:rPr lang="cs-CZ" dirty="0"/>
              <a:t> + způsob řešení Ú =&gt; povolení </a:t>
            </a:r>
            <a:r>
              <a:rPr lang="cs-CZ" dirty="0" err="1"/>
              <a:t>Reorg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RoÚ</a:t>
            </a:r>
            <a:r>
              <a:rPr lang="cs-CZ" dirty="0"/>
              <a:t> + způsob řešení Ú =&gt; povolení Oddlužení</a:t>
            </a:r>
          </a:p>
        </p:txBody>
      </p:sp>
      <p:pic>
        <p:nvPicPr>
          <p:cNvPr id="7" name="Obrázek 6" descr="Obsah obrázku text, diagram, řada/pruh, snímek obrazovky&#10;&#10;Popis byl vytvořen automaticky">
            <a:extLst>
              <a:ext uri="{FF2B5EF4-FFF2-40B4-BE49-F238E27FC236}">
                <a16:creationId xmlns:a16="http://schemas.microsoft.com/office/drawing/2014/main" id="{7C54976E-091B-3789-4863-7FDA569BB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85800"/>
            <a:ext cx="5715000" cy="5534025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367EEE7-BF00-9A1A-5192-B902E0E7C7F4}"/>
              </a:ext>
            </a:extLst>
          </p:cNvPr>
          <p:cNvSpPr txBox="1"/>
          <p:nvPr/>
        </p:nvSpPr>
        <p:spPr>
          <a:xfrm>
            <a:off x="11290262" y="6172200"/>
            <a:ext cx="739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Obr.2</a:t>
            </a:r>
          </a:p>
        </p:txBody>
      </p:sp>
    </p:spTree>
    <p:extLst>
      <p:ext uri="{BB962C8B-B14F-4D97-AF65-F5344CB8AC3E}">
        <p14:creationId xmlns:p14="http://schemas.microsoft.com/office/powerpoint/2010/main" val="1197982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2E2F9F-03F5-B48E-2502-B5953B66E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843093"/>
            <a:ext cx="9601200" cy="3581400"/>
          </a:xfrm>
        </p:spPr>
        <p:txBody>
          <a:bodyPr/>
          <a:lstStyle/>
          <a:p>
            <a:r>
              <a:rPr lang="cs-CZ" dirty="0"/>
              <a:t>Obr. 1 – </a:t>
            </a:r>
            <a:r>
              <a:rPr lang="cs-CZ" dirty="0">
                <a:hlinkClick r:id="rId2"/>
              </a:rPr>
              <a:t>https://isir.justice.cz/isir/common/stat.do?kodStranky=FORMULAR</a:t>
            </a:r>
            <a:endParaRPr lang="cs-CZ" dirty="0"/>
          </a:p>
          <a:p>
            <a:r>
              <a:rPr lang="cs-CZ" dirty="0"/>
              <a:t>Obr. 2 - https://www.businessinfo.cz/navody/insolvence-upadek-a-zpusoby-jeho-reseni-ppbi/2/</a:t>
            </a:r>
          </a:p>
        </p:txBody>
      </p:sp>
    </p:spTree>
    <p:extLst>
      <p:ext uri="{BB962C8B-B14F-4D97-AF65-F5344CB8AC3E}">
        <p14:creationId xmlns:p14="http://schemas.microsoft.com/office/powerpoint/2010/main" val="763960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262" y="3046546"/>
            <a:ext cx="5301138" cy="1306251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Moratorium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431008"/>
            <a:ext cx="528487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§ 115 </a:t>
            </a:r>
            <a:r>
              <a:rPr lang="cs-CZ" dirty="0" err="1"/>
              <a:t>an</a:t>
            </a:r>
            <a:r>
              <a:rPr lang="cs-CZ" dirty="0"/>
              <a:t>. </a:t>
            </a:r>
            <a:r>
              <a:rPr lang="cs-CZ" dirty="0" err="1"/>
              <a:t>InsZ</a:t>
            </a:r>
            <a:endParaRPr lang="cs-CZ" dirty="0"/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4124" y="937183"/>
            <a:ext cx="3415614" cy="341561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9519079-4C36-4A6A-87AC-D7402053FD1A}"/>
              </a:ext>
            </a:extLst>
          </p:cNvPr>
          <p:cNvSpPr txBox="1"/>
          <p:nvPr/>
        </p:nvSpPr>
        <p:spPr>
          <a:xfrm>
            <a:off x="1478524" y="4948413"/>
            <a:ext cx="2878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tx2"/>
                </a:solidFill>
              </a:rPr>
              <a:t>JUDr. Lenka </a:t>
            </a:r>
            <a:r>
              <a:rPr lang="cs-CZ" sz="1600" dirty="0" err="1">
                <a:solidFill>
                  <a:schemeClr val="tx2"/>
                </a:solidFill>
              </a:rPr>
              <a:t>Vidovičová</a:t>
            </a:r>
            <a:r>
              <a:rPr lang="cs-CZ" sz="1600" dirty="0">
                <a:solidFill>
                  <a:schemeClr val="tx2"/>
                </a:solidFill>
              </a:rPr>
              <a:t>, LL.M.</a:t>
            </a:r>
          </a:p>
        </p:txBody>
      </p:sp>
    </p:spTree>
    <p:extLst>
      <p:ext uri="{BB962C8B-B14F-4D97-AF65-F5344CB8AC3E}">
        <p14:creationId xmlns:p14="http://schemas.microsoft.com/office/powerpoint/2010/main" val="32634221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Moratorium § 115 </a:t>
            </a:r>
            <a:r>
              <a:rPr lang="cs-CZ" dirty="0" err="1"/>
              <a:t>an</a:t>
            </a:r>
            <a:r>
              <a:rPr lang="cs-CZ" dirty="0"/>
              <a:t>.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Kdo může?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D - podnikatel: </a:t>
            </a:r>
            <a:r>
              <a:rPr lang="cs-CZ" dirty="0" err="1"/>
              <a:t>InsN</a:t>
            </a:r>
            <a:r>
              <a:rPr lang="cs-CZ" dirty="0"/>
              <a:t> + 7 dnů (dlužnický návrh)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D - podnikatel: </a:t>
            </a:r>
            <a:r>
              <a:rPr lang="cs-CZ" dirty="0" err="1"/>
              <a:t>InsN</a:t>
            </a:r>
            <a:r>
              <a:rPr lang="cs-CZ" dirty="0"/>
              <a:t> + 15 dnů (věřitelský návrh)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PO (dlužník) nesmí být v likvidaci</a:t>
            </a:r>
          </a:p>
          <a:p>
            <a:pPr marL="530352" lvl="1" indent="0">
              <a:buNone/>
            </a:pPr>
            <a:endParaRPr lang="cs-CZ" dirty="0"/>
          </a:p>
          <a:p>
            <a:r>
              <a:rPr lang="cs-CZ" dirty="0"/>
              <a:t>Náležitosti § 116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obecné náležitosti podání + seznamy a listiny, řádné odůvodnění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poslední účetní závěrka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písemné prohlášení většiny věřitelů – souhlas (úředně ověřen)</a:t>
            </a:r>
          </a:p>
          <a:p>
            <a:r>
              <a:rPr lang="cs-CZ" dirty="0"/>
              <a:t>D – podnikatel - i před zahájením </a:t>
            </a:r>
            <a:r>
              <a:rPr lang="cs-CZ" dirty="0" err="1"/>
              <a:t>InsŘ</a:t>
            </a:r>
            <a:r>
              <a:rPr lang="cs-CZ" dirty="0"/>
              <a:t>, neveřejné řízení, vyhlášením M nastanou účinky spojené se zahájením </a:t>
            </a:r>
            <a:r>
              <a:rPr lang="cs-CZ" dirty="0" err="1"/>
              <a:t>InsŘ</a:t>
            </a:r>
            <a:r>
              <a:rPr lang="cs-CZ" dirty="0"/>
              <a:t> (§125-126 </a:t>
            </a:r>
            <a:r>
              <a:rPr lang="cs-CZ" dirty="0" err="1"/>
              <a:t>InsZ</a:t>
            </a:r>
            <a:r>
              <a:rPr lang="cs-CZ" dirty="0"/>
              <a:t>)  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4126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 – návrh na moratorium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InsSoud</a:t>
            </a:r>
            <a:r>
              <a:rPr lang="cs-CZ" dirty="0"/>
              <a:t> – do konce pracovního dne, nejblíže následujícího po dni, kdy návrh došel  (§117):</a:t>
            </a:r>
          </a:p>
          <a:p>
            <a:pPr lvl="1"/>
            <a:r>
              <a:rPr lang="cs-CZ" dirty="0"/>
              <a:t>vyhlásí moratorium (splnění podmínek + není –</a:t>
            </a:r>
            <a:r>
              <a:rPr lang="cs-CZ" dirty="0" err="1"/>
              <a:t>li</a:t>
            </a:r>
            <a:r>
              <a:rPr lang="cs-CZ" dirty="0"/>
              <a:t> dosud rozhodnuto  o </a:t>
            </a:r>
            <a:r>
              <a:rPr lang="cs-CZ" dirty="0" err="1"/>
              <a:t>InsN</a:t>
            </a:r>
            <a:r>
              <a:rPr lang="cs-CZ" dirty="0"/>
              <a:t>) – odvolání není přípustné</a:t>
            </a:r>
          </a:p>
          <a:p>
            <a:pPr lvl="1"/>
            <a:r>
              <a:rPr lang="cs-CZ" dirty="0"/>
              <a:t>odmítne návrh (odvolání – pouze D) </a:t>
            </a:r>
          </a:p>
          <a:p>
            <a:r>
              <a:rPr lang="cs-CZ" b="1" dirty="0"/>
              <a:t>Účinnost -</a:t>
            </a:r>
            <a:r>
              <a:rPr lang="cs-CZ" dirty="0"/>
              <a:t> od zveřejnění vyhlášení moratoria  - max 3 měsíce </a:t>
            </a:r>
          </a:p>
          <a:p>
            <a:pPr lvl="1"/>
            <a:r>
              <a:rPr lang="cs-CZ" dirty="0"/>
              <a:t>Prodloužení o 30 dnů (aktualizovaný seznam závazků + souhlas s prodloužením)</a:t>
            </a:r>
          </a:p>
        </p:txBody>
      </p:sp>
    </p:spTree>
    <p:extLst>
      <p:ext uri="{BB962C8B-B14F-4D97-AF65-F5344CB8AC3E}">
        <p14:creationId xmlns:p14="http://schemas.microsoft.com/office/powerpoint/2010/main" val="3670041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moratoria  § 120 </a:t>
            </a:r>
            <a:r>
              <a:rPr lang="cs-CZ" dirty="0" err="1"/>
              <a:t>an</a:t>
            </a:r>
            <a:r>
              <a:rPr lang="cs-CZ" dirty="0"/>
              <a:t>.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 vydat </a:t>
            </a:r>
            <a:r>
              <a:rPr lang="cs-CZ" dirty="0" err="1"/>
              <a:t>RoÚ</a:t>
            </a:r>
            <a:endParaRPr lang="cs-CZ" dirty="0"/>
          </a:p>
          <a:p>
            <a:r>
              <a:rPr lang="cs-CZ" dirty="0"/>
              <a:t>Účinky spojené se zahájením </a:t>
            </a:r>
            <a:r>
              <a:rPr lang="cs-CZ" dirty="0" err="1"/>
              <a:t>InsŘ</a:t>
            </a:r>
            <a:r>
              <a:rPr lang="cs-CZ" dirty="0"/>
              <a:t> (§§ 109,110 </a:t>
            </a:r>
            <a:r>
              <a:rPr lang="cs-CZ" dirty="0" err="1"/>
              <a:t>InsZ</a:t>
            </a:r>
            <a:r>
              <a:rPr lang="cs-CZ" dirty="0"/>
              <a:t>) trvají (není-li stanoveno jinak)</a:t>
            </a:r>
          </a:p>
          <a:p>
            <a:r>
              <a:rPr lang="cs-CZ" dirty="0"/>
              <a:t>D přednostně hradí závazky nutné k zachování provozu (30 dnů před vyhlášením a dále)</a:t>
            </a:r>
          </a:p>
          <a:p>
            <a:r>
              <a:rPr lang="cs-CZ" dirty="0"/>
              <a:t>Smlouvy na dodávku energií a surovin a služeb trvající ke dni </a:t>
            </a:r>
            <a:r>
              <a:rPr lang="cs-CZ" dirty="0" err="1"/>
              <a:t>vyhl</a:t>
            </a:r>
            <a:r>
              <a:rPr lang="cs-CZ" dirty="0"/>
              <a:t>. M alespoň 3 měsíce – zákaz výpovědi nebo odstoupení pro neplacení</a:t>
            </a:r>
          </a:p>
          <a:p>
            <a:r>
              <a:rPr lang="cs-CZ" b="1" dirty="0"/>
              <a:t>ZÁKAZ započtení </a:t>
            </a:r>
            <a:r>
              <a:rPr lang="cs-CZ" dirty="0"/>
              <a:t>vzájemných pohledávek D a V </a:t>
            </a:r>
          </a:p>
        </p:txBody>
      </p:sp>
    </p:spTree>
    <p:extLst>
      <p:ext uri="{BB962C8B-B14F-4D97-AF65-F5344CB8AC3E}">
        <p14:creationId xmlns:p14="http://schemas.microsoft.com/office/powerpoint/2010/main" val="1071733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Předběžný správce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návrh D</a:t>
            </a:r>
          </a:p>
          <a:p>
            <a:r>
              <a:rPr lang="cs-CZ" dirty="0"/>
              <a:t>Na návrh V, kteří nepodepsali prohlášení (§116/2 </a:t>
            </a:r>
            <a:r>
              <a:rPr lang="cs-CZ" dirty="0" err="1"/>
              <a:t>nsZ</a:t>
            </a:r>
            <a:r>
              <a:rPr lang="cs-CZ" dirty="0"/>
              <a:t>) + pohledávky alespoň 1/10 pohledávek podle seznamu závazků </a:t>
            </a:r>
          </a:p>
          <a:p>
            <a:r>
              <a:rPr lang="cs-CZ" dirty="0"/>
              <a:t>Záloha na náklady předběžného správce   </a:t>
            </a:r>
          </a:p>
        </p:txBody>
      </p:sp>
    </p:spTree>
    <p:extLst>
      <p:ext uri="{BB962C8B-B14F-4D97-AF65-F5344CB8AC3E}">
        <p14:creationId xmlns:p14="http://schemas.microsoft.com/office/powerpoint/2010/main" val="31063893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moratoria § 124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9355" y="1690688"/>
            <a:ext cx="10515600" cy="4351338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uplynutím doby </a:t>
            </a:r>
            <a:r>
              <a:rPr lang="cs-CZ" dirty="0"/>
              <a:t>(§ 124/1) </a:t>
            </a:r>
          </a:p>
          <a:p>
            <a:r>
              <a:rPr lang="cs-CZ" dirty="0"/>
              <a:t> R </a:t>
            </a:r>
            <a:r>
              <a:rPr lang="cs-CZ" dirty="0" err="1"/>
              <a:t>Ins</a:t>
            </a:r>
            <a:r>
              <a:rPr lang="cs-CZ" dirty="0"/>
              <a:t> Soudu o zrušení (</a:t>
            </a:r>
            <a:r>
              <a:rPr lang="cs-CZ" b="1" dirty="0"/>
              <a:t>před uplynutím doby</a:t>
            </a:r>
            <a:r>
              <a:rPr lang="cs-CZ" dirty="0"/>
              <a:t>):</a:t>
            </a:r>
          </a:p>
          <a:p>
            <a:pPr lvl="1">
              <a:buFontTx/>
              <a:buChar char="-"/>
            </a:pPr>
            <a:r>
              <a:rPr lang="cs-CZ" dirty="0"/>
              <a:t>na návrh většiny V,</a:t>
            </a:r>
          </a:p>
          <a:p>
            <a:pPr lvl="1">
              <a:buFontTx/>
              <a:buChar char="-"/>
            </a:pPr>
            <a:r>
              <a:rPr lang="cs-CZ" dirty="0"/>
              <a:t>bez návrhu - nepravdivé údaje, nepoctivý záměr</a:t>
            </a:r>
          </a:p>
          <a:p>
            <a:r>
              <a:rPr lang="cs-CZ" dirty="0"/>
              <a:t>Nutné slyšení</a:t>
            </a:r>
          </a:p>
          <a:p>
            <a:r>
              <a:rPr lang="cs-CZ" dirty="0"/>
              <a:t>R neprodleně</a:t>
            </a:r>
          </a:p>
          <a:p>
            <a:r>
              <a:rPr lang="cs-CZ" b="1" dirty="0"/>
              <a:t>Zánik</a:t>
            </a:r>
          </a:p>
          <a:p>
            <a:pPr lvl="1"/>
            <a:r>
              <a:rPr lang="cs-CZ" b="1" dirty="0"/>
              <a:t> </a:t>
            </a:r>
            <a:r>
              <a:rPr lang="cs-CZ" dirty="0" err="1"/>
              <a:t>InsSoud</a:t>
            </a:r>
            <a:r>
              <a:rPr lang="cs-CZ" dirty="0"/>
              <a:t> odmítne nebo zamítne </a:t>
            </a:r>
            <a:r>
              <a:rPr lang="cs-CZ" dirty="0" err="1"/>
              <a:t>InsN</a:t>
            </a:r>
            <a:r>
              <a:rPr lang="cs-CZ" dirty="0"/>
              <a:t> nebo </a:t>
            </a:r>
          </a:p>
          <a:p>
            <a:pPr lvl="1"/>
            <a:r>
              <a:rPr lang="cs-CZ" dirty="0"/>
              <a:t>řízení zastaví, nebo </a:t>
            </a:r>
          </a:p>
          <a:p>
            <a:pPr lvl="1"/>
            <a:r>
              <a:rPr lang="cs-CZ" dirty="0"/>
              <a:t>D podá </a:t>
            </a:r>
            <a:r>
              <a:rPr lang="cs-CZ" dirty="0" err="1"/>
              <a:t>InsN</a:t>
            </a:r>
            <a:r>
              <a:rPr lang="cs-CZ" dirty="0"/>
              <a:t> (§ 126/4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588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B173-260D-4A14-BEF5-18B86E1F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Úpadek a způsoby řešení,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EA287-41B2-4F51-A2D9-1CE49B420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0076"/>
            <a:ext cx="9601200" cy="440212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D je v Ú (§3)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více věřitelů </a:t>
            </a:r>
            <a:r>
              <a:rPr lang="cs-CZ" b="1" dirty="0"/>
              <a:t>+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peněžité závazky po dobu delší než 30 dnů po lhůtě splatnosti </a:t>
            </a:r>
            <a:r>
              <a:rPr lang="cs-CZ" b="1" dirty="0"/>
              <a:t>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platební neschopnost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zastavení plateb podstatné části svých peněžitých závazků, </a:t>
            </a:r>
            <a:r>
              <a:rPr lang="cs-CZ" b="1" dirty="0"/>
              <a:t>nebo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je neplní po dobu delší 3 měsíců po lhůtě splatnosti, </a:t>
            </a:r>
            <a:r>
              <a:rPr lang="cs-CZ" b="1" dirty="0"/>
              <a:t>nebo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v exekuci nebo VR nelze dosáhnout uspokojení, </a:t>
            </a:r>
            <a:r>
              <a:rPr lang="cs-CZ" b="1" dirty="0"/>
              <a:t>nebo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nedodání seznamů § 104/1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/>
              <a:t>Předpoklad platební schopnosti definovaná pomocí „</a:t>
            </a:r>
            <a:r>
              <a:rPr lang="cs-CZ" b="1" dirty="0"/>
              <a:t>mezery krytí</a:t>
            </a:r>
            <a:r>
              <a:rPr lang="cs-CZ" dirty="0"/>
              <a:t>“ podle výkazu stavu likvidity </a:t>
            </a:r>
            <a:r>
              <a:rPr lang="cs-CZ" dirty="0">
                <a:solidFill>
                  <a:schemeClr val="tx1"/>
                </a:solidFill>
              </a:rPr>
              <a:t>(§3 </a:t>
            </a:r>
            <a:r>
              <a:rPr lang="cs-CZ" dirty="0" err="1">
                <a:solidFill>
                  <a:schemeClr val="tx1"/>
                </a:solidFill>
              </a:rPr>
              <a:t>InsZ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/>
              <a:t>Předpoklad Ú (u D – PO nebo FO – podnikatel) pro </a:t>
            </a:r>
            <a:r>
              <a:rPr lang="cs-CZ" b="1" dirty="0"/>
              <a:t>předlužení</a:t>
            </a:r>
          </a:p>
          <a:p>
            <a:r>
              <a:rPr lang="cs-CZ" b="1" dirty="0"/>
              <a:t>Způsoby řešení Ú (§ 4): </a:t>
            </a:r>
          </a:p>
          <a:p>
            <a:pPr lvl="1"/>
            <a:r>
              <a:rPr lang="cs-CZ" b="1" dirty="0"/>
              <a:t>Konkurs</a:t>
            </a:r>
          </a:p>
          <a:p>
            <a:pPr lvl="1"/>
            <a:r>
              <a:rPr lang="cs-CZ" b="1" dirty="0"/>
              <a:t>Reorganizace</a:t>
            </a:r>
          </a:p>
          <a:p>
            <a:pPr lvl="1"/>
            <a:r>
              <a:rPr lang="cs-CZ" b="1" dirty="0"/>
              <a:t>Oddlužení  </a:t>
            </a:r>
          </a:p>
          <a:p>
            <a:pPr lvl="1"/>
            <a:r>
              <a:rPr lang="cs-CZ" b="1" dirty="0"/>
              <a:t>(+ zvláštní způsoby)</a:t>
            </a:r>
          </a:p>
          <a:p>
            <a:r>
              <a:rPr lang="cs-CZ" b="1" dirty="0"/>
              <a:t>ZÁSADY (§ 5) </a:t>
            </a:r>
            <a:r>
              <a:rPr lang="cs-CZ" dirty="0"/>
              <a:t>- obecné</a:t>
            </a:r>
          </a:p>
          <a:p>
            <a:r>
              <a:rPr lang="cs-CZ" b="1" dirty="0"/>
              <a:t>Výjimky z působnosti (§ 6) - </a:t>
            </a:r>
            <a:r>
              <a:rPr lang="cs-CZ" dirty="0"/>
              <a:t>taxativní výčet kombinace s časovým hlediskem</a:t>
            </a:r>
          </a:p>
        </p:txBody>
      </p:sp>
    </p:spTree>
    <p:extLst>
      <p:ext uri="{BB962C8B-B14F-4D97-AF65-F5344CB8AC3E}">
        <p14:creationId xmlns:p14="http://schemas.microsoft.com/office/powerpoint/2010/main" val="22284584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262" y="3046546"/>
            <a:ext cx="5301138" cy="1306251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Konkurs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431008"/>
            <a:ext cx="528487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§ 244 – 315 </a:t>
            </a:r>
            <a:r>
              <a:rPr lang="cs-CZ" dirty="0" err="1"/>
              <a:t>InsZ</a:t>
            </a:r>
            <a:endParaRPr lang="cs-CZ" dirty="0"/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4124" y="937183"/>
            <a:ext cx="3415614" cy="341561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9519079-4C36-4A6A-87AC-D7402053FD1A}"/>
              </a:ext>
            </a:extLst>
          </p:cNvPr>
          <p:cNvSpPr txBox="1"/>
          <p:nvPr/>
        </p:nvSpPr>
        <p:spPr>
          <a:xfrm>
            <a:off x="1478524" y="4948413"/>
            <a:ext cx="2878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tx2"/>
                </a:solidFill>
              </a:rPr>
              <a:t>JUDr. Lenka </a:t>
            </a:r>
            <a:r>
              <a:rPr lang="cs-CZ" sz="1600" dirty="0" err="1">
                <a:solidFill>
                  <a:schemeClr val="tx2"/>
                </a:solidFill>
              </a:rPr>
              <a:t>Vidovičová</a:t>
            </a:r>
            <a:r>
              <a:rPr lang="cs-CZ" sz="1600" dirty="0">
                <a:solidFill>
                  <a:schemeClr val="tx2"/>
                </a:solidFill>
              </a:rPr>
              <a:t>, LL.M.</a:t>
            </a:r>
          </a:p>
        </p:txBody>
      </p:sp>
    </p:spTree>
    <p:extLst>
      <p:ext uri="{BB962C8B-B14F-4D97-AF65-F5344CB8AC3E}">
        <p14:creationId xmlns:p14="http://schemas.microsoft.com/office/powerpoint/2010/main" val="10788296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Definice, účinky prohlášení K –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059709"/>
            <a:ext cx="9601200" cy="38076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 = způsob řešení Ú, poměrné uspokojení z výnosu zpeněžení MP, neuspokojené pohledávky nezanikají (§ 244 </a:t>
            </a:r>
            <a:r>
              <a:rPr lang="cs-CZ" dirty="0" err="1"/>
              <a:t>InsZ</a:t>
            </a:r>
            <a:r>
              <a:rPr lang="cs-CZ" dirty="0"/>
              <a:t>) </a:t>
            </a:r>
          </a:p>
          <a:p>
            <a:r>
              <a:rPr lang="cs-CZ" b="1" dirty="0"/>
              <a:t>Účinky</a:t>
            </a:r>
            <a:r>
              <a:rPr lang="cs-CZ" dirty="0"/>
              <a:t> ( § 245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lvl="1">
              <a:buFontTx/>
              <a:buChar char="-"/>
            </a:pPr>
            <a:r>
              <a:rPr lang="cs-CZ" sz="2100" dirty="0"/>
              <a:t>zveřejněním R v </a:t>
            </a:r>
            <a:r>
              <a:rPr lang="cs-CZ" sz="2100" dirty="0" err="1"/>
              <a:t>InsRej</a:t>
            </a:r>
            <a:endParaRPr lang="cs-CZ" sz="2100" dirty="0"/>
          </a:p>
          <a:p>
            <a:pPr lvl="1">
              <a:buFontTx/>
              <a:buChar char="-"/>
            </a:pPr>
            <a:r>
              <a:rPr lang="cs-CZ" dirty="0"/>
              <a:t>přerušuje se likvidace  PO, končí nucená správa, zaniká PO (nerozhodne-li soud jinak)</a:t>
            </a:r>
          </a:p>
          <a:p>
            <a:pPr lvl="1">
              <a:buFontTx/>
              <a:buChar char="-"/>
            </a:pPr>
            <a:r>
              <a:rPr lang="cs-CZ" dirty="0"/>
              <a:t>dispoziční oprávnění nakládat s MP přechází na </a:t>
            </a:r>
            <a:r>
              <a:rPr lang="cs-CZ" dirty="0" err="1"/>
              <a:t>InsSpr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PJ Da = </a:t>
            </a:r>
            <a:r>
              <a:rPr lang="cs-CZ" b="1" dirty="0"/>
              <a:t>neúčinnost </a:t>
            </a:r>
            <a:r>
              <a:rPr lang="cs-CZ" dirty="0"/>
              <a:t>ze zákona (§ 246/2,3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Tx/>
              <a:buChar char="-"/>
            </a:pPr>
            <a:r>
              <a:rPr lang="cs-CZ" dirty="0"/>
              <a:t>PJ Da = </a:t>
            </a:r>
            <a:r>
              <a:rPr lang="cs-CZ" b="1" dirty="0"/>
              <a:t>neplatnost</a:t>
            </a:r>
            <a:r>
              <a:rPr lang="cs-CZ" dirty="0"/>
              <a:t> – odmítnutí daru / dědictví, dohoda o vypořádání (§ 246/4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Tx/>
              <a:buChar char="-"/>
            </a:pPr>
            <a:r>
              <a:rPr lang="cs-CZ" dirty="0"/>
              <a:t>Vyrozumění ČNB (§ 247 </a:t>
            </a:r>
            <a:r>
              <a:rPr lang="cs-CZ" dirty="0" err="1"/>
              <a:t>InsZ</a:t>
            </a:r>
            <a:r>
              <a:rPr lang="cs-CZ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20688619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 –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Režim uplatnění práv V : jen režim </a:t>
            </a:r>
            <a:r>
              <a:rPr lang="cs-CZ" dirty="0" err="1"/>
              <a:t>InsZ</a:t>
            </a:r>
            <a:r>
              <a:rPr lang="cs-CZ" dirty="0"/>
              <a:t> pro </a:t>
            </a:r>
            <a:r>
              <a:rPr lang="cs-CZ" b="1" dirty="0"/>
              <a:t>všechny</a:t>
            </a:r>
            <a:r>
              <a:rPr lang="cs-CZ" dirty="0"/>
              <a:t> V</a:t>
            </a:r>
          </a:p>
          <a:p>
            <a:r>
              <a:rPr lang="cs-CZ" dirty="0"/>
              <a:t>Zákonná neúčinnost PJ poté, co nastaly účinky zahájení </a:t>
            </a:r>
            <a:r>
              <a:rPr lang="cs-CZ" dirty="0" err="1"/>
              <a:t>InsŘ</a:t>
            </a:r>
            <a:r>
              <a:rPr lang="cs-CZ" dirty="0"/>
              <a:t> (§248/2)</a:t>
            </a:r>
          </a:p>
          <a:p>
            <a:r>
              <a:rPr lang="cs-CZ" dirty="0"/>
              <a:t>Zákonná neúčinnost VB poté, co nastaly účinky zahájení </a:t>
            </a:r>
            <a:r>
              <a:rPr lang="cs-CZ" dirty="0" err="1"/>
              <a:t>InsŘ</a:t>
            </a:r>
            <a:r>
              <a:rPr lang="cs-CZ" dirty="0"/>
              <a:t> (§248/3)</a:t>
            </a:r>
          </a:p>
          <a:p>
            <a:r>
              <a:rPr lang="cs-CZ" dirty="0"/>
              <a:t>Osoba oprávněná k uplatnění práv D : </a:t>
            </a:r>
            <a:r>
              <a:rPr lang="cs-CZ" dirty="0" err="1"/>
              <a:t>InsSpr</a:t>
            </a:r>
            <a:endParaRPr lang="cs-CZ" dirty="0"/>
          </a:p>
          <a:p>
            <a:r>
              <a:rPr lang="cs-CZ" dirty="0"/>
              <a:t>Zákonná splatnost dosud nesplatných závazků D (§ 250)</a:t>
            </a:r>
          </a:p>
          <a:p>
            <a:r>
              <a:rPr lang="cs-CZ" dirty="0"/>
              <a:t>Zánik jednostranných PJ Da</a:t>
            </a:r>
          </a:p>
          <a:p>
            <a:r>
              <a:rPr lang="cs-CZ" dirty="0"/>
              <a:t>Zákonný režim smluv o </a:t>
            </a:r>
            <a:r>
              <a:rPr lang="cs-CZ" dirty="0" err="1"/>
              <a:t>vzáj</a:t>
            </a:r>
            <a:r>
              <a:rPr lang="cs-CZ" dirty="0"/>
              <a:t>. plnění (§253) a fixních smluv (§254), výpůjčky (§255)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3293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Účinky prohlášení K – III.</a:t>
            </a:r>
            <a:br>
              <a:rPr lang="cs-CZ" dirty="0"/>
            </a:br>
            <a:r>
              <a:rPr lang="cs-CZ" dirty="0"/>
              <a:t>Nájemní, podnájemní, leasingové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režim výpovědi </a:t>
            </a:r>
            <a:r>
              <a:rPr lang="cs-CZ" dirty="0" err="1"/>
              <a:t>InsSprávcem</a:t>
            </a:r>
            <a:r>
              <a:rPr lang="cs-CZ" dirty="0"/>
              <a:t> – výpovědní dob max. 3 měsíce</a:t>
            </a:r>
          </a:p>
          <a:p>
            <a:r>
              <a:rPr lang="cs-CZ" dirty="0"/>
              <a:t>Výjimky pouze u smluv na dobu určitou dle § 256/2 (nepřiměřené, případně zpeněžení)</a:t>
            </a:r>
          </a:p>
          <a:p>
            <a:r>
              <a:rPr lang="cs-CZ" dirty="0"/>
              <a:t>Nemožnost výpovědi </a:t>
            </a:r>
            <a:r>
              <a:rPr lang="cs-CZ" dirty="0" err="1"/>
              <a:t>Du</a:t>
            </a:r>
            <a:r>
              <a:rPr lang="cs-CZ" dirty="0"/>
              <a:t> (nájemci) pro neplacení nájemného před </a:t>
            </a:r>
            <a:r>
              <a:rPr lang="cs-CZ" dirty="0" err="1"/>
              <a:t>RoÚ</a:t>
            </a:r>
            <a:r>
              <a:rPr lang="cs-CZ" dirty="0"/>
              <a:t> nebo pro zhoršení majetkové situace</a:t>
            </a:r>
          </a:p>
          <a:p>
            <a:r>
              <a:rPr lang="cs-CZ" dirty="0"/>
              <a:t>Odstoupení od smlouvy před předáním předmětu nájmu + lhůty (§258)</a:t>
            </a:r>
          </a:p>
          <a:p>
            <a:r>
              <a:rPr lang="cs-CZ" dirty="0"/>
              <a:t>Zákonný režim výhrady vlastnictví (§260)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158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7FF72-FC27-4A2E-A111-6D3BD414F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 – IV.</a:t>
            </a:r>
            <a:br>
              <a:rPr lang="cs-CZ" dirty="0"/>
            </a:br>
            <a:r>
              <a:rPr lang="cs-CZ" dirty="0"/>
              <a:t>Provoz podniku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EF003B-67C9-44E1-B69D-15E728FAC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Provoz podniku nekončí automaticky, ale: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prodejem podniku (zpeněžením) jednou smlouvou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 </a:t>
            </a:r>
            <a:r>
              <a:rPr lang="cs-CZ" dirty="0" err="1"/>
              <a:t>InsSoudu</a:t>
            </a:r>
            <a:r>
              <a:rPr lang="cs-CZ" dirty="0"/>
              <a:t> po návrhu </a:t>
            </a:r>
            <a:r>
              <a:rPr lang="cs-CZ" dirty="0" err="1"/>
              <a:t>InsSpr</a:t>
            </a:r>
            <a:r>
              <a:rPr lang="cs-CZ" dirty="0"/>
              <a:t>, vyjádření VV</a:t>
            </a:r>
          </a:p>
        </p:txBody>
      </p:sp>
    </p:spTree>
    <p:extLst>
      <p:ext uri="{BB962C8B-B14F-4D97-AF65-F5344CB8AC3E}">
        <p14:creationId xmlns:p14="http://schemas.microsoft.com/office/powerpoint/2010/main" val="304074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F0A5C-2D36-4E5A-A2A2-532C9B5EF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K. – V.</a:t>
            </a:r>
            <a:br>
              <a:rPr lang="cs-CZ" dirty="0"/>
            </a:br>
            <a:r>
              <a:rPr lang="cs-CZ" dirty="0"/>
              <a:t>Procesní postupy v probíhajících 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3BFFB-6BB8-4B1D-ADC0-CC59419F9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soudních (rozhodčích) Ř se přerušuje (§ 263,264)</a:t>
            </a:r>
          </a:p>
          <a:p>
            <a:r>
              <a:rPr lang="cs-CZ" dirty="0"/>
              <a:t>návrh na pokračování v řízeních, kde D vystupoval jako Žalobce – </a:t>
            </a:r>
            <a:r>
              <a:rPr lang="cs-CZ" b="1" dirty="0" err="1"/>
              <a:t>InsSpr</a:t>
            </a:r>
            <a:endParaRPr lang="cs-CZ" b="1" dirty="0"/>
          </a:p>
          <a:p>
            <a:r>
              <a:rPr lang="cs-CZ" dirty="0"/>
              <a:t>návrh na pokračování v řízeních, kde D vystupoval jako Žalovaný + mají být uspokojeny z MP – </a:t>
            </a:r>
            <a:r>
              <a:rPr lang="cs-CZ" b="1" dirty="0" err="1"/>
              <a:t>InsSpr</a:t>
            </a:r>
            <a:r>
              <a:rPr lang="cs-CZ" dirty="0"/>
              <a:t> nebo </a:t>
            </a:r>
            <a:r>
              <a:rPr lang="cs-CZ" b="1" dirty="0"/>
              <a:t>Žalovaných Věřitelů </a:t>
            </a:r>
            <a:r>
              <a:rPr lang="cs-CZ" dirty="0"/>
              <a:t>(s výjimkou sporů o vyloučení z MP, nároky s právem na oddělené uspokojení ze </a:t>
            </a:r>
            <a:r>
              <a:rPr lang="cs-CZ" dirty="0" err="1"/>
              <a:t>zaj</a:t>
            </a:r>
            <a:r>
              <a:rPr lang="cs-CZ" dirty="0"/>
              <a:t>., o pohledávkách § 168, 169)</a:t>
            </a:r>
          </a:p>
          <a:p>
            <a:r>
              <a:rPr lang="cs-CZ" dirty="0"/>
              <a:t>návrh na pokračování v řízeních ostatních (§265/2) – </a:t>
            </a:r>
            <a:r>
              <a:rPr lang="cs-CZ" b="1" dirty="0" err="1"/>
              <a:t>InsSpr</a:t>
            </a:r>
            <a:r>
              <a:rPr lang="cs-CZ" b="1" dirty="0"/>
              <a:t>, osoba uplatňující nároky – rozhoduje </a:t>
            </a:r>
            <a:r>
              <a:rPr lang="cs-CZ" b="1" dirty="0" err="1"/>
              <a:t>InsSoud</a:t>
            </a:r>
            <a:r>
              <a:rPr lang="cs-CZ" b="1" dirty="0"/>
              <a:t>, jen za podmínek § 265/3 + pokračuje se až po PJ</a:t>
            </a:r>
          </a:p>
        </p:txBody>
      </p:sp>
    </p:spTree>
    <p:extLst>
      <p:ext uri="{BB962C8B-B14F-4D97-AF65-F5344CB8AC3E}">
        <p14:creationId xmlns:p14="http://schemas.microsoft.com/office/powerpoint/2010/main" val="38020979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20734-9E31-4614-B7A5-B4698812A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K. – VII.</a:t>
            </a:r>
            <a:br>
              <a:rPr lang="cs-CZ" dirty="0"/>
            </a:br>
            <a:r>
              <a:rPr lang="cs-CZ" dirty="0"/>
              <a:t>Nepřerušená řízení § 266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F4F30-62F5-4840-B97E-7B6AD7F16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Nepřerušená řízení:</a:t>
            </a:r>
          </a:p>
          <a:p>
            <a:r>
              <a:rPr lang="cs-CZ" dirty="0"/>
              <a:t>Výčet taxativní, D je účastníkem řízení i během K (výjimka: 266/3)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VR, </a:t>
            </a:r>
            <a:r>
              <a:rPr lang="cs-CZ" b="1" dirty="0" err="1"/>
              <a:t>exe</a:t>
            </a:r>
            <a:r>
              <a:rPr lang="cs-CZ" b="1" dirty="0"/>
              <a:t>:</a:t>
            </a:r>
          </a:p>
          <a:p>
            <a:r>
              <a:rPr lang="cs-CZ" dirty="0"/>
              <a:t>Pokračování § 140e (po </a:t>
            </a:r>
            <a:r>
              <a:rPr lang="cs-CZ" dirty="0" err="1"/>
              <a:t>RoÚ</a:t>
            </a:r>
            <a:r>
              <a:rPr lang="cs-CZ" dirty="0"/>
              <a:t> nelze zahájit, nařídit VR, </a:t>
            </a:r>
            <a:r>
              <a:rPr lang="cs-CZ" dirty="0" err="1"/>
              <a:t>exe</a:t>
            </a:r>
            <a:r>
              <a:rPr lang="cs-CZ" dirty="0"/>
              <a:t> na majetek ve vlastnictví D), ale </a:t>
            </a:r>
            <a:r>
              <a:rPr lang="cs-CZ" dirty="0" err="1"/>
              <a:t>InsSpr</a:t>
            </a:r>
            <a:r>
              <a:rPr lang="cs-CZ" dirty="0"/>
              <a:t> může zahájit za D jako oprávněný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854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A8B41-296A-48CB-8DAA-2DA2CA76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K. – VIII.</a:t>
            </a:r>
            <a:br>
              <a:rPr lang="cs-CZ" dirty="0"/>
            </a:br>
            <a:r>
              <a:rPr lang="cs-CZ" dirty="0"/>
              <a:t>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015C48-9F44-404B-A292-A6079CCFB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Prohlášením K </a:t>
            </a:r>
            <a:r>
              <a:rPr lang="cs-CZ" b="1" dirty="0"/>
              <a:t>zaniká</a:t>
            </a:r>
            <a:r>
              <a:rPr lang="cs-CZ" dirty="0"/>
              <a:t> SJM D a jeho manžela</a:t>
            </a:r>
          </a:p>
          <a:p>
            <a:r>
              <a:rPr lang="cs-CZ" b="1" dirty="0"/>
              <a:t>Vypořádání SJM</a:t>
            </a:r>
            <a:r>
              <a:rPr lang="cs-CZ" dirty="0"/>
              <a:t>: zaniklého (§ 268/1), zaniklého ale nevypořádaného, zúženého + stavění lhůty</a:t>
            </a:r>
          </a:p>
          <a:p>
            <a:r>
              <a:rPr lang="cs-CZ" b="1" dirty="0"/>
              <a:t>Neplatnost smluv </a:t>
            </a:r>
            <a:r>
              <a:rPr lang="cs-CZ" dirty="0"/>
              <a:t>uzavřených po podání </a:t>
            </a:r>
            <a:r>
              <a:rPr lang="cs-CZ" dirty="0" err="1"/>
              <a:t>InsN</a:t>
            </a:r>
            <a:r>
              <a:rPr lang="cs-CZ" dirty="0"/>
              <a:t> (D) nebo poté, co nastaly účinky spojené se zahájením </a:t>
            </a:r>
            <a:r>
              <a:rPr lang="cs-CZ" dirty="0" err="1"/>
              <a:t>InsŘ</a:t>
            </a:r>
            <a:r>
              <a:rPr lang="cs-CZ" dirty="0"/>
              <a:t> (V) - § 269/1</a:t>
            </a:r>
          </a:p>
          <a:p>
            <a:r>
              <a:rPr lang="cs-CZ" b="1" dirty="0"/>
              <a:t>Neplatnost smluv </a:t>
            </a:r>
            <a:r>
              <a:rPr lang="cs-CZ" dirty="0"/>
              <a:t>o vypořádání SJM uzavřených po prohlášení K (§ 270/1)</a:t>
            </a:r>
          </a:p>
          <a:p>
            <a:r>
              <a:rPr lang="cs-CZ" b="1" dirty="0"/>
              <a:t>Stavění lhůty </a:t>
            </a:r>
            <a:r>
              <a:rPr lang="cs-CZ" dirty="0"/>
              <a:t>v případě, že doba uplynula – 6 měsíců + ochrana dobré víry</a:t>
            </a:r>
          </a:p>
        </p:txBody>
      </p:sp>
    </p:spTree>
    <p:extLst>
      <p:ext uri="{BB962C8B-B14F-4D97-AF65-F5344CB8AC3E}">
        <p14:creationId xmlns:p14="http://schemas.microsoft.com/office/powerpoint/2010/main" val="198472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EEE14-13BB-4C3B-87A3-ED4C78EF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vypořádání 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413A6C-C879-4464-9554-D9C2989C3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uzavírá </a:t>
            </a:r>
            <a:r>
              <a:rPr lang="cs-CZ" dirty="0" err="1"/>
              <a:t>InsSpr</a:t>
            </a:r>
            <a:r>
              <a:rPr lang="cs-CZ" dirty="0"/>
              <a:t>, schvaluje </a:t>
            </a:r>
            <a:r>
              <a:rPr lang="cs-CZ" b="1" dirty="0"/>
              <a:t>insolvenční</a:t>
            </a:r>
            <a:r>
              <a:rPr lang="cs-CZ" dirty="0"/>
              <a:t> soud, souhlas VV </a:t>
            </a:r>
          </a:p>
          <a:p>
            <a:r>
              <a:rPr lang="cs-CZ" dirty="0"/>
              <a:t>má účinky pravomocného rozsudku, odvolání není přípustné</a:t>
            </a:r>
          </a:p>
          <a:p>
            <a:r>
              <a:rPr lang="cs-CZ" dirty="0"/>
              <a:t>probíhající  řízení a procesní postup dle § 273</a:t>
            </a:r>
          </a:p>
          <a:p>
            <a:r>
              <a:rPr lang="cs-CZ" dirty="0"/>
              <a:t>Závazky D jsou vyšší než majetek v nevypořádaném SJM = zahrnutí celého majetku do MP a výtěžek zpeněžení se vypořádá přiměřeně (§ 274/1) + řešena konkurence MP (§ 274/2)</a:t>
            </a:r>
          </a:p>
          <a:p>
            <a:r>
              <a:rPr lang="cs-CZ" dirty="0"/>
              <a:t>Pohledávka manžela se považuje za přihlášenou (§ 275)</a:t>
            </a:r>
          </a:p>
          <a:p>
            <a:r>
              <a:rPr lang="cs-CZ" dirty="0"/>
              <a:t>Pokud účinky K trvají, </a:t>
            </a:r>
            <a:r>
              <a:rPr lang="cs-CZ" b="1" dirty="0"/>
              <a:t>nemůže vzniknout nové SJM </a:t>
            </a:r>
            <a:r>
              <a:rPr lang="cs-CZ" dirty="0"/>
              <a:t>+ neplatnost smluv o rozšíření, odporující </a:t>
            </a:r>
            <a:r>
              <a:rPr lang="cs-CZ"/>
              <a:t>nebo obcházející (§276)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1078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B40FA-5472-4166-8824-76AF62BD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postupy po prohlášení 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EFD2F-12C4-4EB6-919D-DDCA65992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Soupis MP – předpoklad zpeněžení MP (§277/2, 280)</a:t>
            </a:r>
          </a:p>
          <a:p>
            <a:r>
              <a:rPr lang="cs-CZ" dirty="0"/>
              <a:t>Soupis seznamu přihlášených pohledávek a příprava PJ, SV</a:t>
            </a:r>
          </a:p>
          <a:p>
            <a:r>
              <a:rPr lang="cs-CZ" dirty="0" err="1"/>
              <a:t>Mezitimní</a:t>
            </a:r>
            <a:r>
              <a:rPr lang="cs-CZ" dirty="0"/>
              <a:t> účetní závěrka ke dni předcházejícímu účinkům </a:t>
            </a:r>
            <a:r>
              <a:rPr lang="cs-CZ" dirty="0" err="1"/>
              <a:t>prohl.K</a:t>
            </a:r>
            <a:r>
              <a:rPr lang="cs-CZ" dirty="0"/>
              <a:t> (sestavuje </a:t>
            </a:r>
            <a:r>
              <a:rPr lang="cs-CZ" dirty="0" err="1"/>
              <a:t>InsSpr</a:t>
            </a:r>
            <a:r>
              <a:rPr lang="cs-CZ" dirty="0"/>
              <a:t>)</a:t>
            </a:r>
          </a:p>
          <a:p>
            <a:r>
              <a:rPr lang="cs-CZ" dirty="0"/>
              <a:t>Vymáhání pohledávek Da (podmínky § 294)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Zpráva o </a:t>
            </a:r>
            <a:r>
              <a:rPr lang="cs-CZ" dirty="0" err="1"/>
              <a:t>hosp</a:t>
            </a:r>
            <a:r>
              <a:rPr lang="cs-CZ" dirty="0"/>
              <a:t>. situaci ke dni </a:t>
            </a:r>
            <a:r>
              <a:rPr lang="cs-CZ" dirty="0" err="1"/>
              <a:t>prohl</a:t>
            </a:r>
            <a:r>
              <a:rPr lang="cs-CZ" dirty="0"/>
              <a:t>. K (sestavuje </a:t>
            </a:r>
            <a:r>
              <a:rPr lang="cs-CZ" dirty="0" err="1"/>
              <a:t>InsSpr</a:t>
            </a:r>
            <a:r>
              <a:rPr lang="cs-CZ" dirty="0"/>
              <a:t>) – 10 dnů před SV svolané po </a:t>
            </a:r>
            <a:r>
              <a:rPr lang="cs-CZ" dirty="0" err="1"/>
              <a:t>prohl</a:t>
            </a:r>
            <a:r>
              <a:rPr lang="cs-CZ" dirty="0"/>
              <a:t>. 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Rozhodnutí o poskytnutí plnění z MP </a:t>
            </a:r>
            <a:r>
              <a:rPr lang="cs-CZ" dirty="0" err="1"/>
              <a:t>Du</a:t>
            </a:r>
            <a:r>
              <a:rPr lang="cs-CZ" dirty="0"/>
              <a:t>/FO a jeho rodině (§282)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437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CD34F-AD09-444D-80CF-06BC3DD53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souvislosti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CD5D31-6603-4776-89CA-5575A542D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3633"/>
            <a:ext cx="9601200" cy="436856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Vztah</a:t>
            </a:r>
            <a:r>
              <a:rPr lang="cs-CZ" dirty="0"/>
              <a:t> </a:t>
            </a:r>
            <a:r>
              <a:rPr lang="cs-CZ" dirty="0" err="1"/>
              <a:t>InsZ</a:t>
            </a:r>
            <a:r>
              <a:rPr lang="cs-CZ" dirty="0"/>
              <a:t> a OSŘ, ZŘS (§7)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 sporná řízení zásadní přednost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 VR nebo </a:t>
            </a:r>
            <a:r>
              <a:rPr lang="cs-CZ" dirty="0" err="1"/>
              <a:t>exe</a:t>
            </a:r>
            <a:r>
              <a:rPr lang="cs-CZ" dirty="0"/>
              <a:t> přiměřeně a jen pokud na ně </a:t>
            </a:r>
            <a:r>
              <a:rPr lang="cs-CZ" dirty="0" err="1"/>
              <a:t>InsZ</a:t>
            </a:r>
            <a:r>
              <a:rPr lang="cs-CZ" dirty="0"/>
              <a:t> odkazuje</a:t>
            </a:r>
          </a:p>
          <a:p>
            <a:r>
              <a:rPr lang="cs-CZ" dirty="0"/>
              <a:t>Speciální věcná příslušnost KS jako soudů 1. stupně (§7a)</a:t>
            </a:r>
          </a:p>
          <a:p>
            <a:r>
              <a:rPr lang="cs-CZ" dirty="0"/>
              <a:t>Speciální místní příslušnost  FO, osob zapsaných v OR, koncernů, zahraničních osob ) – pravidla subsidiarity  </a:t>
            </a:r>
          </a:p>
          <a:p>
            <a:r>
              <a:rPr lang="cs-CZ" dirty="0"/>
              <a:t>+ přípustnost rozhodování místně nepříslušného soudu v neodkladných záležitostech (§7b/5)</a:t>
            </a:r>
          </a:p>
          <a:p>
            <a:r>
              <a:rPr lang="cs-CZ" dirty="0"/>
              <a:t>+ přiměřené použití přikázání z důvodu vhodnosti (§12/2,3 OSŘ</a:t>
            </a:r>
            <a:r>
              <a:rPr lang="cs-CZ" i="1" dirty="0"/>
              <a:t>), </a:t>
            </a:r>
            <a:r>
              <a:rPr lang="cs-CZ" i="1" dirty="0" err="1"/>
              <a:t>srv</a:t>
            </a:r>
            <a:r>
              <a:rPr lang="cs-CZ" i="1" dirty="0"/>
              <a:t>.  např. NSČR 69/2012, NSČR 50/2018)</a:t>
            </a:r>
          </a:p>
          <a:p>
            <a:r>
              <a:rPr lang="cs-CZ" b="1" dirty="0"/>
              <a:t>Výkladové pravidlo </a:t>
            </a:r>
            <a:r>
              <a:rPr lang="cs-CZ" dirty="0"/>
              <a:t>§ 8 </a:t>
            </a:r>
            <a:r>
              <a:rPr lang="cs-CZ" dirty="0" err="1"/>
              <a:t>InsZ</a:t>
            </a:r>
            <a:r>
              <a:rPr lang="cs-CZ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Část první (obecná), část čtvrtá (společná ustanovení)= </a:t>
            </a:r>
            <a:r>
              <a:rPr lang="cs-CZ" b="1" dirty="0"/>
              <a:t>základní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Část druhá (způsoby řešení Ú), část třetí (akreditace) = </a:t>
            </a:r>
            <a:r>
              <a:rPr lang="cs-CZ" b="1" dirty="0"/>
              <a:t>zvláštní</a:t>
            </a:r>
            <a:r>
              <a:rPr lang="cs-CZ" dirty="0"/>
              <a:t> 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(např. nepatrný K 315/1 písm. </a:t>
            </a:r>
            <a:r>
              <a:rPr lang="cs-CZ" dirty="0" err="1"/>
              <a:t>a,b,c</a:t>
            </a:r>
            <a:r>
              <a:rPr lang="cs-CZ" dirty="0"/>
              <a:t> </a:t>
            </a:r>
            <a:r>
              <a:rPr lang="cs-CZ" dirty="0" err="1"/>
              <a:t>InsZ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Výkladové pravidlo §8 má přednost i před §7 </a:t>
            </a:r>
          </a:p>
        </p:txBody>
      </p:sp>
    </p:spTree>
    <p:extLst>
      <p:ext uri="{BB962C8B-B14F-4D97-AF65-F5344CB8AC3E}">
        <p14:creationId xmlns:p14="http://schemas.microsoft.com/office/powerpoint/2010/main" val="2771734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23DE6-301D-4C36-9774-A16C10E5E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Zpeněžení 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F5076-7444-477E-8D2D-93F11128C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PM R o prohlášení K + 1. SV (výjimka 283/2)</a:t>
            </a:r>
          </a:p>
          <a:p>
            <a:r>
              <a:rPr lang="cs-CZ" dirty="0"/>
              <a:t>Povinnost transparentnosti a doložení písemností </a:t>
            </a:r>
            <a:r>
              <a:rPr lang="cs-CZ" dirty="0" err="1"/>
              <a:t>InsSoudu</a:t>
            </a:r>
            <a:endParaRPr lang="cs-CZ" dirty="0"/>
          </a:p>
          <a:p>
            <a:r>
              <a:rPr lang="cs-CZ" b="1" dirty="0"/>
              <a:t>Předkupní právo:</a:t>
            </a:r>
          </a:p>
          <a:p>
            <a:pPr lvl="1"/>
            <a:r>
              <a:rPr lang="cs-CZ" dirty="0"/>
              <a:t>speciální úprava: pozemní část veřejného přístavu</a:t>
            </a:r>
          </a:p>
          <a:p>
            <a:pPr lvl="1"/>
            <a:r>
              <a:rPr lang="cs-CZ" dirty="0"/>
              <a:t>zákonná/smluvní předkupní práva – nová úprava (§284)</a:t>
            </a:r>
          </a:p>
          <a:p>
            <a:r>
              <a:rPr lang="cs-CZ" b="1" dirty="0"/>
              <a:t>Účinky zpeněžení:</a:t>
            </a:r>
          </a:p>
          <a:p>
            <a:pPr lvl="1"/>
            <a:r>
              <a:rPr lang="cs-CZ" dirty="0"/>
              <a:t>zanikají účinky nařízení VR, </a:t>
            </a:r>
            <a:r>
              <a:rPr lang="cs-CZ" dirty="0" err="1"/>
              <a:t>exe</a:t>
            </a:r>
            <a:r>
              <a:rPr lang="cs-CZ" dirty="0"/>
              <a:t>, </a:t>
            </a:r>
            <a:r>
              <a:rPr lang="cs-CZ" dirty="0" err="1"/>
              <a:t>exe</a:t>
            </a:r>
            <a:r>
              <a:rPr lang="cs-CZ" dirty="0"/>
              <a:t>. příkazů</a:t>
            </a:r>
          </a:p>
          <a:p>
            <a:pPr lvl="1"/>
            <a:r>
              <a:rPr lang="cs-CZ" dirty="0"/>
              <a:t>zanikají všechny právní závady (vč. závad zapsaných do </a:t>
            </a:r>
            <a:r>
              <a:rPr lang="cs-CZ" dirty="0" err="1"/>
              <a:t>veř.seznamu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povinnost vyklizení pro D</a:t>
            </a:r>
          </a:p>
          <a:p>
            <a:pPr lvl="1"/>
            <a:r>
              <a:rPr lang="cs-CZ" dirty="0"/>
              <a:t>nezanikají služebnosti a reálná břemena</a:t>
            </a:r>
          </a:p>
        </p:txBody>
      </p:sp>
    </p:spTree>
    <p:extLst>
      <p:ext uri="{BB962C8B-B14F-4D97-AF65-F5344CB8AC3E}">
        <p14:creationId xmlns:p14="http://schemas.microsoft.com/office/powerpoint/2010/main" val="36961811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C4FF3-3BFF-4CBB-AD58-9A6CE6A1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zpeněžení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19E9F-8B31-4367-9DCC-8946DE33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3024"/>
            <a:ext cx="9601200" cy="390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Veřejná dražba §287 </a:t>
            </a:r>
            <a:r>
              <a:rPr lang="cs-CZ" dirty="0"/>
              <a:t>(!Účinnost smlouvy o provedení D – schválení VV)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prodej podle OSŘ o VR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prodej mimo dražbu </a:t>
            </a:r>
            <a:r>
              <a:rPr lang="cs-CZ" dirty="0"/>
              <a:t>(možnost napadnout smlouvu do 3 </a:t>
            </a:r>
            <a:r>
              <a:rPr lang="cs-CZ" dirty="0" err="1"/>
              <a:t>měs</a:t>
            </a:r>
            <a:r>
              <a:rPr lang="cs-CZ" dirty="0"/>
              <a:t>. po zveřejnění smlouvy)</a:t>
            </a:r>
          </a:p>
          <a:p>
            <a:pPr marL="0" indent="0">
              <a:buNone/>
            </a:pPr>
            <a:r>
              <a:rPr lang="cs-CZ" dirty="0"/>
              <a:t>D) </a:t>
            </a:r>
            <a:r>
              <a:rPr lang="cs-CZ" b="1" dirty="0"/>
              <a:t>prodej soudním exekutorem</a:t>
            </a:r>
            <a:r>
              <a:rPr lang="cs-CZ" dirty="0"/>
              <a:t>(!Účinnost smlouvy o provedení D – schválení VV)</a:t>
            </a:r>
          </a:p>
          <a:p>
            <a:pPr marL="0" indent="0">
              <a:buNone/>
            </a:pPr>
            <a:r>
              <a:rPr lang="cs-CZ" dirty="0"/>
              <a:t>E) </a:t>
            </a:r>
            <a:r>
              <a:rPr lang="cs-CZ" b="1" dirty="0"/>
              <a:t>zpeněžení podniku jednou smlouvou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Zpeněžení majetku zajištěných věřitelů (podmínky § 293)</a:t>
            </a:r>
          </a:p>
          <a:p>
            <a:r>
              <a:rPr lang="cs-CZ" dirty="0"/>
              <a:t>Souhlas VV, </a:t>
            </a:r>
            <a:r>
              <a:rPr lang="cs-CZ" dirty="0" err="1"/>
              <a:t>InsSoudu</a:t>
            </a:r>
            <a:endParaRPr lang="cs-CZ" dirty="0"/>
          </a:p>
          <a:p>
            <a:r>
              <a:rPr lang="cs-CZ" dirty="0"/>
              <a:t>Zákaz nabývání majetku z MP (§ 295)</a:t>
            </a:r>
          </a:p>
        </p:txBody>
      </p:sp>
    </p:spTree>
    <p:extLst>
      <p:ext uri="{BB962C8B-B14F-4D97-AF65-F5344CB8AC3E}">
        <p14:creationId xmlns:p14="http://schemas.microsoft.com/office/powerpoint/2010/main" val="8742994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AB07BA-9653-4520-AEB0-AB472C94E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Výtěžek zpeněžení a jeho 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C55084-F574-40DB-BF12-E4A05DEAE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Pohledávky § 168,169</a:t>
            </a:r>
          </a:p>
          <a:p>
            <a:r>
              <a:rPr lang="cs-CZ" dirty="0"/>
              <a:t>Po ukončení provozu podniku výtěžek zpeněžení nesmí být použit k podnikatelské činnosti</a:t>
            </a:r>
          </a:p>
          <a:p>
            <a:r>
              <a:rPr lang="cs-CZ" b="1" dirty="0"/>
              <a:t>Pravidla při nedostatku krytí pohledávek a závazků I. 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odměna a výdaje </a:t>
            </a:r>
            <a:r>
              <a:rPr lang="cs-CZ" dirty="0" err="1"/>
              <a:t>InsSpr</a:t>
            </a:r>
            <a:r>
              <a:rPr lang="cs-CZ" dirty="0"/>
              <a:t>,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za moratoria ze smluv dle § 122/2 </a:t>
            </a:r>
            <a:r>
              <a:rPr lang="cs-CZ" dirty="0" err="1"/>
              <a:t>InsZ</a:t>
            </a:r>
            <a:r>
              <a:rPr lang="cs-CZ" dirty="0"/>
              <a:t>, 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 úvěrového financování a nákladů spojených s udržováním a správou MP…………..</a:t>
            </a:r>
            <a:r>
              <a:rPr lang="cs-CZ" b="1" dirty="0"/>
              <a:t>záloha na náklady </a:t>
            </a:r>
            <a:r>
              <a:rPr lang="cs-CZ" b="1" dirty="0" err="1"/>
              <a:t>InsŘ</a:t>
            </a:r>
            <a:r>
              <a:rPr lang="cs-CZ" b="1" dirty="0"/>
              <a:t> + záloha poskytnutá VV</a:t>
            </a:r>
          </a:p>
        </p:txBody>
      </p:sp>
    </p:spTree>
    <p:extLst>
      <p:ext uri="{BB962C8B-B14F-4D97-AF65-F5344CB8AC3E}">
        <p14:creationId xmlns:p14="http://schemas.microsoft.com/office/powerpoint/2010/main" val="35368835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914FF-64BC-4EB0-A1D1-25A89010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Výtěžek zpeněžení a jeho 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68A44-9B51-4F77-9C63-F0C535673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Pravidla při nedostatku krytí pohledávek a závazků II. 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za MP, na roveň MP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zajištěné pohledávky…..uspokojí se kdykoli před R, pokud výtěžek zpeněžení nestačí na všechny pohledávky ad1) a ad2), pak….</a:t>
            </a:r>
          </a:p>
          <a:p>
            <a:pPr marL="530352" lvl="1" indent="0">
              <a:buNone/>
            </a:pPr>
            <a:endParaRPr lang="cs-CZ" dirty="0"/>
          </a:p>
          <a:p>
            <a:r>
              <a:rPr lang="cs-CZ" b="1" dirty="0"/>
              <a:t>Pravidla při nedostatku krytí pohledávek a závazků III. 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odměna a výdaje </a:t>
            </a:r>
            <a:r>
              <a:rPr lang="cs-CZ" dirty="0" err="1"/>
              <a:t>InsSpr</a:t>
            </a:r>
            <a:r>
              <a:rPr lang="cs-CZ" dirty="0"/>
              <a:t>, </a:t>
            </a:r>
            <a:r>
              <a:rPr lang="cs-CZ" i="1" dirty="0"/>
              <a:t>poté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za moratoria ze smluv dle § 122/2 </a:t>
            </a:r>
            <a:r>
              <a:rPr lang="cs-CZ" dirty="0" err="1"/>
              <a:t>InsZ</a:t>
            </a:r>
            <a:r>
              <a:rPr lang="cs-CZ" dirty="0"/>
              <a:t>, </a:t>
            </a:r>
            <a:r>
              <a:rPr lang="cs-CZ" i="1" dirty="0"/>
              <a:t>poté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 úvěrového financování, </a:t>
            </a:r>
            <a:r>
              <a:rPr lang="cs-CZ" i="1" dirty="0"/>
              <a:t>poté poměrně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náklady spojené s udržováním a správou MP, PP pohledávky </a:t>
            </a:r>
            <a:r>
              <a:rPr lang="cs-CZ" dirty="0" err="1"/>
              <a:t>zamců</a:t>
            </a:r>
            <a:r>
              <a:rPr lang="cs-CZ" dirty="0"/>
              <a:t> po </a:t>
            </a:r>
            <a:r>
              <a:rPr lang="cs-CZ" dirty="0" err="1"/>
              <a:t>RoÚ</a:t>
            </a:r>
            <a:r>
              <a:rPr lang="cs-CZ" dirty="0"/>
              <a:t>, </a:t>
            </a:r>
            <a:r>
              <a:rPr lang="cs-CZ" i="1" dirty="0"/>
              <a:t>a poté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na výživném ze zákona </a:t>
            </a:r>
            <a:r>
              <a:rPr lang="cs-CZ" i="1" dirty="0"/>
              <a:t>a poté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V na NŠ způsobené na zdraví…</a:t>
            </a:r>
            <a:r>
              <a:rPr lang="cs-CZ" i="1" dirty="0"/>
              <a:t>ostatní pohledávky se uspokojí poměrně</a:t>
            </a:r>
          </a:p>
        </p:txBody>
      </p:sp>
    </p:spTree>
    <p:extLst>
      <p:ext uri="{BB962C8B-B14F-4D97-AF65-F5344CB8AC3E}">
        <p14:creationId xmlns:p14="http://schemas.microsoft.com/office/powerpoint/2010/main" val="20256705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C80CF-8F01-4C68-B148-5486890FC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Pohledávky zajištěných 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DB1CF7-5028-4DDD-9678-6AEBA1CBF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Pohledávky uspokojeny z výtěžku zpeněžení věci, práva nebo pohledávky, jimiž byla zajištěna</a:t>
            </a:r>
          </a:p>
          <a:p>
            <a:r>
              <a:rPr lang="cs-CZ" b="1" dirty="0"/>
              <a:t>Výtěžek zpeněžení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náklady na správu – max 4% z výtěžku</a:t>
            </a:r>
          </a:p>
          <a:p>
            <a:pPr lvl="1"/>
            <a:r>
              <a:rPr lang="cs-CZ" dirty="0"/>
              <a:t>náklady na zpeněžení – max 5% z výtěžku</a:t>
            </a:r>
          </a:p>
          <a:p>
            <a:pPr lvl="1"/>
            <a:r>
              <a:rPr lang="cs-CZ" dirty="0"/>
              <a:t>odměna </a:t>
            </a:r>
            <a:r>
              <a:rPr lang="cs-CZ" dirty="0" err="1"/>
              <a:t>InsSpr</a:t>
            </a:r>
            <a:r>
              <a:rPr lang="cs-CZ" dirty="0"/>
              <a:t> – dle vyhlášky č. 313/2007 Sb.</a:t>
            </a:r>
          </a:p>
          <a:p>
            <a:pPr lvl="1"/>
            <a:r>
              <a:rPr lang="cs-CZ" dirty="0"/>
              <a:t>1/10 výtěžku při zpeněžení jednotky v domě za podmínek § 298/8</a:t>
            </a:r>
          </a:p>
          <a:p>
            <a:endParaRPr lang="cs-CZ" dirty="0"/>
          </a:p>
          <a:p>
            <a:r>
              <a:rPr lang="cs-CZ" dirty="0"/>
              <a:t>Informační povinnost </a:t>
            </a:r>
            <a:r>
              <a:rPr lang="cs-CZ" dirty="0" err="1"/>
              <a:t>InsSpr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2205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667F2-82D6-4112-88FB-10A55C07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Konečná zpráva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AFBBF8-27A1-46FD-977C-F861B471F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38525"/>
            <a:ext cx="9601200" cy="38288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Podává se po zpeněžení MP, lze i pokud nejsou ukončeny </a:t>
            </a:r>
            <a:r>
              <a:rPr lang="cs-CZ" dirty="0" err="1"/>
              <a:t>IncSpory</a:t>
            </a:r>
            <a:r>
              <a:rPr lang="cs-CZ" dirty="0"/>
              <a:t> nebo se nepodařilo zpeněžit majetek v MP</a:t>
            </a:r>
          </a:p>
          <a:p>
            <a:r>
              <a:rPr lang="cs-CZ" dirty="0"/>
              <a:t>Formulář dle prováděcího předpisu (</a:t>
            </a:r>
            <a:r>
              <a:rPr lang="cs-CZ" dirty="0" err="1"/>
              <a:t>vyhl</a:t>
            </a:r>
            <a:r>
              <a:rPr lang="cs-CZ" dirty="0"/>
              <a:t>.  191/2017 Sb., -§ 1 </a:t>
            </a:r>
            <a:r>
              <a:rPr lang="cs-CZ" dirty="0" err="1"/>
              <a:t>písm.h</a:t>
            </a:r>
            <a:r>
              <a:rPr lang="cs-CZ" dirty="0"/>
              <a:t>/,§ 13)</a:t>
            </a:r>
          </a:p>
          <a:p>
            <a:r>
              <a:rPr lang="cs-CZ" dirty="0"/>
              <a:t>Vyúčtování odměny a výdajů (§ 303)</a:t>
            </a:r>
          </a:p>
          <a:p>
            <a:r>
              <a:rPr lang="cs-CZ" dirty="0"/>
              <a:t>Zveřejnění, vyhláška, námitky do 15 dnů, jednání o KZ a </a:t>
            </a:r>
            <a:r>
              <a:rPr lang="cs-CZ" dirty="0" err="1"/>
              <a:t>InsSoud</a:t>
            </a:r>
            <a:r>
              <a:rPr lang="cs-CZ" dirty="0"/>
              <a:t>:</a:t>
            </a:r>
          </a:p>
          <a:p>
            <a:pPr marL="530352" lvl="1" indent="0">
              <a:buNone/>
            </a:pPr>
            <a:r>
              <a:rPr lang="cs-CZ" dirty="0"/>
              <a:t>1) schválí KZ + odměnu a výdaje</a:t>
            </a:r>
          </a:p>
          <a:p>
            <a:pPr marL="530352" lvl="1" indent="0">
              <a:buNone/>
            </a:pPr>
            <a:r>
              <a:rPr lang="cs-CZ" dirty="0"/>
              <a:t>2) nařídí doplnění, změnu</a:t>
            </a:r>
          </a:p>
          <a:p>
            <a:pPr marL="530352" lvl="1" indent="0">
              <a:buNone/>
            </a:pPr>
            <a:r>
              <a:rPr lang="cs-CZ" dirty="0"/>
              <a:t>3) odmítne a uloží předložení nové KZ ve stanovené lhůtě</a:t>
            </a:r>
          </a:p>
          <a:p>
            <a:pPr marL="530352" lvl="1" indent="0">
              <a:buNone/>
            </a:pPr>
            <a:endParaRPr lang="cs-CZ" dirty="0"/>
          </a:p>
          <a:p>
            <a:r>
              <a:rPr lang="cs-CZ" b="1" dirty="0"/>
              <a:t>ODVOLÁNÍ </a:t>
            </a:r>
            <a:r>
              <a:rPr lang="cs-CZ" dirty="0"/>
              <a:t>do R o KZ: </a:t>
            </a:r>
            <a:r>
              <a:rPr lang="cs-CZ" dirty="0" err="1"/>
              <a:t>InsSpr</a:t>
            </a:r>
            <a:r>
              <a:rPr lang="cs-CZ" dirty="0"/>
              <a:t>, D, V, jejichž námitkám nebylo vyhověno</a:t>
            </a:r>
          </a:p>
        </p:txBody>
      </p:sp>
    </p:spTree>
    <p:extLst>
      <p:ext uri="{BB962C8B-B14F-4D97-AF65-F5344CB8AC3E}">
        <p14:creationId xmlns:p14="http://schemas.microsoft.com/office/powerpoint/2010/main" val="7295067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790B2-F81F-4314-9478-51B2D7F6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19CB2-0AFC-48AD-9EAE-935B1918F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PM rozhodnutí o schválení KZ – návrh na R (poměrná výplata)</a:t>
            </a:r>
          </a:p>
          <a:p>
            <a:r>
              <a:rPr lang="cs-CZ" dirty="0"/>
              <a:t>DORUČOVÁNÍ: </a:t>
            </a:r>
            <a:r>
              <a:rPr lang="cs-CZ" dirty="0" err="1"/>
              <a:t>InsSpr</a:t>
            </a:r>
            <a:r>
              <a:rPr lang="cs-CZ" dirty="0"/>
              <a:t>, D, V – mohou podat odvolání</a:t>
            </a:r>
          </a:p>
          <a:p>
            <a:r>
              <a:rPr lang="cs-CZ" dirty="0"/>
              <a:t>Lhůta ke splnění: max 2 měsíc po PM usnesení</a:t>
            </a:r>
          </a:p>
          <a:p>
            <a:r>
              <a:rPr lang="cs-CZ" dirty="0"/>
              <a:t>Částečný rozvrh (§ 301) – odvolání není přípustné</a:t>
            </a:r>
          </a:p>
        </p:txBody>
      </p:sp>
    </p:spTree>
    <p:extLst>
      <p:ext uri="{BB962C8B-B14F-4D97-AF65-F5344CB8AC3E}">
        <p14:creationId xmlns:p14="http://schemas.microsoft.com/office/powerpoint/2010/main" val="6784247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600F5-FF5A-44DD-B4BA-F042F13B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F0683-B390-4E0D-B3E6-7D448555D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1079"/>
            <a:ext cx="9601200" cy="439583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lphaLcParenR"/>
            </a:pPr>
            <a:r>
              <a:rPr lang="cs-CZ" b="1" dirty="0"/>
              <a:t>není osvědčen úpadek </a:t>
            </a:r>
            <a:r>
              <a:rPr lang="cs-CZ" dirty="0"/>
              <a:t>Da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/>
              <a:t>není přihlášený V a pohledávky dle § 168,169 jsou uspokojeny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 err="1"/>
              <a:t>InsSpr</a:t>
            </a:r>
            <a:r>
              <a:rPr lang="cs-CZ" b="1" dirty="0"/>
              <a:t> sdělí, že splnil R usnesení</a:t>
            </a:r>
            <a:r>
              <a:rPr lang="cs-CZ" dirty="0"/>
              <a:t>(návaznost § 311, pokud následuje zrušení a zánik D – zánik neuspokojených pohledávek)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/>
              <a:t>majetek Da je pro uspokojení V zcela nedostačující </a:t>
            </a:r>
            <a:r>
              <a:rPr lang="cs-CZ" dirty="0"/>
              <a:t>(návaznost § 311, pokud následuje zrušení a zánik D – zánik neuspokojených pohledávek)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/>
              <a:t>na návrh D + souhlas všech V </a:t>
            </a:r>
            <a:r>
              <a:rPr lang="cs-CZ" dirty="0"/>
              <a:t>(ověřené podpisy)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r>
              <a:rPr lang="cs-CZ" dirty="0"/>
              <a:t>DORUČOVÁNÍ: </a:t>
            </a:r>
            <a:r>
              <a:rPr lang="cs-CZ" dirty="0" err="1"/>
              <a:t>InsSpr</a:t>
            </a:r>
            <a:r>
              <a:rPr lang="cs-CZ" dirty="0"/>
              <a:t>, D do vlastních rukou</a:t>
            </a:r>
          </a:p>
          <a:p>
            <a:r>
              <a:rPr lang="cs-CZ" dirty="0"/>
              <a:t>ODVOLÁNÍ: </a:t>
            </a:r>
            <a:r>
              <a:rPr lang="cs-CZ" dirty="0" err="1"/>
              <a:t>InsSpr</a:t>
            </a:r>
            <a:r>
              <a:rPr lang="cs-CZ" dirty="0"/>
              <a:t>, V</a:t>
            </a:r>
          </a:p>
          <a:p>
            <a:r>
              <a:rPr lang="cs-CZ" dirty="0"/>
              <a:t>K se ruší PM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9189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4EF15-42C7-4D50-BE4C-961D22303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zrušení 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4F663-DA43-4349-BA69-61CE0F47F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5578"/>
            <a:ext cx="9601200" cy="409382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LcParenR"/>
            </a:pPr>
            <a:r>
              <a:rPr lang="cs-CZ" dirty="0"/>
              <a:t>zanikají účinky prohlášení K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obnovení jednání statutárních orgánů u D-PO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u zrušení K dle § 308/1d – výmaz D z </a:t>
            </a:r>
            <a:r>
              <a:rPr lang="cs-CZ" dirty="0" err="1"/>
              <a:t>ObchRej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upravený seznam pohledávek – podklad pro VR - pohledávky nepopřené Dem v neuspokojené části – lhůta 10 let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po zrušení K:</a:t>
            </a:r>
          </a:p>
          <a:p>
            <a:pPr lvl="1">
              <a:buFontTx/>
              <a:buChar char="-"/>
            </a:pPr>
            <a:r>
              <a:rPr lang="cs-CZ" dirty="0"/>
              <a:t>ke dni zrušení K uzavře účetní knihy, závěrka, daňové povinnosti, účetní záznamy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zproštění </a:t>
            </a:r>
            <a:r>
              <a:rPr lang="cs-CZ" dirty="0" err="1"/>
              <a:t>fce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Zjednodušený průběh K: </a:t>
            </a:r>
            <a:r>
              <a:rPr lang="cs-CZ" b="1" dirty="0"/>
              <a:t>nepatrný K</a:t>
            </a:r>
            <a:r>
              <a:rPr lang="cs-CZ" dirty="0"/>
              <a:t> (§314) pro FO-nepodnikatele, nebo podnikatele s obratem do 2 mil. + méně než 50 věřitelů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8151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0868" y="1798182"/>
            <a:ext cx="5301138" cy="1948070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oddlužení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476" y="3812734"/>
            <a:ext cx="5465487" cy="1704511"/>
          </a:xfrm>
        </p:spPr>
        <p:txBody>
          <a:bodyPr>
            <a:normAutofit fontScale="70000" lnSpcReduction="20000"/>
          </a:bodyPr>
          <a:lstStyle/>
          <a:p>
            <a:pPr algn="l">
              <a:spcAft>
                <a:spcPts val="600"/>
              </a:spcAft>
            </a:pPr>
            <a:r>
              <a:rPr lang="cs-CZ" sz="2600" b="1" dirty="0">
                <a:latin typeface="+mj-lt"/>
              </a:rPr>
              <a:t>Zákon číslo 182/2006 Sb</a:t>
            </a:r>
            <a:r>
              <a:rPr lang="cs-CZ" b="1" dirty="0">
                <a:latin typeface="+mj-lt"/>
              </a:rPr>
              <a:t>., insolvenční zákon ve znění změn a doplňků posledních novel zák. č. 29/2024 Sb. a zák. č. 252/2024 Sb. s účinností od 01. 10.2024 a 01.01.2025)</a:t>
            </a:r>
          </a:p>
          <a:p>
            <a:pPr algn="l">
              <a:spcAft>
                <a:spcPts val="600"/>
              </a:spcAft>
            </a:pPr>
            <a:endParaRPr lang="cs-CZ" b="1" dirty="0">
              <a:latin typeface="+mj-lt"/>
            </a:endParaRPr>
          </a:p>
          <a:p>
            <a:pPr algn="l">
              <a:spcAft>
                <a:spcPts val="600"/>
              </a:spcAft>
            </a:pPr>
            <a:r>
              <a:rPr lang="cs-CZ" sz="2900" b="1" dirty="0">
                <a:latin typeface="+mj-lt"/>
              </a:rPr>
              <a:t>§ 389 - §418 </a:t>
            </a:r>
            <a:r>
              <a:rPr lang="cs-CZ" sz="2900" b="1" dirty="0" err="1">
                <a:latin typeface="+mj-lt"/>
              </a:rPr>
              <a:t>InsZ</a:t>
            </a:r>
            <a:endParaRPr lang="cs-CZ" sz="2900" b="1" dirty="0">
              <a:latin typeface="+mj-lt"/>
            </a:endParaRPr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0568" y="1249375"/>
            <a:ext cx="3415614" cy="341561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9519079-4C36-4A6A-87AC-D7402053FD1A}"/>
              </a:ext>
            </a:extLst>
          </p:cNvPr>
          <p:cNvSpPr txBox="1"/>
          <p:nvPr/>
        </p:nvSpPr>
        <p:spPr>
          <a:xfrm>
            <a:off x="1380868" y="5245173"/>
            <a:ext cx="2878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j-lt"/>
              </a:rPr>
              <a:t>JUDr. Lenka </a:t>
            </a:r>
            <a:r>
              <a:rPr lang="cs-CZ" sz="1600" dirty="0" err="1">
                <a:latin typeface="+mj-lt"/>
              </a:rPr>
              <a:t>Vidovičová</a:t>
            </a:r>
            <a:r>
              <a:rPr lang="cs-CZ" sz="1600" dirty="0">
                <a:latin typeface="+mj-lt"/>
              </a:rPr>
              <a:t>, LL.M.</a:t>
            </a:r>
          </a:p>
        </p:txBody>
      </p:sp>
    </p:spTree>
    <p:extLst>
      <p:ext uri="{BB962C8B-B14F-4D97-AF65-F5344CB8AC3E}">
        <p14:creationId xmlns:p14="http://schemas.microsoft.com/office/powerpoint/2010/main" val="130256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47F61-6DF3-4B9F-AC15-0EDBE3D2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09631"/>
            <a:ext cx="9601200" cy="1485900"/>
          </a:xfrm>
        </p:spPr>
        <p:txBody>
          <a:bodyPr/>
          <a:lstStyle/>
          <a:p>
            <a:r>
              <a:rPr lang="cs-CZ" dirty="0"/>
              <a:t>Procesní souvislosti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838F4-0CBF-4E48-AB5A-2A8494169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6521"/>
            <a:ext cx="9601200" cy="4848836"/>
          </a:xfrm>
        </p:spPr>
        <p:txBody>
          <a:bodyPr>
            <a:normAutofit/>
          </a:bodyPr>
          <a:lstStyle/>
          <a:p>
            <a:r>
              <a:rPr lang="cs-CZ" b="1" dirty="0"/>
              <a:t>Prominutí zmeškání</a:t>
            </a:r>
            <a:r>
              <a:rPr lang="cs-CZ" dirty="0"/>
              <a:t> zákonných </a:t>
            </a:r>
            <a:r>
              <a:rPr lang="cs-CZ" b="1" dirty="0"/>
              <a:t>lhůt</a:t>
            </a:r>
            <a:r>
              <a:rPr lang="cs-CZ" dirty="0"/>
              <a:t> – NE! - § 83</a:t>
            </a:r>
          </a:p>
          <a:p>
            <a:r>
              <a:rPr lang="cs-CZ" dirty="0"/>
              <a:t>Prominutí zmeškání tzv. soudcovských lhůt – ANO!</a:t>
            </a:r>
          </a:p>
          <a:p>
            <a:r>
              <a:rPr lang="cs-CZ" b="1" dirty="0"/>
              <a:t>Spojení věcí </a:t>
            </a:r>
            <a:r>
              <a:rPr lang="cs-CZ" dirty="0"/>
              <a:t>různých D – NE! -§ 83a, ale u incidentů již lze </a:t>
            </a:r>
          </a:p>
          <a:p>
            <a:r>
              <a:rPr lang="cs-CZ" b="1" dirty="0"/>
              <a:t>Přerušení řízení </a:t>
            </a:r>
            <a:r>
              <a:rPr lang="cs-CZ" dirty="0"/>
              <a:t>– NE</a:t>
            </a:r>
          </a:p>
          <a:p>
            <a:r>
              <a:rPr lang="cs-CZ" dirty="0"/>
              <a:t>Jednání se nařizuje jen ze zákona, nebo je-li to nutné (jiná projednací zásada)</a:t>
            </a:r>
          </a:p>
          <a:p>
            <a:r>
              <a:rPr lang="cs-CZ" b="1" dirty="0"/>
              <a:t>Dokazování</a:t>
            </a:r>
            <a:r>
              <a:rPr lang="cs-CZ" dirty="0"/>
              <a:t> při osvědčení dlužníkova Ú - zásada projednací a vyšetřovací +  od výslechu D lze upustit</a:t>
            </a:r>
          </a:p>
          <a:p>
            <a:r>
              <a:rPr lang="cs-CZ" dirty="0"/>
              <a:t>Forma rozhodování : </a:t>
            </a:r>
            <a:r>
              <a:rPr lang="cs-CZ" b="1" dirty="0"/>
              <a:t>Usnesení</a:t>
            </a:r>
          </a:p>
          <a:p>
            <a:r>
              <a:rPr lang="cs-CZ" b="1" dirty="0"/>
              <a:t>Účinnost: </a:t>
            </a:r>
            <a:r>
              <a:rPr lang="cs-CZ" dirty="0"/>
              <a:t>okamžikem zveřejnění v Insolvenčním Rejstříku</a:t>
            </a:r>
          </a:p>
          <a:p>
            <a:r>
              <a:rPr lang="cs-CZ" b="1" dirty="0"/>
              <a:t>Odklad vykonatelnosti: </a:t>
            </a:r>
            <a:r>
              <a:rPr lang="cs-CZ" dirty="0"/>
              <a:t>NE</a:t>
            </a:r>
            <a:r>
              <a:rPr lang="cs-CZ" b="1" dirty="0"/>
              <a:t> </a:t>
            </a:r>
            <a:r>
              <a:rPr lang="cs-CZ" dirty="0"/>
              <a:t>(29 NSČR 106/2020-A-187, KSOS 320 INS 21155/2018 ze dne 27.11.2020)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49055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(§ 389)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</a:t>
            </a:r>
            <a:r>
              <a:rPr lang="cs-CZ" dirty="0" err="1"/>
              <a:t>podávát</a:t>
            </a:r>
            <a:r>
              <a:rPr lang="cs-CZ" dirty="0"/>
              <a:t> JEN D. (Ú nebo </a:t>
            </a:r>
            <a:r>
              <a:rPr lang="cs-CZ" dirty="0" err="1"/>
              <a:t>HrozÚ</a:t>
            </a:r>
            <a:r>
              <a:rPr lang="cs-CZ" dirty="0"/>
              <a:t>)</a:t>
            </a:r>
          </a:p>
          <a:p>
            <a:r>
              <a:rPr lang="cs-CZ" dirty="0"/>
              <a:t>FO nemá dluhy z podnikání</a:t>
            </a:r>
          </a:p>
          <a:p>
            <a:r>
              <a:rPr lang="cs-CZ" dirty="0"/>
              <a:t>PO nepodnikatel + nemá dluhy z podnikání</a:t>
            </a:r>
          </a:p>
          <a:p>
            <a:endParaRPr lang="cs-CZ" dirty="0"/>
          </a:p>
          <a:p>
            <a:r>
              <a:rPr lang="cs-CZ" dirty="0"/>
              <a:t>Existující dluh z podnikání v oddlužení:</a:t>
            </a:r>
          </a:p>
          <a:p>
            <a:pPr lvl="1">
              <a:buFontTx/>
              <a:buChar char="-"/>
            </a:pPr>
            <a:r>
              <a:rPr lang="cs-CZ" i="0" dirty="0"/>
              <a:t>věřitel dluhu z podnikání souhlasí v přihlášce pohledávky  (x výslovný nesouhlas + odůvodnění)</a:t>
            </a:r>
          </a:p>
          <a:p>
            <a:pPr lvl="1">
              <a:buFontTx/>
              <a:buChar char="-"/>
            </a:pPr>
            <a:r>
              <a:rPr lang="cs-CZ" i="0" dirty="0"/>
              <a:t>Pohledávka neuspokojená v předchozím K. řízení (K. zrušen 308/1c,d)</a:t>
            </a:r>
          </a:p>
          <a:p>
            <a:pPr lvl="1">
              <a:buFontTx/>
              <a:buChar char="-"/>
            </a:pPr>
            <a:r>
              <a:rPr lang="cs-CZ" i="0" dirty="0"/>
              <a:t>Pohledávka </a:t>
            </a:r>
            <a:r>
              <a:rPr lang="cs-CZ" i="0" dirty="0" err="1"/>
              <a:t>ZajVěř</a:t>
            </a:r>
            <a:endParaRPr lang="cs-CZ" i="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3062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(§390n)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97476"/>
            <a:ext cx="9601200" cy="386992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Návrh na povolení </a:t>
            </a:r>
            <a:r>
              <a:rPr lang="cs-CZ" dirty="0" err="1"/>
              <a:t>Oddl</a:t>
            </a:r>
            <a:r>
              <a:rPr lang="cs-CZ" dirty="0"/>
              <a:t> + insolvenční návrh = POVINNĚ SPOLEČNĚ</a:t>
            </a:r>
          </a:p>
          <a:p>
            <a:r>
              <a:rPr lang="cs-CZ" dirty="0"/>
              <a:t>Povinné zastoupení (advokát, notář, soudní </a:t>
            </a:r>
            <a:r>
              <a:rPr lang="cs-CZ" dirty="0" err="1"/>
              <a:t>exe</a:t>
            </a:r>
            <a:r>
              <a:rPr lang="cs-CZ" dirty="0"/>
              <a:t>, </a:t>
            </a:r>
            <a:r>
              <a:rPr lang="cs-CZ" dirty="0" err="1"/>
              <a:t>InsS</a:t>
            </a:r>
            <a:r>
              <a:rPr lang="cs-CZ" dirty="0"/>
              <a:t>, akreditovaná osoba, popř. dlužník 390a/2 </a:t>
            </a:r>
            <a:r>
              <a:rPr lang="cs-CZ" dirty="0" err="1"/>
              <a:t>a,b</a:t>
            </a:r>
            <a:r>
              <a:rPr lang="cs-CZ" dirty="0"/>
              <a:t>) + zákonná odměna za sepis </a:t>
            </a:r>
            <a:r>
              <a:rPr lang="cs-CZ" dirty="0" err="1"/>
              <a:t>InsN</a:t>
            </a:r>
            <a:r>
              <a:rPr lang="cs-CZ" dirty="0"/>
              <a:t> 4.000/6.000 Kč + DPH), </a:t>
            </a:r>
            <a:r>
              <a:rPr lang="cs-CZ" i="1" dirty="0">
                <a:solidFill>
                  <a:srgbClr val="FF0000"/>
                </a:solidFill>
              </a:rPr>
              <a:t>nově lhůta pro uplatnění (§136/2 </a:t>
            </a:r>
            <a:r>
              <a:rPr lang="cs-CZ" i="1" dirty="0" err="1">
                <a:solidFill>
                  <a:srgbClr val="FF0000"/>
                </a:solidFill>
              </a:rPr>
              <a:t>písm.d</a:t>
            </a:r>
            <a:r>
              <a:rPr lang="cs-CZ" i="1" dirty="0">
                <a:solidFill>
                  <a:srgbClr val="FF0000"/>
                </a:solidFill>
              </a:rPr>
              <a:t>/) </a:t>
            </a:r>
          </a:p>
          <a:p>
            <a:r>
              <a:rPr lang="cs-CZ" b="1" dirty="0">
                <a:solidFill>
                  <a:schemeClr val="tx1"/>
                </a:solidFill>
              </a:rPr>
              <a:t>PODSTATNÉ NÁLEŽITOSTI </a:t>
            </a:r>
            <a:r>
              <a:rPr lang="cs-CZ" dirty="0"/>
              <a:t>(§ 391, 392): POVINNĚ FORMULÁŘ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Označení D (osob oprávněných k jednání)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>
                <a:solidFill>
                  <a:srgbClr val="FF0000"/>
                </a:solidFill>
              </a:rPr>
              <a:t>Údaje o schopnostech a možnostech D vykonávat výdělečnou činnost + Očekávané příjmy D v následujících 12 měsících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Dosažené příjmy D (12 měsíců)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Návrh způsobu </a:t>
            </a:r>
            <a:r>
              <a:rPr lang="cs-CZ" dirty="0" err="1"/>
              <a:t>Oddl</a:t>
            </a:r>
            <a:r>
              <a:rPr lang="cs-CZ" dirty="0"/>
              <a:t> (nebo sdělení, že způsob nenavrhuje, žádost o nižší splátky) 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>
                <a:solidFill>
                  <a:srgbClr val="FF0000"/>
                </a:solidFill>
              </a:rPr>
              <a:t>Příp. závazný příslib Da, že bude hradit ze základní částky, která by jinak nemohla být sražena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Přílohy </a:t>
            </a:r>
            <a:r>
              <a:rPr lang="cs-CZ" dirty="0"/>
              <a:t>(seznam majetku, listiny o příjmech D 12 měsíců, písemný souhlas Věř s nižším plněním, čestné prohlášení D a poučení D - § 392</a:t>
            </a:r>
          </a:p>
          <a:p>
            <a:r>
              <a:rPr lang="cs-CZ" dirty="0"/>
              <a:t>Podpis manžela na návrhu na povolení </a:t>
            </a:r>
            <a:r>
              <a:rPr lang="cs-CZ" dirty="0" err="1"/>
              <a:t>Oddl</a:t>
            </a:r>
            <a:r>
              <a:rPr lang="cs-CZ" dirty="0"/>
              <a:t> se nevyžaduje </a:t>
            </a:r>
          </a:p>
          <a:p>
            <a:r>
              <a:rPr lang="cs-CZ" dirty="0"/>
              <a:t>Zahájení a zveřejnění – 3 pracovní dny od doručení soudu (§101/2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3832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Manželé v oddlužení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394a společný návrh (výslovné prohlášení o majetku a SJM)</a:t>
            </a:r>
          </a:p>
          <a:p>
            <a:r>
              <a:rPr lang="cs-CZ" dirty="0"/>
              <a:t>Manželé = nerozluční společníci = jeden dlužník </a:t>
            </a:r>
          </a:p>
          <a:p>
            <a:r>
              <a:rPr lang="cs-CZ" b="1" dirty="0" err="1"/>
              <a:t>Oddl</a:t>
            </a:r>
            <a:r>
              <a:rPr lang="cs-CZ" b="1" dirty="0"/>
              <a:t> zpeněžením MP – samostatný návrh:</a:t>
            </a:r>
          </a:p>
          <a:p>
            <a:pPr lvl="1"/>
            <a:r>
              <a:rPr lang="cs-CZ" dirty="0"/>
              <a:t>SJM D a jeho manžela </a:t>
            </a:r>
            <a:r>
              <a:rPr lang="cs-CZ" dirty="0">
                <a:solidFill>
                  <a:srgbClr val="FF0000"/>
                </a:solidFill>
              </a:rPr>
              <a:t>zaniká</a:t>
            </a:r>
            <a:r>
              <a:rPr lang="cs-CZ" dirty="0"/>
              <a:t> – zveřejněním schválení </a:t>
            </a:r>
            <a:r>
              <a:rPr lang="cs-CZ" dirty="0" err="1"/>
              <a:t>oddl</a:t>
            </a:r>
            <a:r>
              <a:rPr lang="cs-CZ" dirty="0"/>
              <a:t> v IR (účinky)</a:t>
            </a:r>
          </a:p>
          <a:p>
            <a:r>
              <a:rPr lang="cs-CZ" b="1" dirty="0" err="1"/>
              <a:t>Oddl</a:t>
            </a:r>
            <a:r>
              <a:rPr lang="cs-CZ" b="1" dirty="0"/>
              <a:t> zpeněžením MP – společný návrh (§394a):</a:t>
            </a:r>
          </a:p>
          <a:p>
            <a:pPr lvl="1"/>
            <a:r>
              <a:rPr lang="cs-CZ" dirty="0"/>
              <a:t>SJM D a jeho manžela </a:t>
            </a:r>
            <a:r>
              <a:rPr lang="cs-CZ" dirty="0">
                <a:solidFill>
                  <a:srgbClr val="FF0000"/>
                </a:solidFill>
              </a:rPr>
              <a:t>nezaniká</a:t>
            </a:r>
            <a:r>
              <a:rPr lang="cs-CZ" dirty="0"/>
              <a:t>, ale </a:t>
            </a:r>
            <a:r>
              <a:rPr lang="cs-CZ" dirty="0">
                <a:solidFill>
                  <a:srgbClr val="FF0000"/>
                </a:solidFill>
              </a:rPr>
              <a:t>všechen majetek manželů je součástí SJM</a:t>
            </a:r>
            <a:r>
              <a:rPr lang="cs-CZ" dirty="0"/>
              <a:t> – zveřejněním schválení </a:t>
            </a:r>
            <a:r>
              <a:rPr lang="cs-CZ" dirty="0" err="1"/>
              <a:t>oddl</a:t>
            </a:r>
            <a:r>
              <a:rPr lang="cs-CZ" dirty="0"/>
              <a:t> v IR (účinky)</a:t>
            </a:r>
          </a:p>
          <a:p>
            <a:r>
              <a:rPr lang="cs-CZ" i="1" dirty="0"/>
              <a:t>Dispoziční oprávnění k majetku získaném po účincích schválení </a:t>
            </a:r>
            <a:r>
              <a:rPr lang="cs-CZ" i="1" dirty="0" err="1"/>
              <a:t>Oddl</a:t>
            </a:r>
            <a:r>
              <a:rPr lang="cs-CZ" i="1" dirty="0"/>
              <a:t> – D (lze vést </a:t>
            </a:r>
            <a:r>
              <a:rPr lang="cs-CZ" i="1" dirty="0" err="1"/>
              <a:t>Exe</a:t>
            </a:r>
            <a:r>
              <a:rPr lang="cs-CZ" i="1" dirty="0"/>
              <a:t>, VR pro nové dluhy)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862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741E3-A911-44CA-FA4F-8A7F2122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návrhu na povolení oddlužení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89ED0A-6423-0F22-821E-6581A1101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Zamítnutí</a:t>
            </a:r>
            <a:r>
              <a:rPr lang="cs-CZ" dirty="0"/>
              <a:t> (§ 395): nepoctivý záměr, neschopnost splácet, lehkomyslný a nedbalý přístup, předchozí osvobození (lhůty 12 let…5 let…3 měsíce)</a:t>
            </a:r>
          </a:p>
          <a:p>
            <a:r>
              <a:rPr lang="cs-CZ" b="1" dirty="0"/>
              <a:t>Odmítnutí</a:t>
            </a:r>
            <a:r>
              <a:rPr lang="cs-CZ" dirty="0"/>
              <a:t> (§ 396) + další možná rozhodnutí </a:t>
            </a:r>
          </a:p>
          <a:p>
            <a:r>
              <a:rPr lang="cs-CZ" b="1" dirty="0"/>
              <a:t>Povolení</a:t>
            </a:r>
            <a:r>
              <a:rPr lang="cs-CZ" dirty="0"/>
              <a:t> (§ 397) </a:t>
            </a:r>
          </a:p>
          <a:p>
            <a:r>
              <a:rPr lang="cs-CZ" b="1" dirty="0"/>
              <a:t>Vzetí na vědomí </a:t>
            </a:r>
            <a:r>
              <a:rPr lang="cs-CZ" dirty="0"/>
              <a:t>zpětvzetí návrhu (§ 394)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420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návrhu povolení </a:t>
            </a:r>
            <a:r>
              <a:rPr lang="cs-CZ" dirty="0" err="1"/>
              <a:t>Oddl</a:t>
            </a:r>
            <a:r>
              <a:rPr lang="cs-CZ" dirty="0"/>
              <a:t> (§395)</a:t>
            </a:r>
            <a:br>
              <a:rPr lang="cs-CZ" dirty="0"/>
            </a:br>
            <a:r>
              <a:rPr lang="cs-CZ" dirty="0"/>
              <a:t>Zamítnutí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Poctivý záměr  </a:t>
            </a:r>
          </a:p>
          <a:p>
            <a:r>
              <a:rPr lang="cs-CZ" dirty="0"/>
              <a:t>Schopnost D splácet PMP (odměna + hotové výdaje </a:t>
            </a:r>
            <a:r>
              <a:rPr lang="cs-CZ" dirty="0" err="1"/>
              <a:t>InsSpr</a:t>
            </a:r>
            <a:r>
              <a:rPr lang="cs-CZ" dirty="0"/>
              <a:t>) + </a:t>
            </a:r>
          </a:p>
          <a:p>
            <a:r>
              <a:rPr lang="cs-CZ" dirty="0"/>
              <a:t>Splátky všem věřitelům alespoň ve stejné výši +</a:t>
            </a:r>
          </a:p>
          <a:p>
            <a:r>
              <a:rPr lang="cs-CZ" dirty="0"/>
              <a:t>Splátky výživného ze zákona (§169/1e) +</a:t>
            </a:r>
          </a:p>
          <a:p>
            <a:r>
              <a:rPr lang="cs-CZ" dirty="0"/>
              <a:t>Odměna za sepis návrhu (§390a/5)….pokud není splněno, soud návrh ZAMÍTNE (§ 395/1)</a:t>
            </a:r>
          </a:p>
          <a:p>
            <a:r>
              <a:rPr lang="cs-CZ" dirty="0">
                <a:solidFill>
                  <a:srgbClr val="FF0000"/>
                </a:solidFill>
              </a:rPr>
              <a:t>ZAMÍTNUTÍ</a:t>
            </a:r>
            <a:r>
              <a:rPr lang="cs-CZ" dirty="0"/>
              <a:t> : </a:t>
            </a:r>
            <a:r>
              <a:rPr lang="cs-CZ" i="1" dirty="0"/>
              <a:t>soud posuzuje důvody zvláštního zřetele hodné, ospravedlnitelný důvod, výrazný nepoměr dluhu a plnění - § 395/6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lehkomyslný a nedbalý přístup D, neplnění povinností D (§ 395/2)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12letá lhůta od přiznání osvobození v předchozím  </a:t>
            </a:r>
            <a:r>
              <a:rPr lang="cs-CZ" i="0" dirty="0" err="1"/>
              <a:t>Oddl</a:t>
            </a:r>
            <a:r>
              <a:rPr lang="cs-CZ" i="0" dirty="0"/>
              <a:t> (§395/3)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5letá lhůta od zamítnutí návrhu nebo neschválení </a:t>
            </a:r>
            <a:r>
              <a:rPr lang="cs-CZ" i="0" dirty="0" err="1"/>
              <a:t>Oddl</a:t>
            </a:r>
            <a:r>
              <a:rPr lang="cs-CZ" i="0" dirty="0"/>
              <a:t> nebo zrušení </a:t>
            </a:r>
            <a:r>
              <a:rPr lang="cs-CZ" i="0" dirty="0" err="1"/>
              <a:t>Oddl</a:t>
            </a:r>
            <a:r>
              <a:rPr lang="cs-CZ" i="0" dirty="0"/>
              <a:t> pro nepoctivý záměr (§395/4)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3měsíční lhůta od zpětvzetí předchozího návrhu (§395/5)  </a:t>
            </a:r>
          </a:p>
          <a:p>
            <a:pPr marL="987552" lvl="1" indent="-457200">
              <a:buFont typeface="+mj-lt"/>
              <a:buAutoNum type="arabicParenR"/>
            </a:pPr>
            <a:endParaRPr lang="cs-CZ" i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i="0" dirty="0"/>
              <a:t>Zamítnutí může navrhnout i </a:t>
            </a:r>
            <a:r>
              <a:rPr lang="cs-CZ" sz="2100" i="0" dirty="0" err="1"/>
              <a:t>InsSpr</a:t>
            </a:r>
            <a:r>
              <a:rPr lang="cs-CZ" sz="2100" i="0" dirty="0"/>
              <a:t> (§ 403)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i="0" dirty="0"/>
              <a:t>ODVOLÁNÍ proti zamítnutí jen D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4170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návrhu na povolení </a:t>
            </a:r>
            <a:r>
              <a:rPr lang="cs-CZ" dirty="0" err="1"/>
              <a:t>Oddl</a:t>
            </a:r>
            <a:r>
              <a:rPr lang="cs-CZ" dirty="0"/>
              <a:t> (§ 396)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04783" y="2171700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Rozhodnutí </a:t>
            </a:r>
            <a:r>
              <a:rPr lang="cs-CZ" b="1" dirty="0" err="1">
                <a:solidFill>
                  <a:srgbClr val="FF0000"/>
                </a:solidFill>
              </a:rPr>
              <a:t>InsSoudu</a:t>
            </a:r>
            <a:r>
              <a:rPr lang="cs-CZ" b="1" dirty="0">
                <a:solidFill>
                  <a:srgbClr val="FF0000"/>
                </a:solidFill>
              </a:rPr>
              <a:t>: (§ 396/1)</a:t>
            </a:r>
          </a:p>
          <a:p>
            <a:r>
              <a:rPr lang="cs-CZ" b="1" dirty="0"/>
              <a:t>Odmítnutí (vč. Odmítnutí dle 393/3)</a:t>
            </a:r>
          </a:p>
          <a:p>
            <a:r>
              <a:rPr lang="cs-CZ" b="1" dirty="0"/>
              <a:t>Vzetí na vědomí zpětvzetí</a:t>
            </a:r>
          </a:p>
          <a:p>
            <a:r>
              <a:rPr lang="cs-CZ" dirty="0"/>
              <a:t>(</a:t>
            </a:r>
            <a:r>
              <a:rPr lang="cs-CZ" b="1" dirty="0"/>
              <a:t>zamítnutí</a:t>
            </a:r>
            <a:r>
              <a:rPr lang="cs-CZ" dirty="0"/>
              <a:t>), event.:</a:t>
            </a:r>
          </a:p>
          <a:p>
            <a:r>
              <a:rPr lang="cs-CZ" b="1" dirty="0"/>
              <a:t>Řešení Ú: KONKURS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Zastavení</a:t>
            </a:r>
            <a:r>
              <a:rPr lang="cs-CZ" dirty="0"/>
              <a:t> (§ 396/2): uloží povinnost zaplatit odměnu za sepis návrhu (zavinění D) – odvolání : jen D + </a:t>
            </a:r>
            <a:r>
              <a:rPr lang="cs-CZ" dirty="0" err="1"/>
              <a:t>Přihl.Věř</a:t>
            </a:r>
            <a:endParaRPr lang="cs-CZ" dirty="0"/>
          </a:p>
          <a:p>
            <a:r>
              <a:rPr lang="cs-CZ" dirty="0"/>
              <a:t>Zjištěné, neuspokojené a nepopřené pohledávky v upraveném seznamu pohledávek po zastavení : </a:t>
            </a:r>
            <a:r>
              <a:rPr lang="cs-CZ" b="1" dirty="0"/>
              <a:t>EXEKUČNÍ TITUL </a:t>
            </a:r>
            <a:r>
              <a:rPr lang="cs-CZ" dirty="0"/>
              <a:t>(10 let promlčecí lhůta) - § 396/3)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Vadné podání (nebyl současně podán </a:t>
            </a:r>
            <a:r>
              <a:rPr lang="cs-CZ" dirty="0" err="1"/>
              <a:t>ins</a:t>
            </a:r>
            <a:r>
              <a:rPr lang="cs-CZ" dirty="0"/>
              <a:t>. návrh + majetková dostatečnost)</a:t>
            </a:r>
          </a:p>
          <a:p>
            <a:r>
              <a:rPr lang="cs-CZ" dirty="0"/>
              <a:t>Řádné podání + majetková dostatečnost</a:t>
            </a:r>
          </a:p>
          <a:p>
            <a:r>
              <a:rPr lang="cs-CZ" dirty="0"/>
              <a:t>Řádné podání, ale majetková nedostatečnost + návrh D na řešení konkursem + zaplacená záloha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7373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</a:t>
            </a:r>
            <a:r>
              <a:rPr lang="cs-CZ" dirty="0" err="1"/>
              <a:t>Oddl</a:t>
            </a:r>
            <a:r>
              <a:rPr lang="cs-CZ" dirty="0"/>
              <a:t> (§ 398)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900" dirty="0">
                <a:solidFill>
                  <a:srgbClr val="FF0000"/>
                </a:solidFill>
              </a:rPr>
              <a:t>Zpeněžení MP</a:t>
            </a:r>
          </a:p>
          <a:p>
            <a:endParaRPr lang="cs-CZ" dirty="0"/>
          </a:p>
          <a:p>
            <a:r>
              <a:rPr lang="cs-CZ" dirty="0"/>
              <a:t>Konkursní pravidla při zpeněžování MP</a:t>
            </a:r>
          </a:p>
          <a:p>
            <a:r>
              <a:rPr lang="cs-CZ" dirty="0"/>
              <a:t>Majetek nabytý v průběhu </a:t>
            </a:r>
            <a:r>
              <a:rPr lang="cs-CZ" dirty="0" err="1"/>
              <a:t>InsŘ</a:t>
            </a:r>
            <a:r>
              <a:rPr lang="cs-CZ" dirty="0"/>
              <a:t>, poté, co nastaly účinky schválení oddlužení do MP </a:t>
            </a:r>
            <a:r>
              <a:rPr lang="cs-CZ" b="1" dirty="0"/>
              <a:t>nenáleží</a:t>
            </a:r>
          </a:p>
          <a:p>
            <a:r>
              <a:rPr lang="cs-CZ" dirty="0" err="1"/>
              <a:t>ZajVěř</a:t>
            </a:r>
            <a:r>
              <a:rPr lang="cs-CZ" dirty="0"/>
              <a:t>: uspokojení </a:t>
            </a:r>
            <a:r>
              <a:rPr lang="cs-CZ" b="1" dirty="0"/>
              <a:t>pouze</a:t>
            </a:r>
            <a:r>
              <a:rPr lang="cs-CZ" dirty="0"/>
              <a:t> z výtěžku zpeněžení (§408/3)</a:t>
            </a:r>
          </a:p>
          <a:p>
            <a:r>
              <a:rPr lang="cs-CZ" dirty="0"/>
              <a:t>§ 412/1 </a:t>
            </a:r>
            <a:r>
              <a:rPr lang="cs-CZ" dirty="0" err="1"/>
              <a:t>písm.b</a:t>
            </a:r>
            <a:r>
              <a:rPr lang="cs-CZ" dirty="0"/>
              <a:t>/ - neúčinné PJ</a:t>
            </a:r>
          </a:p>
          <a:p>
            <a:pPr marL="0" indent="0">
              <a:buNone/>
            </a:pPr>
            <a:r>
              <a:rPr lang="cs-CZ" dirty="0"/>
              <a:t>    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900" dirty="0">
                <a:solidFill>
                  <a:srgbClr val="FF0000"/>
                </a:solidFill>
              </a:rPr>
              <a:t>Splátkový kalendář se zpeněžením MP </a:t>
            </a:r>
          </a:p>
          <a:p>
            <a:r>
              <a:rPr lang="cs-CZ" dirty="0"/>
              <a:t>Konkursní pravidla při zpeněžování</a:t>
            </a:r>
          </a:p>
          <a:p>
            <a:r>
              <a:rPr lang="cs-CZ" dirty="0"/>
              <a:t>Majetek D ne/musí vydat ke zpeněžení (hodnota majetku, chráněné bydlení dle </a:t>
            </a:r>
            <a:r>
              <a:rPr lang="cs-CZ" dirty="0" err="1"/>
              <a:t>vl</a:t>
            </a:r>
            <a:r>
              <a:rPr lang="cs-CZ" dirty="0"/>
              <a:t>. </a:t>
            </a:r>
            <a:r>
              <a:rPr lang="cs-CZ" dirty="0" err="1"/>
              <a:t>nař</a:t>
            </a:r>
            <a:r>
              <a:rPr lang="cs-CZ" dirty="0"/>
              <a:t>.)  </a:t>
            </a:r>
          </a:p>
          <a:p>
            <a:r>
              <a:rPr lang="cs-CZ" dirty="0"/>
              <a:t>Měsíční splátky (zákonná výše, snížená výše - § 398/5) </a:t>
            </a:r>
            <a:r>
              <a:rPr lang="cs-CZ" dirty="0">
                <a:solidFill>
                  <a:srgbClr val="FF0000"/>
                </a:solidFill>
              </a:rPr>
              <a:t>DO DOBY PODÁNÍ ZPRÁVY PRO OSVOBOZENÍ</a:t>
            </a:r>
          </a:p>
          <a:p>
            <a:r>
              <a:rPr lang="cs-CZ" dirty="0"/>
              <a:t>Majetek nabytý v průběhu </a:t>
            </a:r>
            <a:r>
              <a:rPr lang="cs-CZ" dirty="0" err="1"/>
              <a:t>InsŘ</a:t>
            </a:r>
            <a:r>
              <a:rPr lang="cs-CZ" dirty="0"/>
              <a:t>, poté co nastaly účinky schválení oddlužení do MP </a:t>
            </a:r>
            <a:r>
              <a:rPr lang="cs-CZ" b="1" dirty="0"/>
              <a:t>nenáleží</a:t>
            </a:r>
          </a:p>
          <a:p>
            <a:r>
              <a:rPr lang="cs-CZ" dirty="0" err="1"/>
              <a:t>ZajVěř</a:t>
            </a:r>
            <a:r>
              <a:rPr lang="cs-CZ" dirty="0"/>
              <a:t>: uspokojení </a:t>
            </a:r>
            <a:r>
              <a:rPr lang="cs-CZ" b="1" dirty="0"/>
              <a:t>pouze</a:t>
            </a:r>
            <a:r>
              <a:rPr lang="cs-CZ" dirty="0"/>
              <a:t> z výtěžku zpeněžení (§ 409/4 – požádá-li </a:t>
            </a:r>
            <a:r>
              <a:rPr lang="cs-CZ" dirty="0" err="1"/>
              <a:t>ZajVěř</a:t>
            </a:r>
            <a:r>
              <a:rPr lang="cs-CZ" dirty="0"/>
              <a:t>)</a:t>
            </a:r>
          </a:p>
          <a:p>
            <a:r>
              <a:rPr lang="cs-CZ" dirty="0"/>
              <a:t>100 hodin odborného sociálního poradenství (§398/7)</a:t>
            </a:r>
          </a:p>
          <a:p>
            <a:r>
              <a:rPr lang="cs-CZ" dirty="0"/>
              <a:t>Pravidla nepatrného K (§ 315/1), SV?</a:t>
            </a:r>
          </a:p>
          <a:p>
            <a:r>
              <a:rPr lang="cs-CZ" dirty="0"/>
              <a:t>§ 412/1 písm. b/ - neúčinné PJ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7164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pro oddlužení (§ 398a)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Předkládá </a:t>
            </a:r>
            <a:r>
              <a:rPr lang="cs-CZ" dirty="0" err="1"/>
              <a:t>InsSpr</a:t>
            </a:r>
            <a:r>
              <a:rPr lang="cs-CZ" dirty="0"/>
              <a:t>: lhůta 30 dnů po uplynutí lhůty k přihlášení pohledávek (§136/1d, § 136/2f)….</a:t>
            </a:r>
            <a:r>
              <a:rPr lang="cs-CZ" i="1" dirty="0"/>
              <a:t>2 měsíce + 30 dní</a:t>
            </a:r>
          </a:p>
          <a:p>
            <a:r>
              <a:rPr lang="cs-CZ" dirty="0"/>
              <a:t>+ </a:t>
            </a:r>
            <a:r>
              <a:rPr lang="cs-CZ" b="1" dirty="0"/>
              <a:t>návrh na způsob řešení </a:t>
            </a:r>
            <a:r>
              <a:rPr lang="cs-CZ" dirty="0" err="1"/>
              <a:t>oddl</a:t>
            </a:r>
            <a:r>
              <a:rPr lang="cs-CZ" dirty="0"/>
              <a:t> (§398)</a:t>
            </a:r>
          </a:p>
          <a:p>
            <a:r>
              <a:rPr lang="cs-CZ" dirty="0"/>
              <a:t>+ návrh na zdůvodnění výše zálohové splátky (D-FO-podnikatel)</a:t>
            </a:r>
          </a:p>
          <a:p>
            <a:r>
              <a:rPr lang="cs-CZ" dirty="0"/>
              <a:t>+ zpráva o přezkumu (§410/2) – přezkoumání </a:t>
            </a:r>
            <a:r>
              <a:rPr lang="cs-CZ" dirty="0" err="1"/>
              <a:t>PřihlPohl</a:t>
            </a:r>
            <a:endParaRPr lang="cs-CZ" dirty="0"/>
          </a:p>
          <a:p>
            <a:r>
              <a:rPr lang="cs-CZ" b="1" dirty="0"/>
              <a:t>NÁLEŽITOSTI:</a:t>
            </a:r>
          </a:p>
          <a:p>
            <a:pPr lvl="1"/>
            <a:r>
              <a:rPr lang="cs-CZ" i="0" dirty="0"/>
              <a:t>předpokládané plněním věřitelům</a:t>
            </a:r>
          </a:p>
          <a:p>
            <a:pPr lvl="1"/>
            <a:r>
              <a:rPr lang="cs-CZ" i="0" dirty="0"/>
              <a:t>odůvodnění ocenění položek soupisu + znalecký posudek (nemovitá věc)</a:t>
            </a:r>
          </a:p>
          <a:p>
            <a:pPr lvl="1"/>
            <a:r>
              <a:rPr lang="cs-CZ" i="0" dirty="0"/>
              <a:t>Propočet předpokládaného uspokojení </a:t>
            </a:r>
            <a:r>
              <a:rPr lang="cs-CZ" i="0" dirty="0" err="1"/>
              <a:t>NezajVěř</a:t>
            </a:r>
            <a:r>
              <a:rPr lang="cs-CZ" i="0" dirty="0"/>
              <a:t> + návrh distribučního seznamu (u </a:t>
            </a:r>
            <a:r>
              <a:rPr lang="cs-CZ" i="0" dirty="0" err="1"/>
              <a:t>oddl</a:t>
            </a:r>
            <a:r>
              <a:rPr lang="cs-CZ" i="0" dirty="0"/>
              <a:t> </a:t>
            </a:r>
            <a:r>
              <a:rPr lang="cs-CZ" i="0" dirty="0" err="1"/>
              <a:t>spl.kal</a:t>
            </a:r>
            <a:r>
              <a:rPr lang="cs-CZ" i="0" dirty="0"/>
              <a:t> + </a:t>
            </a:r>
            <a:r>
              <a:rPr lang="cs-CZ" i="0" dirty="0" err="1"/>
              <a:t>zpenMP</a:t>
            </a:r>
            <a:r>
              <a:rPr lang="cs-CZ" i="0" dirty="0"/>
              <a:t>), </a:t>
            </a:r>
            <a:r>
              <a:rPr lang="cs-CZ" i="0" dirty="0">
                <a:solidFill>
                  <a:srgbClr val="FF0000"/>
                </a:solidFill>
              </a:rPr>
              <a:t>vždy s ohledem na schopnosti, možnosti a majetkové poměry Da</a:t>
            </a:r>
          </a:p>
          <a:p>
            <a:r>
              <a:rPr lang="cs-CZ" dirty="0"/>
              <a:t>Zveřejnění vyhláškou – 7 dnů pro námitky – rozhodnutí o námitkách</a:t>
            </a:r>
          </a:p>
        </p:txBody>
      </p:sp>
    </p:spTree>
    <p:extLst>
      <p:ext uri="{BB962C8B-B14F-4D97-AF65-F5344CB8AC3E}">
        <p14:creationId xmlns:p14="http://schemas.microsoft.com/office/powerpoint/2010/main" val="40899340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Splátkový kalendář FO-podnikatele (§ 398b)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Měsíční minimální nevratná částka nezajištěným věřitelům </a:t>
            </a:r>
            <a:r>
              <a:rPr lang="cs-CZ" b="1" dirty="0"/>
              <a:t>(„zálohová splátka“</a:t>
            </a:r>
            <a:r>
              <a:rPr lang="cs-CZ" dirty="0"/>
              <a:t> – 398b/2 (v rozhodnutí o schválení </a:t>
            </a:r>
            <a:r>
              <a:rPr lang="cs-CZ" dirty="0" err="1"/>
              <a:t>Oddl</a:t>
            </a:r>
            <a:r>
              <a:rPr lang="cs-CZ" dirty="0"/>
              <a:t>)</a:t>
            </a:r>
          </a:p>
          <a:p>
            <a:r>
              <a:rPr lang="cs-CZ" dirty="0"/>
              <a:t>Základ: 1/12 zisku D za poslední zdaňovací období (§389b odstavec 3/) </a:t>
            </a:r>
            <a:r>
              <a:rPr lang="cs-CZ" dirty="0">
                <a:solidFill>
                  <a:srgbClr val="FF0000"/>
                </a:solidFill>
              </a:rPr>
              <a:t>nebo lze zálohovou splátku určit se souhlasem Da + souhlas </a:t>
            </a:r>
            <a:r>
              <a:rPr lang="cs-CZ" dirty="0" err="1">
                <a:solidFill>
                  <a:srgbClr val="FF0000"/>
                </a:solidFill>
              </a:rPr>
              <a:t>InsSpr</a:t>
            </a:r>
            <a:r>
              <a:rPr lang="cs-CZ" dirty="0">
                <a:solidFill>
                  <a:srgbClr val="FF0000"/>
                </a:solidFill>
              </a:rPr>
              <a:t> zpravidla rozdílem mezi očekávanými příjmy a výdaji Da (§389b odstavec 4/)</a:t>
            </a:r>
          </a:p>
          <a:p>
            <a:r>
              <a:rPr lang="cs-CZ" dirty="0"/>
              <a:t>D na konci každého zdaňovacího období předloží </a:t>
            </a:r>
            <a:r>
              <a:rPr lang="cs-CZ" dirty="0" err="1"/>
              <a:t>InsSpr</a:t>
            </a:r>
            <a:r>
              <a:rPr lang="cs-CZ" dirty="0"/>
              <a:t> příjmy, </a:t>
            </a:r>
            <a:r>
              <a:rPr lang="cs-CZ" dirty="0" err="1"/>
              <a:t>InsSpr</a:t>
            </a:r>
            <a:r>
              <a:rPr lang="cs-CZ" dirty="0"/>
              <a:t> určí </a:t>
            </a:r>
            <a:r>
              <a:rPr lang="cs-CZ" b="1" dirty="0"/>
              <a:t>„referenční srážku“ </a:t>
            </a:r>
          </a:p>
          <a:p>
            <a:r>
              <a:rPr lang="cs-CZ" dirty="0"/>
              <a:t>„nedoplatek“ – D doplatí</a:t>
            </a:r>
          </a:p>
          <a:p>
            <a:r>
              <a:rPr lang="cs-CZ" dirty="0"/>
              <a:t>„přeplatek“ – soud může změnit výši zálohové splátky D pro budoucí období</a:t>
            </a:r>
          </a:p>
          <a:p>
            <a:r>
              <a:rPr lang="cs-CZ" dirty="0">
                <a:solidFill>
                  <a:srgbClr val="FF0000"/>
                </a:solidFill>
              </a:rPr>
              <a:t>Povinnost Da: doložit reálné příjmy a reálné výdaje – vždy po 12 měsících k 15, dni následujícího měsíce (§389b odstavec 6/)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4217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Hlasování věřitelů (§ 399 a násl.)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Pravidla obecná (§§ 49-53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Hlasování o způsobu </a:t>
            </a:r>
            <a:r>
              <a:rPr lang="cs-CZ" dirty="0" err="1"/>
              <a:t>oddl</a:t>
            </a:r>
            <a:r>
              <a:rPr lang="cs-CZ" dirty="0"/>
              <a:t> </a:t>
            </a:r>
            <a:r>
              <a:rPr lang="cs-CZ" b="1" dirty="0"/>
              <a:t>na návrh</a:t>
            </a:r>
            <a:r>
              <a:rPr lang="cs-CZ" dirty="0"/>
              <a:t>: nadpoloviční  většina věřitelů + nadpoloviční většina </a:t>
            </a:r>
            <a:r>
              <a:rPr lang="cs-CZ" dirty="0" err="1"/>
              <a:t>NezajPohl</a:t>
            </a:r>
            <a:r>
              <a:rPr lang="cs-CZ" dirty="0"/>
              <a:t> – 7 dnů od zveřejnění vyhlášky (zpráva o přezkumu a zpráva pro </a:t>
            </a:r>
            <a:r>
              <a:rPr lang="cs-CZ" dirty="0" err="1"/>
              <a:t>oddl</a:t>
            </a:r>
            <a:r>
              <a:rPr lang="cs-CZ" dirty="0"/>
              <a:t>.)</a:t>
            </a:r>
          </a:p>
          <a:p>
            <a:r>
              <a:rPr lang="cs-CZ" dirty="0"/>
              <a:t>Hlasování na SV i mimo SV hlasovacími lístky (pravidla § 401) </a:t>
            </a:r>
          </a:p>
          <a:p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dirty="0" err="1"/>
              <a:t>NezajVěř</a:t>
            </a:r>
            <a:r>
              <a:rPr lang="cs-CZ" dirty="0"/>
              <a:t>, nehlasují osoby blízké  ani koncernově spřízněné</a:t>
            </a:r>
          </a:p>
          <a:p>
            <a:r>
              <a:rPr lang="cs-CZ" dirty="0"/>
              <a:t>SV o způsobu </a:t>
            </a:r>
            <a:r>
              <a:rPr lang="cs-CZ" dirty="0" err="1"/>
              <a:t>oddl</a:t>
            </a:r>
            <a:r>
              <a:rPr lang="cs-CZ" dirty="0"/>
              <a:t>: prostá většina hlasů </a:t>
            </a:r>
            <a:r>
              <a:rPr lang="cs-CZ" dirty="0" err="1"/>
              <a:t>NezajVěř</a:t>
            </a:r>
            <a:r>
              <a:rPr lang="cs-CZ" dirty="0"/>
              <a:t> podle výše </a:t>
            </a:r>
            <a:r>
              <a:rPr lang="cs-CZ" dirty="0" err="1"/>
              <a:t>pohl</a:t>
            </a:r>
            <a:r>
              <a:rPr lang="cs-CZ" dirty="0"/>
              <a:t>.</a:t>
            </a:r>
          </a:p>
          <a:p>
            <a:r>
              <a:rPr lang="cs-CZ" dirty="0"/>
              <a:t>Není-li prostá většina ani o jednom způsobu – soud (</a:t>
            </a:r>
            <a:r>
              <a:rPr lang="cs-CZ" dirty="0" err="1"/>
              <a:t>oddl</a:t>
            </a:r>
            <a:r>
              <a:rPr lang="cs-CZ" dirty="0"/>
              <a:t> plněním </a:t>
            </a:r>
            <a:r>
              <a:rPr lang="cs-CZ" dirty="0" err="1"/>
              <a:t>SplKal</a:t>
            </a:r>
            <a:r>
              <a:rPr lang="cs-CZ" dirty="0"/>
              <a:t> + </a:t>
            </a:r>
            <a:r>
              <a:rPr lang="cs-CZ" dirty="0" err="1"/>
              <a:t>zpen</a:t>
            </a:r>
            <a:r>
              <a:rPr lang="cs-CZ" dirty="0"/>
              <a:t> MP)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06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F8B61-F49C-B546-5DB0-478815881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F550CD-58BD-D36C-7B9C-F1DEB5114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8133"/>
            <a:ext cx="9601200" cy="4311940"/>
          </a:xfrm>
        </p:spPr>
        <p:txBody>
          <a:bodyPr>
            <a:normAutofit/>
          </a:bodyPr>
          <a:lstStyle/>
          <a:p>
            <a:r>
              <a:rPr lang="cs-CZ" b="1" dirty="0"/>
              <a:t>Odvolání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nepřípustnost odvolání u rozhodnutí </a:t>
            </a:r>
            <a:r>
              <a:rPr lang="cs-CZ" dirty="0" err="1"/>
              <a:t>INsS</a:t>
            </a:r>
            <a:r>
              <a:rPr lang="cs-CZ" dirty="0"/>
              <a:t> při dohledací činnosti včetně předběžných opatření + požadavek na „nejvyšší urychlení“ rozhodování odvolacích soudů (taxativní výčet - §92)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+ lhůta 2 měsíců k R po předložení odvolacímu soudu – taxativní výčet § 93/2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+ jiná pravidla pro jednání o odvolání a nařízení jednání §94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+ </a:t>
            </a:r>
            <a:r>
              <a:rPr lang="cs-CZ" dirty="0" err="1"/>
              <a:t>autoremedura</a:t>
            </a:r>
            <a:r>
              <a:rPr lang="cs-CZ" dirty="0"/>
              <a:t> soudu 1. stupně, pokud odvolání vyhoví (NE! U odvolání o nařízení PO a u odvolání proti rozhodnutí ve věci samé)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Obnova řízení – NE!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Žaloba pro zmatečnost – ANO!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Dovolání – ANO!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1455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schválení </a:t>
            </a:r>
            <a:r>
              <a:rPr lang="cs-CZ" dirty="0" err="1"/>
              <a:t>Oddl</a:t>
            </a:r>
            <a:r>
              <a:rPr lang="cs-CZ" dirty="0"/>
              <a:t> (§ 406)</a:t>
            </a:r>
            <a:br>
              <a:rPr lang="cs-CZ" dirty="0"/>
            </a:br>
            <a:r>
              <a:rPr lang="cs-CZ" dirty="0"/>
              <a:t>ROSO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7809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R o schválení </a:t>
            </a:r>
            <a:r>
              <a:rPr lang="cs-CZ" b="1" dirty="0" err="1">
                <a:solidFill>
                  <a:schemeClr val="tx1"/>
                </a:solidFill>
              </a:rPr>
              <a:t>Oddl</a:t>
            </a:r>
            <a:r>
              <a:rPr lang="cs-CZ" b="1" dirty="0">
                <a:solidFill>
                  <a:schemeClr val="tx1"/>
                </a:solidFill>
              </a:rPr>
              <a:t> zpeněžením MP:</a:t>
            </a:r>
          </a:p>
          <a:p>
            <a:pPr lvl="1"/>
            <a:r>
              <a:rPr lang="cs-CZ" i="0" dirty="0"/>
              <a:t>označení majetku v MP ke dni vydání R</a:t>
            </a:r>
          </a:p>
          <a:p>
            <a:pPr lvl="1"/>
            <a:r>
              <a:rPr lang="cs-CZ" i="0" dirty="0"/>
              <a:t>označení majetku, který se součástí MP stane (412/1b)</a:t>
            </a:r>
          </a:p>
          <a:p>
            <a:pPr lvl="1"/>
            <a:r>
              <a:rPr lang="cs-CZ" i="0" dirty="0"/>
              <a:t>hodnoty získané z neúčinného PJ</a:t>
            </a:r>
          </a:p>
          <a:p>
            <a:r>
              <a:rPr lang="cs-CZ" b="1" dirty="0">
                <a:solidFill>
                  <a:schemeClr val="tx1"/>
                </a:solidFill>
              </a:rPr>
              <a:t>R o schválení </a:t>
            </a:r>
            <a:r>
              <a:rPr lang="cs-CZ" b="1" dirty="0" err="1">
                <a:solidFill>
                  <a:schemeClr val="tx1"/>
                </a:solidFill>
              </a:rPr>
              <a:t>Oddl</a:t>
            </a:r>
            <a:r>
              <a:rPr lang="cs-CZ" b="1" dirty="0">
                <a:solidFill>
                  <a:schemeClr val="tx1"/>
                </a:solidFill>
              </a:rPr>
              <a:t> plněním </a:t>
            </a:r>
            <a:r>
              <a:rPr lang="cs-CZ" b="1" dirty="0" err="1">
                <a:solidFill>
                  <a:schemeClr val="tx1"/>
                </a:solidFill>
              </a:rPr>
              <a:t>SplKal</a:t>
            </a:r>
            <a:r>
              <a:rPr lang="cs-CZ" b="1" dirty="0">
                <a:solidFill>
                  <a:schemeClr val="tx1"/>
                </a:solidFill>
              </a:rPr>
              <a:t> + zpeněžením MP:</a:t>
            </a:r>
          </a:p>
          <a:p>
            <a:pPr lvl="1"/>
            <a:r>
              <a:rPr lang="cs-CZ" i="0" dirty="0"/>
              <a:t>povinnost D platit měsíčně částku až do podání zprávy o osvobození (§398,398b) +  termín úhrady 1. splátky</a:t>
            </a:r>
          </a:p>
          <a:p>
            <a:pPr lvl="1"/>
            <a:r>
              <a:rPr lang="cs-CZ" i="0" dirty="0"/>
              <a:t>označení příjmů</a:t>
            </a:r>
          </a:p>
          <a:p>
            <a:pPr lvl="1"/>
            <a:r>
              <a:rPr lang="cs-CZ" i="0" dirty="0">
                <a:solidFill>
                  <a:srgbClr val="FF0000"/>
                </a:solidFill>
              </a:rPr>
              <a:t>určení předpokládané míry uspokojení pohledávek (§406/3 </a:t>
            </a:r>
            <a:r>
              <a:rPr lang="cs-CZ" i="0" dirty="0" err="1">
                <a:solidFill>
                  <a:srgbClr val="FF0000"/>
                </a:solidFill>
              </a:rPr>
              <a:t>písm.c</a:t>
            </a:r>
            <a:r>
              <a:rPr lang="cs-CZ" i="0" dirty="0">
                <a:solidFill>
                  <a:srgbClr val="FF0000"/>
                </a:solidFill>
              </a:rPr>
              <a:t>/)</a:t>
            </a:r>
          </a:p>
          <a:p>
            <a:pPr lvl="1"/>
            <a:r>
              <a:rPr lang="cs-CZ" i="0" dirty="0"/>
              <a:t>příkaz plátci mzdy D</a:t>
            </a:r>
          </a:p>
          <a:p>
            <a:pPr lvl="1"/>
            <a:r>
              <a:rPr lang="cs-CZ" i="0" dirty="0"/>
              <a:t>uloží povinnost D vydat </a:t>
            </a:r>
            <a:r>
              <a:rPr lang="cs-CZ" i="0" dirty="0" err="1"/>
              <a:t>InsSpr</a:t>
            </a:r>
            <a:r>
              <a:rPr lang="cs-CZ" i="0" dirty="0"/>
              <a:t> ke zpeněžení majetek </a:t>
            </a:r>
          </a:p>
          <a:p>
            <a:pPr lvl="1"/>
            <a:r>
              <a:rPr lang="cs-CZ" i="0" dirty="0"/>
              <a:t>uloží D povinnost využít služby odborného sociálního poradenství (§398/7)</a:t>
            </a:r>
          </a:p>
          <a:p>
            <a:pPr lvl="1"/>
            <a:r>
              <a:rPr lang="cs-CZ" i="0" dirty="0">
                <a:solidFill>
                  <a:srgbClr val="FF0000"/>
                </a:solidFill>
              </a:rPr>
              <a:t>uloží D povinnost 2 měsíce  po podání zprávy pro osvobození hradit odměnu + HV </a:t>
            </a:r>
            <a:r>
              <a:rPr lang="cs-CZ" i="0" dirty="0" err="1">
                <a:solidFill>
                  <a:srgbClr val="FF0000"/>
                </a:solidFill>
              </a:rPr>
              <a:t>ISci</a:t>
            </a:r>
            <a:r>
              <a:rPr lang="cs-CZ" i="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9256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schválení </a:t>
            </a:r>
            <a:r>
              <a:rPr lang="cs-CZ" dirty="0" err="1"/>
              <a:t>Oddl</a:t>
            </a:r>
            <a:r>
              <a:rPr lang="cs-CZ" dirty="0"/>
              <a:t> (§ 407-409)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Účinky nastávají </a:t>
            </a:r>
            <a:r>
              <a:rPr lang="cs-CZ" b="1" dirty="0"/>
              <a:t>zveřejněním R o schválení </a:t>
            </a:r>
            <a:r>
              <a:rPr lang="cs-CZ" dirty="0"/>
              <a:t>v IR </a:t>
            </a:r>
            <a:r>
              <a:rPr lang="cs-CZ" dirty="0">
                <a:solidFill>
                  <a:srgbClr val="FF0000"/>
                </a:solidFill>
              </a:rPr>
              <a:t>(§ 406 – OBSAH)</a:t>
            </a:r>
          </a:p>
          <a:p>
            <a:r>
              <a:rPr lang="cs-CZ" dirty="0"/>
              <a:t>R v PM: </a:t>
            </a:r>
            <a:r>
              <a:rPr lang="cs-CZ" b="1" dirty="0"/>
              <a:t>ruší</a:t>
            </a:r>
            <a:r>
              <a:rPr lang="cs-CZ" dirty="0"/>
              <a:t> se omezení dispozičních oprávnění D </a:t>
            </a:r>
          </a:p>
          <a:p>
            <a:r>
              <a:rPr lang="cs-CZ" dirty="0" err="1"/>
              <a:t>Oddl</a:t>
            </a:r>
            <a:r>
              <a:rPr lang="cs-CZ" dirty="0"/>
              <a:t> zpeněžením PM: postup jako u K</a:t>
            </a:r>
          </a:p>
          <a:p>
            <a:r>
              <a:rPr lang="cs-CZ" dirty="0"/>
              <a:t>Dispoziční oprávnění k majetku získaném po účinku schválení </a:t>
            </a:r>
            <a:r>
              <a:rPr lang="cs-CZ" dirty="0" err="1"/>
              <a:t>Oddl</a:t>
            </a:r>
            <a:r>
              <a:rPr lang="cs-CZ" dirty="0"/>
              <a:t> zpeněžením MP má D (lze vést </a:t>
            </a:r>
            <a:r>
              <a:rPr lang="cs-CZ" dirty="0" err="1"/>
              <a:t>Exe</a:t>
            </a:r>
            <a:r>
              <a:rPr lang="cs-CZ" dirty="0"/>
              <a:t>, VR pro nové dluhy) – 408/2,</a:t>
            </a:r>
          </a:p>
          <a:p>
            <a:r>
              <a:rPr lang="cs-CZ" dirty="0"/>
              <a:t>Dispoziční oprávnění k příjmům získaném po účinku schválení </a:t>
            </a:r>
            <a:r>
              <a:rPr lang="cs-CZ" dirty="0" err="1"/>
              <a:t>Oddl</a:t>
            </a:r>
            <a:r>
              <a:rPr lang="cs-CZ" dirty="0"/>
              <a:t> plněním </a:t>
            </a:r>
            <a:r>
              <a:rPr lang="cs-CZ" dirty="0" err="1"/>
              <a:t>SplKal</a:t>
            </a:r>
            <a:r>
              <a:rPr lang="cs-CZ" dirty="0"/>
              <a:t> + zpeněžením MP má D (lze vést </a:t>
            </a:r>
            <a:r>
              <a:rPr lang="cs-CZ" dirty="0" err="1"/>
              <a:t>Exe</a:t>
            </a:r>
            <a:r>
              <a:rPr lang="cs-CZ" dirty="0"/>
              <a:t>, VR pro nové dluhy), případně lze plnit i ze základní částky (§ 409 odstavec 1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4977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schválení </a:t>
            </a:r>
            <a:r>
              <a:rPr lang="cs-CZ" dirty="0" err="1"/>
              <a:t>Oddl</a:t>
            </a:r>
            <a:r>
              <a:rPr lang="cs-CZ" dirty="0"/>
              <a:t> – odvolání </a:t>
            </a:r>
            <a:br>
              <a:rPr lang="cs-CZ" dirty="0"/>
            </a:br>
            <a:r>
              <a:rPr lang="cs-CZ" dirty="0"/>
              <a:t>(§ 406/4)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ODVOLÁNÍ:  </a:t>
            </a:r>
          </a:p>
          <a:p>
            <a:pPr marL="457200" indent="-457200">
              <a:buAutoNum type="arabicParenR"/>
            </a:pPr>
            <a:r>
              <a:rPr lang="cs-CZ" b="1" dirty="0"/>
              <a:t>Věř</a:t>
            </a:r>
            <a:r>
              <a:rPr lang="cs-CZ" dirty="0"/>
              <a:t>, který hlasoval proti schválenému způsobu </a:t>
            </a:r>
            <a:r>
              <a:rPr lang="cs-CZ" dirty="0" err="1"/>
              <a:t>Oddl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b="1" dirty="0"/>
              <a:t>u </a:t>
            </a:r>
            <a:r>
              <a:rPr lang="cs-CZ" b="1" dirty="0" err="1"/>
              <a:t>Oddl</a:t>
            </a:r>
            <a:r>
              <a:rPr lang="cs-CZ" b="1" dirty="0"/>
              <a:t> plněním </a:t>
            </a:r>
            <a:r>
              <a:rPr lang="cs-CZ" b="1" dirty="0" err="1"/>
              <a:t>SplKal</a:t>
            </a:r>
            <a:r>
              <a:rPr lang="cs-CZ" b="1" dirty="0"/>
              <a:t> + zpeněžením MP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-     </a:t>
            </a:r>
            <a:r>
              <a:rPr lang="cs-CZ" dirty="0">
                <a:solidFill>
                  <a:srgbClr val="FF0000"/>
                </a:solidFill>
              </a:rPr>
              <a:t>D, proti výši měsíční splátky </a:t>
            </a:r>
            <a:r>
              <a:rPr lang="cs-CZ" i="1" dirty="0">
                <a:solidFill>
                  <a:srgbClr val="FF0000"/>
                </a:solidFill>
              </a:rPr>
              <a:t>– § 406 odstavec 3, písmeno c/ </a:t>
            </a:r>
            <a:r>
              <a:rPr lang="cs-CZ" i="1" dirty="0" err="1">
                <a:solidFill>
                  <a:srgbClr val="FF0000"/>
                </a:solidFill>
              </a:rPr>
              <a:t>InsZ</a:t>
            </a:r>
            <a:endParaRPr lang="cs-CZ" i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b="1" i="0" dirty="0"/>
              <a:t>D</a:t>
            </a:r>
            <a:r>
              <a:rPr lang="cs-CZ" i="0" dirty="0"/>
              <a:t>, kterému soud nevyhověl při stanovení jiné výše měsíčních splátek</a:t>
            </a:r>
          </a:p>
          <a:p>
            <a:pPr>
              <a:buFontTx/>
              <a:buChar char="-"/>
            </a:pPr>
            <a:r>
              <a:rPr lang="cs-CZ" b="1" i="0" dirty="0"/>
              <a:t>D</a:t>
            </a:r>
            <a:r>
              <a:rPr lang="cs-CZ" i="0" dirty="0"/>
              <a:t>, kterému soud nařídil vydat majetek, který není podle zákona povinen vydat</a:t>
            </a:r>
          </a:p>
          <a:p>
            <a:pPr>
              <a:buFontTx/>
              <a:buChar char="-"/>
            </a:pPr>
            <a:r>
              <a:rPr lang="cs-CZ" b="1" i="0" dirty="0"/>
              <a:t>Věř</a:t>
            </a:r>
            <a:r>
              <a:rPr lang="cs-CZ" i="0" dirty="0"/>
              <a:t>, který nesouhlasí se stanovením jiné výše měsíčních splátek + hlasoval proti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5613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soudu o neschválení </a:t>
            </a:r>
            <a:r>
              <a:rPr lang="cs-CZ" dirty="0" err="1"/>
              <a:t>Oddl</a:t>
            </a:r>
            <a:r>
              <a:rPr lang="cs-CZ" dirty="0"/>
              <a:t> (§405)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okolnosti, které odůvodňují odmítnutí nebo zamítnutí návrhu na povolení </a:t>
            </a:r>
            <a:r>
              <a:rPr lang="cs-CZ" dirty="0" err="1"/>
              <a:t>Oddl</a:t>
            </a:r>
            <a:endParaRPr lang="cs-CZ" dirty="0"/>
          </a:p>
          <a:p>
            <a:r>
              <a:rPr lang="cs-CZ" b="1" dirty="0"/>
              <a:t>Neschválí oddlužení  a rozhodne o K (§ 405/2):</a:t>
            </a:r>
          </a:p>
          <a:p>
            <a:pPr lvl="1"/>
            <a:r>
              <a:rPr lang="cs-CZ" i="0" dirty="0"/>
              <a:t>Vadné podání (nebyl současně podán </a:t>
            </a:r>
            <a:r>
              <a:rPr lang="cs-CZ" i="0" dirty="0" err="1"/>
              <a:t>ins</a:t>
            </a:r>
            <a:r>
              <a:rPr lang="cs-CZ" i="0" dirty="0"/>
              <a:t>. návrh + majetková dostatečnost)</a:t>
            </a:r>
          </a:p>
          <a:p>
            <a:pPr lvl="1"/>
            <a:r>
              <a:rPr lang="cs-CZ" i="0" dirty="0"/>
              <a:t>Řádné podání + majetková dostatečnost</a:t>
            </a:r>
          </a:p>
          <a:p>
            <a:pPr lvl="1"/>
            <a:r>
              <a:rPr lang="cs-CZ" i="0" dirty="0"/>
              <a:t>Řádné podání, ale majetková nedostatečnost + návrh D na řešení konkursem + zaplacená záloha </a:t>
            </a:r>
          </a:p>
          <a:p>
            <a:r>
              <a:rPr lang="cs-CZ" b="1" dirty="0"/>
              <a:t>Zastavení řízení (§ 405/3)</a:t>
            </a:r>
            <a:r>
              <a:rPr lang="cs-CZ" dirty="0"/>
              <a:t>,  rozhodnutí o odměně </a:t>
            </a:r>
            <a:r>
              <a:rPr lang="cs-CZ" dirty="0" err="1"/>
              <a:t>InsSpr</a:t>
            </a:r>
            <a:r>
              <a:rPr lang="cs-CZ" dirty="0"/>
              <a:t> + odměně za sepis</a:t>
            </a:r>
          </a:p>
          <a:p>
            <a:r>
              <a:rPr lang="cs-CZ" dirty="0"/>
              <a:t>ODVOLÁNÍ - jen D</a:t>
            </a:r>
          </a:p>
        </p:txBody>
      </p:sp>
    </p:spTree>
    <p:extLst>
      <p:ext uri="{BB962C8B-B14F-4D97-AF65-F5344CB8AC3E}">
        <p14:creationId xmlns:p14="http://schemas.microsoft.com/office/powerpoint/2010/main" val="27518758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Povinnosti D po schválení </a:t>
            </a:r>
            <a:r>
              <a:rPr lang="cs-CZ" dirty="0" err="1"/>
              <a:t>Oddl</a:t>
            </a:r>
            <a:br>
              <a:rPr lang="cs-CZ" dirty="0"/>
            </a:br>
            <a:r>
              <a:rPr lang="cs-CZ" dirty="0"/>
              <a:t>( § 412)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Oddl</a:t>
            </a:r>
            <a:r>
              <a:rPr lang="cs-CZ" b="1" dirty="0"/>
              <a:t> plněním </a:t>
            </a:r>
            <a:r>
              <a:rPr lang="cs-CZ" b="1" dirty="0" err="1"/>
              <a:t>SplKal</a:t>
            </a:r>
            <a:r>
              <a:rPr lang="cs-CZ" b="1" dirty="0"/>
              <a:t> + zpeněžení MP: </a:t>
            </a:r>
            <a:r>
              <a:rPr lang="cs-CZ" b="1" dirty="0">
                <a:solidFill>
                  <a:srgbClr val="FF0000"/>
                </a:solidFill>
              </a:rPr>
              <a:t>až do splnění předpokladů pro osvobození (§412a, nebo až do zrušení </a:t>
            </a:r>
            <a:r>
              <a:rPr lang="cs-CZ" b="1" dirty="0" err="1">
                <a:solidFill>
                  <a:srgbClr val="FF0000"/>
                </a:solidFill>
              </a:rPr>
              <a:t>oddl</a:t>
            </a:r>
            <a:r>
              <a:rPr lang="cs-CZ" b="1" dirty="0">
                <a:solidFill>
                  <a:srgbClr val="FF0000"/>
                </a:solidFill>
              </a:rPr>
              <a:t>.: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vykonávat přiměřenou výdělečnou činnost, úsilí obstarat si příjem, nezatajovat příjmy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mimořádné splátky (dědictví, dar, neúčinné PJ) + odmítnutí, uzavření dohody bez souhlasu </a:t>
            </a:r>
            <a:r>
              <a:rPr lang="cs-CZ" i="0" dirty="0" err="1"/>
              <a:t>InsSpr</a:t>
            </a:r>
            <a:r>
              <a:rPr lang="cs-CZ" i="0" dirty="0"/>
              <a:t> - NEPLATNÉ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hlásit změny bydliště, sídla nebo zaměstnání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>
                <a:solidFill>
                  <a:srgbClr val="FF0000"/>
                </a:solidFill>
              </a:rPr>
              <a:t>každé 3 měsíce k 15. dni měsíce následujícího přehled příjmů předložit soudu/ nebo v termínu, který soud určí (případně soud určí, že bude D, předkládat dokumenty pouze </a:t>
            </a:r>
            <a:r>
              <a:rPr lang="cs-CZ" i="0" dirty="0" err="1">
                <a:solidFill>
                  <a:srgbClr val="FF0000"/>
                </a:solidFill>
              </a:rPr>
              <a:t>Ins.Správci</a:t>
            </a:r>
            <a:r>
              <a:rPr lang="cs-CZ" i="0" dirty="0">
                <a:solidFill>
                  <a:srgbClr val="FF0000"/>
                </a:solidFill>
              </a:rPr>
              <a:t> (§412 odstavec 1/ </a:t>
            </a:r>
            <a:r>
              <a:rPr lang="cs-CZ" i="0" dirty="0" err="1">
                <a:solidFill>
                  <a:srgbClr val="FF0000"/>
                </a:solidFill>
              </a:rPr>
              <a:t>pís,meno</a:t>
            </a:r>
            <a:r>
              <a:rPr lang="cs-CZ" i="0" dirty="0">
                <a:solidFill>
                  <a:srgbClr val="FF0000"/>
                </a:solidFill>
              </a:rPr>
              <a:t> d/ </a:t>
            </a:r>
            <a:r>
              <a:rPr lang="cs-CZ" i="0" dirty="0" err="1">
                <a:solidFill>
                  <a:srgbClr val="FF0000"/>
                </a:solidFill>
              </a:rPr>
              <a:t>InsZ</a:t>
            </a:r>
            <a:r>
              <a:rPr lang="cs-CZ" i="0" dirty="0">
                <a:solidFill>
                  <a:srgbClr val="FF0000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nezvýhodňovat </a:t>
            </a:r>
            <a:r>
              <a:rPr lang="cs-CZ" i="0" dirty="0" err="1"/>
              <a:t>veřitele</a:t>
            </a:r>
            <a:endParaRPr lang="cs-CZ" i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nepřijímat nové závazky, které není schopen splnit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vynaložit veškeré úsilí, které lze po něm spravedlivě požadovat, k plnému uspokojení pohledávek Věř</a:t>
            </a:r>
          </a:p>
          <a:p>
            <a:r>
              <a:rPr lang="cs-CZ" sz="2100" b="1" dirty="0"/>
              <a:t>DOHLED </a:t>
            </a:r>
            <a:r>
              <a:rPr lang="cs-CZ" sz="2100" b="1" dirty="0" err="1"/>
              <a:t>InsSpr</a:t>
            </a:r>
            <a:r>
              <a:rPr lang="cs-CZ" sz="2100" b="1" dirty="0"/>
              <a:t> (§ 412/2</a:t>
            </a:r>
            <a:r>
              <a:rPr lang="cs-CZ" sz="2100" b="1" dirty="0">
                <a:solidFill>
                  <a:srgbClr val="FF0000"/>
                </a:solidFill>
              </a:rPr>
              <a:t>) + nové hodnocení a obsah (§412/3,4,5,6 </a:t>
            </a:r>
            <a:r>
              <a:rPr lang="cs-CZ" sz="2100" b="1" dirty="0" err="1">
                <a:solidFill>
                  <a:srgbClr val="FF0000"/>
                </a:solidFill>
              </a:rPr>
              <a:t>InsZ</a:t>
            </a:r>
            <a:r>
              <a:rPr lang="cs-CZ" sz="2100" b="1" dirty="0">
                <a:solidFill>
                  <a:srgbClr val="FF0000"/>
                </a:solidFill>
              </a:rPr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0183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 předpokladů pro osvobození </a:t>
            </a:r>
            <a:br>
              <a:rPr lang="cs-CZ" dirty="0"/>
            </a:br>
            <a:r>
              <a:rPr lang="cs-CZ" dirty="0"/>
              <a:t>(§ 412a)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Oddl</a:t>
            </a:r>
            <a:r>
              <a:rPr lang="cs-CZ" b="1" dirty="0"/>
              <a:t> plněním </a:t>
            </a:r>
            <a:r>
              <a:rPr lang="cs-CZ" b="1" dirty="0" err="1"/>
              <a:t>SplKal</a:t>
            </a:r>
            <a:r>
              <a:rPr lang="cs-CZ" b="1" dirty="0"/>
              <a:t> + zpeněžením MP: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splní </a:t>
            </a:r>
            <a:r>
              <a:rPr lang="cs-CZ" i="0" dirty="0" err="1"/>
              <a:t>NezajVěř</a:t>
            </a:r>
            <a:r>
              <a:rPr lang="cs-CZ" i="0" dirty="0"/>
              <a:t> pohledávky v </a:t>
            </a:r>
            <a:r>
              <a:rPr lang="cs-CZ" i="0" dirty="0">
                <a:solidFill>
                  <a:srgbClr val="FF0000"/>
                </a:solidFill>
              </a:rPr>
              <a:t>100% 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 err="1"/>
              <a:t>Du</a:t>
            </a:r>
            <a:r>
              <a:rPr lang="cs-CZ" i="0" dirty="0"/>
              <a:t> po dobu </a:t>
            </a:r>
            <a:r>
              <a:rPr lang="cs-CZ" i="0" dirty="0">
                <a:solidFill>
                  <a:srgbClr val="FF0000"/>
                </a:solidFill>
              </a:rPr>
              <a:t>3 roků nebylo zrušeno </a:t>
            </a:r>
            <a:r>
              <a:rPr lang="cs-CZ" i="0" dirty="0" err="1">
                <a:solidFill>
                  <a:srgbClr val="FF0000"/>
                </a:solidFill>
              </a:rPr>
              <a:t>oddl</a:t>
            </a:r>
            <a:r>
              <a:rPr lang="cs-CZ" i="0" dirty="0">
                <a:solidFill>
                  <a:srgbClr val="FF0000"/>
                </a:solidFill>
              </a:rPr>
              <a:t>. + D plnil všechny podstatné povinnosti (= dosáhl předpokládané míry uspokojení pohledávek </a:t>
            </a:r>
            <a:r>
              <a:rPr lang="cs-CZ" i="0" dirty="0" err="1">
                <a:solidFill>
                  <a:srgbClr val="FF0000"/>
                </a:solidFill>
              </a:rPr>
              <a:t>NezajVěř</a:t>
            </a:r>
            <a:r>
              <a:rPr lang="cs-CZ" i="0" dirty="0">
                <a:solidFill>
                  <a:srgbClr val="FF0000"/>
                </a:solidFill>
              </a:rPr>
              <a:t> určené </a:t>
            </a:r>
            <a:r>
              <a:rPr lang="cs-CZ" i="0" dirty="0" err="1">
                <a:solidFill>
                  <a:srgbClr val="FF0000"/>
                </a:solidFill>
              </a:rPr>
              <a:t>ins</a:t>
            </a:r>
            <a:r>
              <a:rPr lang="cs-CZ" i="0" dirty="0">
                <a:solidFill>
                  <a:srgbClr val="FF0000"/>
                </a:solidFill>
              </a:rPr>
              <a:t>. Soudem v </a:t>
            </a:r>
            <a:r>
              <a:rPr lang="cs-CZ" i="0" dirty="0" err="1">
                <a:solidFill>
                  <a:srgbClr val="FF0000"/>
                </a:solidFill>
              </a:rPr>
              <a:t>RoSO</a:t>
            </a:r>
            <a:r>
              <a:rPr lang="cs-CZ" i="0" dirty="0">
                <a:solidFill>
                  <a:srgbClr val="FF0000"/>
                </a:solidFill>
              </a:rPr>
              <a:t>)…….+ </a:t>
            </a:r>
            <a:r>
              <a:rPr lang="cs-CZ" dirty="0">
                <a:solidFill>
                  <a:srgbClr val="FF0000"/>
                </a:solidFill>
              </a:rPr>
              <a:t>5 let, pokud bylo </a:t>
            </a:r>
            <a:r>
              <a:rPr lang="cs-CZ" dirty="0" err="1">
                <a:solidFill>
                  <a:srgbClr val="FF0000"/>
                </a:solidFill>
              </a:rPr>
              <a:t>Du</a:t>
            </a:r>
            <a:r>
              <a:rPr lang="cs-CZ" dirty="0">
                <a:solidFill>
                  <a:srgbClr val="FF0000"/>
                </a:solidFill>
              </a:rPr>
              <a:t> přiznáno osvobození podle § 414 </a:t>
            </a:r>
            <a:r>
              <a:rPr lang="cs-CZ" dirty="0" err="1">
                <a:solidFill>
                  <a:srgbClr val="FF0000"/>
                </a:solidFill>
              </a:rPr>
              <a:t>InsZ</a:t>
            </a:r>
            <a:r>
              <a:rPr lang="cs-CZ" dirty="0">
                <a:solidFill>
                  <a:srgbClr val="FF0000"/>
                </a:solidFill>
              </a:rPr>
              <a:t> v posledních 20ti letech (§412a/3 </a:t>
            </a:r>
            <a:r>
              <a:rPr lang="cs-CZ" dirty="0" err="1">
                <a:solidFill>
                  <a:srgbClr val="FF0000"/>
                </a:solidFill>
              </a:rPr>
              <a:t>InsZ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pPr marL="530352" lvl="1" indent="0">
              <a:buNone/>
            </a:pPr>
            <a:r>
              <a:rPr lang="cs-CZ" i="0" dirty="0" err="1">
                <a:solidFill>
                  <a:srgbClr val="FF0000"/>
                </a:solidFill>
              </a:rPr>
              <a:t>Oddl</a:t>
            </a:r>
            <a:r>
              <a:rPr lang="cs-CZ" i="0" dirty="0">
                <a:solidFill>
                  <a:srgbClr val="FF0000"/>
                </a:solidFill>
              </a:rPr>
              <a:t> zpeněžením MP:</a:t>
            </a:r>
          </a:p>
          <a:p>
            <a:pPr marL="987552" lvl="1" indent="-457200">
              <a:buAutoNum type="arabicParenR"/>
            </a:pPr>
            <a:r>
              <a:rPr lang="cs-CZ" i="0" dirty="0" err="1">
                <a:solidFill>
                  <a:srgbClr val="FF0000"/>
                </a:solidFill>
              </a:rPr>
              <a:t>Ins</a:t>
            </a:r>
            <a:r>
              <a:rPr lang="cs-CZ" i="0" dirty="0">
                <a:solidFill>
                  <a:srgbClr val="FF0000"/>
                </a:solidFill>
              </a:rPr>
              <a:t>. </a:t>
            </a:r>
            <a:r>
              <a:rPr lang="cs-CZ" i="0" dirty="0" err="1">
                <a:solidFill>
                  <a:srgbClr val="FF0000"/>
                </a:solidFill>
              </a:rPr>
              <a:t>Spr</a:t>
            </a:r>
            <a:r>
              <a:rPr lang="cs-CZ" i="0" dirty="0">
                <a:solidFill>
                  <a:srgbClr val="FF0000"/>
                </a:solidFill>
              </a:rPr>
              <a:t>. podá soudu zprávu o splnění rozvrhového usnesení a že D splnil všechny podstatné povinnosti stanovené v </a:t>
            </a:r>
            <a:r>
              <a:rPr lang="cs-CZ" i="0" dirty="0" err="1">
                <a:solidFill>
                  <a:srgbClr val="FF0000"/>
                </a:solidFill>
              </a:rPr>
              <a:t>RoSO</a:t>
            </a:r>
            <a:endParaRPr lang="cs-CZ" i="0" dirty="0">
              <a:solidFill>
                <a:srgbClr val="FF0000"/>
              </a:solidFill>
            </a:endParaRPr>
          </a:p>
          <a:p>
            <a:pPr marL="987552" lvl="1" indent="-457200">
              <a:buAutoNum type="arabicParenR"/>
            </a:pPr>
            <a:r>
              <a:rPr lang="cs-CZ" i="0" dirty="0" err="1">
                <a:solidFill>
                  <a:srgbClr val="FF0000"/>
                </a:solidFill>
              </a:rPr>
              <a:t>Ins.Spr</a:t>
            </a:r>
            <a:r>
              <a:rPr lang="cs-CZ" i="0" dirty="0">
                <a:solidFill>
                  <a:srgbClr val="FF0000"/>
                </a:solidFill>
              </a:rPr>
              <a:t>. nepodá soudu zprávu o splnění rozvrhového usnesení + od schválení </a:t>
            </a:r>
            <a:r>
              <a:rPr lang="cs-CZ" i="0" dirty="0" err="1">
                <a:solidFill>
                  <a:srgbClr val="FF0000"/>
                </a:solidFill>
              </a:rPr>
              <a:t>oddl</a:t>
            </a:r>
            <a:r>
              <a:rPr lang="cs-CZ" i="0" dirty="0">
                <a:solidFill>
                  <a:srgbClr val="FF0000"/>
                </a:solidFill>
              </a:rPr>
              <a:t>. uplynula doba 3 let + D plnil všechny podstatné povinnosti stanovené v </a:t>
            </a:r>
            <a:r>
              <a:rPr lang="cs-CZ" i="0" dirty="0" err="1">
                <a:solidFill>
                  <a:srgbClr val="FF0000"/>
                </a:solidFill>
              </a:rPr>
              <a:t>RoSO</a:t>
            </a:r>
            <a:r>
              <a:rPr lang="cs-CZ" i="0" dirty="0">
                <a:solidFill>
                  <a:srgbClr val="FF0000"/>
                </a:solidFill>
              </a:rPr>
              <a:t> + nebylo-li </a:t>
            </a:r>
            <a:r>
              <a:rPr lang="cs-CZ" i="0" dirty="0" err="1">
                <a:solidFill>
                  <a:srgbClr val="FF0000"/>
                </a:solidFill>
              </a:rPr>
              <a:t>Du</a:t>
            </a:r>
            <a:r>
              <a:rPr lang="cs-CZ" i="0" dirty="0">
                <a:solidFill>
                  <a:srgbClr val="FF0000"/>
                </a:solidFill>
              </a:rPr>
              <a:t> po dobu trvání </a:t>
            </a:r>
            <a:r>
              <a:rPr lang="cs-CZ" i="0" dirty="0" err="1">
                <a:solidFill>
                  <a:srgbClr val="FF0000"/>
                </a:solidFill>
              </a:rPr>
              <a:t>oddl</a:t>
            </a:r>
            <a:r>
              <a:rPr lang="cs-CZ" i="0" dirty="0">
                <a:solidFill>
                  <a:srgbClr val="FF0000"/>
                </a:solidFill>
              </a:rPr>
              <a:t>. zrušeno</a:t>
            </a:r>
          </a:p>
          <a:p>
            <a:pPr marL="987552" lvl="1" indent="-457200">
              <a:buAutoNum type="arabicParenR"/>
            </a:pPr>
            <a:endParaRPr lang="cs-CZ" i="0" dirty="0">
              <a:solidFill>
                <a:srgbClr val="FF0000"/>
              </a:solidFill>
            </a:endParaRPr>
          </a:p>
          <a:p>
            <a:pPr marL="987552" lvl="1" indent="-457200">
              <a:buAutoNum type="arabicParenR"/>
            </a:pPr>
            <a:endParaRPr lang="cs-CZ" i="0" dirty="0">
              <a:solidFill>
                <a:srgbClr val="FF0000"/>
              </a:solidFill>
            </a:endParaRPr>
          </a:p>
          <a:p>
            <a:pPr marL="987552" lvl="1" indent="-457200">
              <a:buAutoNum type="arabicParenR"/>
            </a:pPr>
            <a:endParaRPr lang="cs-CZ" i="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9850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Přerušení průběhu </a:t>
            </a:r>
            <a:r>
              <a:rPr lang="cs-CZ" dirty="0" err="1"/>
              <a:t>Oddl</a:t>
            </a:r>
            <a:r>
              <a:rPr lang="cs-CZ" dirty="0"/>
              <a:t>. (§ 412b/1,2,3,4)</a:t>
            </a:r>
            <a:br>
              <a:rPr lang="cs-CZ" dirty="0"/>
            </a:br>
            <a:r>
              <a:rPr lang="cs-CZ" dirty="0"/>
              <a:t>Prodloužení průběhu </a:t>
            </a:r>
            <a:r>
              <a:rPr lang="cs-CZ" dirty="0" err="1"/>
              <a:t>Oddl</a:t>
            </a:r>
            <a:r>
              <a:rPr lang="cs-CZ" dirty="0"/>
              <a:t>. (§ 412b/5,6,7)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Přerušení:</a:t>
            </a:r>
          </a:p>
          <a:p>
            <a:pPr lvl="1"/>
            <a:r>
              <a:rPr lang="cs-CZ" dirty="0"/>
              <a:t>až na </a:t>
            </a:r>
            <a:r>
              <a:rPr lang="cs-CZ" dirty="0">
                <a:solidFill>
                  <a:srgbClr val="FF0000"/>
                </a:solidFill>
              </a:rPr>
              <a:t>12 měsíců i opakovaně</a:t>
            </a:r>
            <a:r>
              <a:rPr lang="cs-CZ" dirty="0"/>
              <a:t>, důležité důvody, návrh D nebo </a:t>
            </a:r>
            <a:r>
              <a:rPr lang="cs-CZ" dirty="0" err="1"/>
              <a:t>InsSpr</a:t>
            </a:r>
            <a:endParaRPr lang="cs-CZ" dirty="0"/>
          </a:p>
          <a:p>
            <a:pPr lvl="1"/>
            <a:r>
              <a:rPr lang="cs-CZ" dirty="0"/>
              <a:t>podobu přerušení nemusí splácet měsíční splátky</a:t>
            </a:r>
          </a:p>
          <a:p>
            <a:pPr lvl="1"/>
            <a:r>
              <a:rPr lang="cs-CZ" dirty="0"/>
              <a:t>po odpadnutí důvodu soud rozhodne o pokračování i bez návrhu</a:t>
            </a:r>
          </a:p>
          <a:p>
            <a:pPr lvl="1"/>
            <a:r>
              <a:rPr lang="cs-CZ" dirty="0"/>
              <a:t>doba přerušení se nezapočítává do dob dle § 412/1a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/>
              <a:t>ODVOLÁNÍ není přípustné</a:t>
            </a:r>
          </a:p>
          <a:p>
            <a:endParaRPr lang="cs-CZ" dirty="0"/>
          </a:p>
          <a:p>
            <a:r>
              <a:rPr lang="cs-CZ" b="1" dirty="0"/>
              <a:t>Prodloužení</a:t>
            </a:r>
            <a:r>
              <a:rPr lang="cs-CZ" dirty="0"/>
              <a:t>:</a:t>
            </a:r>
          </a:p>
          <a:p>
            <a:pPr lvl="1">
              <a:buFontTx/>
              <a:buChar char="-"/>
            </a:pPr>
            <a:r>
              <a:rPr lang="cs-CZ" i="0" dirty="0">
                <a:solidFill>
                  <a:srgbClr val="FF0000"/>
                </a:solidFill>
              </a:rPr>
              <a:t>Až o 6 měsíců, podstatné důvody na včasný návrh Da, lze i opakovaně, ODVOLÁNÍ není přípustné (§412b/5 </a:t>
            </a:r>
            <a:r>
              <a:rPr lang="cs-CZ" i="0" dirty="0" err="1">
                <a:solidFill>
                  <a:srgbClr val="FF0000"/>
                </a:solidFill>
              </a:rPr>
              <a:t>InsZ</a:t>
            </a:r>
            <a:r>
              <a:rPr lang="cs-CZ" i="0" dirty="0">
                <a:solidFill>
                  <a:srgbClr val="FF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cs-CZ" i="0" dirty="0">
                <a:solidFill>
                  <a:srgbClr val="FF0000"/>
                </a:solidFill>
              </a:rPr>
              <a:t>O počet měsíců, ve kterých D neplnil podstatné povinnosti , lze i opakovaně, nejdéle o 12 měsíců + pro důvody zvláštního zřetele ještě o 6 měsíců (§ 412b/6 </a:t>
            </a:r>
            <a:r>
              <a:rPr lang="cs-CZ" i="0" dirty="0" err="1">
                <a:solidFill>
                  <a:srgbClr val="FF0000"/>
                </a:solidFill>
              </a:rPr>
              <a:t>InsZ</a:t>
            </a:r>
            <a:r>
              <a:rPr lang="cs-CZ" i="0" dirty="0">
                <a:solidFill>
                  <a:srgbClr val="FF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cs-CZ" i="0" dirty="0">
                <a:solidFill>
                  <a:srgbClr val="FF0000"/>
                </a:solidFill>
              </a:rPr>
              <a:t>Soud neprodlouží </a:t>
            </a:r>
            <a:r>
              <a:rPr lang="cs-CZ" i="0" dirty="0" err="1">
                <a:solidFill>
                  <a:srgbClr val="FF0000"/>
                </a:solidFill>
              </a:rPr>
              <a:t>oddl</a:t>
            </a:r>
            <a:r>
              <a:rPr lang="cs-CZ" i="0" dirty="0">
                <a:solidFill>
                  <a:srgbClr val="FF0000"/>
                </a:solidFill>
              </a:rPr>
              <a:t>., pokud by byla prodloužením uspokojena pouze odměna </a:t>
            </a:r>
            <a:r>
              <a:rPr lang="cs-CZ" i="0" dirty="0" err="1">
                <a:solidFill>
                  <a:srgbClr val="FF0000"/>
                </a:solidFill>
              </a:rPr>
              <a:t>InsSpr</a:t>
            </a:r>
            <a:r>
              <a:rPr lang="cs-CZ" i="0" dirty="0">
                <a:solidFill>
                  <a:srgbClr val="FF0000"/>
                </a:solidFill>
              </a:rPr>
              <a:t> (§ 412b/7 </a:t>
            </a:r>
            <a:r>
              <a:rPr lang="cs-CZ" i="0" dirty="0" err="1">
                <a:solidFill>
                  <a:srgbClr val="FF0000"/>
                </a:solidFill>
              </a:rPr>
              <a:t>InsZ</a:t>
            </a:r>
            <a:r>
              <a:rPr lang="cs-CZ" i="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5796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splnění </a:t>
            </a:r>
            <a:r>
              <a:rPr lang="cs-CZ" dirty="0" err="1"/>
              <a:t>Oddl</a:t>
            </a:r>
            <a:r>
              <a:rPr lang="cs-CZ" dirty="0"/>
              <a:t>. (§ 413)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2286000"/>
            <a:ext cx="9734365" cy="412367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Splnění </a:t>
            </a:r>
            <a:r>
              <a:rPr lang="cs-CZ" b="1" dirty="0" err="1"/>
              <a:t>Oddl</a:t>
            </a:r>
            <a:r>
              <a:rPr lang="cs-CZ" b="1" dirty="0"/>
              <a:t>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soud vezme na vědomí rozhodnutím + pokud D splatil povinnosti řádně a včas + rozhodnutí o OSVOBOZENÍ od placení pohledávek, zahrnutých do </a:t>
            </a:r>
            <a:r>
              <a:rPr lang="cs-CZ" i="0" dirty="0" err="1"/>
              <a:t>Oddl</a:t>
            </a:r>
            <a:r>
              <a:rPr lang="cs-CZ" i="0" dirty="0"/>
              <a:t>. v rozsahu, ve kterém nebyly uspokojeny.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b="1" i="0" dirty="0" err="1"/>
              <a:t>Oddl</a:t>
            </a:r>
            <a:r>
              <a:rPr lang="cs-CZ" b="1" i="0" dirty="0"/>
              <a:t> zpeněžením MP</a:t>
            </a:r>
            <a:r>
              <a:rPr lang="cs-CZ" i="0" dirty="0"/>
              <a:t>: splnění předpokladů pro osvobození (§ 412a </a:t>
            </a:r>
            <a:r>
              <a:rPr lang="cs-CZ" i="0" dirty="0" err="1"/>
              <a:t>InsZ</a:t>
            </a:r>
            <a:r>
              <a:rPr lang="cs-CZ" i="0" dirty="0"/>
              <a:t>) + podána KZ + Rozvrh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b="1" i="0" dirty="0" err="1"/>
              <a:t>Oddl</a:t>
            </a:r>
            <a:r>
              <a:rPr lang="cs-CZ" b="1" i="0" dirty="0"/>
              <a:t>. Plněním </a:t>
            </a:r>
            <a:r>
              <a:rPr lang="cs-CZ" b="1" i="0" dirty="0" err="1"/>
              <a:t>spl.kal</a:t>
            </a:r>
            <a:r>
              <a:rPr lang="cs-CZ" b="1" i="0" dirty="0"/>
              <a:t>.+ zpeněžení MP</a:t>
            </a:r>
            <a:r>
              <a:rPr lang="cs-CZ" i="0" dirty="0"/>
              <a:t>: splnění </a:t>
            </a:r>
            <a:r>
              <a:rPr lang="cs-CZ" i="0" dirty="0" err="1"/>
              <a:t>předpkladů</a:t>
            </a:r>
            <a:r>
              <a:rPr lang="cs-CZ" i="0" dirty="0"/>
              <a:t> pro osvobození (§412a </a:t>
            </a:r>
            <a:r>
              <a:rPr lang="cs-CZ" i="0" dirty="0" err="1"/>
              <a:t>InsZ</a:t>
            </a:r>
            <a:r>
              <a:rPr lang="cs-CZ" i="0" dirty="0"/>
              <a:t>) +byl dokončen postup dle § 409/2 + vydání výtěžku </a:t>
            </a:r>
            <a:r>
              <a:rPr lang="cs-CZ" i="0" dirty="0" err="1"/>
              <a:t>ZajVěř</a:t>
            </a:r>
            <a:r>
              <a:rPr lang="cs-CZ" i="0" dirty="0"/>
              <a:t> + použití výnosu k mimořádné splátce nad rámec </a:t>
            </a:r>
            <a:r>
              <a:rPr lang="cs-CZ" i="0" dirty="0" err="1"/>
              <a:t>spl</a:t>
            </a:r>
            <a:r>
              <a:rPr lang="cs-CZ" i="0" dirty="0"/>
              <a:t>. Kal.(§412/1 </a:t>
            </a:r>
            <a:r>
              <a:rPr lang="cs-CZ" i="0" dirty="0" err="1"/>
              <a:t>písm.b</a:t>
            </a:r>
            <a:r>
              <a:rPr lang="cs-CZ" i="0" dirty="0"/>
              <a:t>/ </a:t>
            </a:r>
            <a:r>
              <a:rPr lang="cs-CZ" i="0" dirty="0" err="1"/>
              <a:t>InsZ</a:t>
            </a:r>
            <a:endParaRPr lang="cs-CZ" i="0" dirty="0"/>
          </a:p>
          <a:p>
            <a:pPr marL="530352" lvl="1" indent="0">
              <a:buNone/>
            </a:pPr>
            <a:endParaRPr lang="cs-CZ" i="0" dirty="0"/>
          </a:p>
          <a:p>
            <a:pPr marL="530352" lvl="1" indent="0">
              <a:buNone/>
            </a:pPr>
            <a:r>
              <a:rPr lang="cs-CZ" i="0" dirty="0"/>
              <a:t>Splnění </a:t>
            </a:r>
            <a:r>
              <a:rPr lang="cs-CZ" i="0" dirty="0" err="1"/>
              <a:t>oddl</a:t>
            </a:r>
            <a:r>
              <a:rPr lang="cs-CZ" i="0" dirty="0"/>
              <a:t>. nenastane, dokud:</a:t>
            </a:r>
          </a:p>
          <a:p>
            <a:pPr lvl="1">
              <a:buFontTx/>
              <a:buChar char="-"/>
            </a:pPr>
            <a:r>
              <a:rPr lang="cs-CZ" i="0" dirty="0"/>
              <a:t>Neskončí </a:t>
            </a:r>
            <a:r>
              <a:rPr lang="cs-CZ" i="0" dirty="0" err="1"/>
              <a:t>inc.</a:t>
            </a:r>
            <a:r>
              <a:rPr lang="cs-CZ" i="0" dirty="0"/>
              <a:t> spory (§ 159 odst.1 </a:t>
            </a:r>
            <a:r>
              <a:rPr lang="cs-CZ" i="0" dirty="0" err="1"/>
              <a:t>písm.b</a:t>
            </a:r>
            <a:r>
              <a:rPr lang="cs-CZ" i="0" dirty="0"/>
              <a:t>/ - d/ </a:t>
            </a:r>
            <a:r>
              <a:rPr lang="cs-CZ" i="0" dirty="0" err="1"/>
              <a:t>InsZ</a:t>
            </a:r>
            <a:r>
              <a:rPr lang="cs-CZ" i="0" dirty="0"/>
              <a:t>, příp. neskončí další spory</a:t>
            </a:r>
          </a:p>
          <a:p>
            <a:pPr lvl="1">
              <a:buFontTx/>
              <a:buChar char="-"/>
            </a:pPr>
            <a:r>
              <a:rPr lang="cs-CZ" i="0" dirty="0"/>
              <a:t>Není uhrazena záloha na odměnu a hotové výdaje </a:t>
            </a:r>
            <a:r>
              <a:rPr lang="cs-CZ" i="0" dirty="0" err="1"/>
              <a:t>Ins.Spr</a:t>
            </a:r>
            <a:r>
              <a:rPr lang="cs-CZ" i="0" dirty="0"/>
              <a:t>.</a:t>
            </a:r>
          </a:p>
          <a:p>
            <a:pPr lvl="1">
              <a:buFontTx/>
              <a:buChar char="-"/>
            </a:pPr>
            <a:r>
              <a:rPr lang="cs-CZ" i="0" dirty="0"/>
              <a:t>Návrh </a:t>
            </a:r>
            <a:r>
              <a:rPr lang="cs-CZ" i="0" dirty="0" err="1"/>
              <a:t>Ins</a:t>
            </a:r>
            <a:r>
              <a:rPr lang="cs-CZ" i="0" dirty="0"/>
              <a:t>. Správce (vázanost na ukončení </a:t>
            </a:r>
            <a:r>
              <a:rPr lang="cs-CZ" i="0" dirty="0" err="1"/>
              <a:t>inc.</a:t>
            </a:r>
            <a:r>
              <a:rPr lang="cs-CZ" i="0" dirty="0"/>
              <a:t> Sporů § 159 odstavec 1/ </a:t>
            </a:r>
            <a:r>
              <a:rPr lang="cs-CZ" i="0" dirty="0" err="1"/>
              <a:t>písm.a</a:t>
            </a:r>
            <a:r>
              <a:rPr lang="cs-CZ" i="0" dirty="0"/>
              <a:t>/, e/ až h/ + vliv na uspokojení Věř)</a:t>
            </a:r>
          </a:p>
          <a:p>
            <a:pPr marL="530352" lvl="1" indent="0">
              <a:buNone/>
            </a:pPr>
            <a:endParaRPr lang="cs-CZ" i="0" dirty="0"/>
          </a:p>
          <a:p>
            <a:pPr marL="530352" lvl="1" indent="0">
              <a:buNone/>
            </a:pPr>
            <a:endParaRPr lang="cs-CZ" i="0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3404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1EBB7-CF74-541B-9BBF-DB3BCD823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Osvobození (§ 414 </a:t>
            </a:r>
            <a:r>
              <a:rPr lang="cs-CZ" sz="4000" dirty="0" err="1"/>
              <a:t>InsZ</a:t>
            </a:r>
            <a:r>
              <a:rPr lang="cs-CZ" sz="4000" dirty="0"/>
              <a:t>)</a:t>
            </a:r>
            <a:br>
              <a:rPr lang="cs-CZ" sz="4000" dirty="0"/>
            </a:br>
            <a:r>
              <a:rPr lang="cs-CZ" sz="4000" dirty="0"/>
              <a:t>po splnění předpokladů pro osvobození podle § 412a </a:t>
            </a:r>
            <a:r>
              <a:rPr lang="cs-CZ" sz="4000" dirty="0" err="1"/>
              <a:t>InsZ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74282-BD07-AC3D-3483-AF221EA49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cs-CZ" dirty="0"/>
              <a:t>Osvobození </a:t>
            </a:r>
            <a:r>
              <a:rPr lang="cs-CZ" b="1" dirty="0"/>
              <a:t>platí</a:t>
            </a:r>
            <a:r>
              <a:rPr lang="cs-CZ" dirty="0"/>
              <a:t> i pro pohledávky: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ke kterým se nepřihlíželo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které nebyly přihlášeny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ručitele a jiné osoby s regresním nárokem vůči D</a:t>
            </a:r>
          </a:p>
          <a:p>
            <a:pPr lvl="2"/>
            <a:r>
              <a:rPr lang="cs-CZ" dirty="0"/>
              <a:t>Osvobození </a:t>
            </a:r>
            <a:r>
              <a:rPr lang="cs-CZ" b="1" dirty="0"/>
              <a:t>neplatí</a:t>
            </a:r>
            <a:r>
              <a:rPr lang="cs-CZ" dirty="0"/>
              <a:t> pro pohledávky: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které vznikly po </a:t>
            </a:r>
            <a:r>
              <a:rPr lang="cs-CZ" dirty="0" err="1">
                <a:solidFill>
                  <a:srgbClr val="FF0000"/>
                </a:solidFill>
              </a:rPr>
              <a:t>RoÚ</a:t>
            </a:r>
            <a:endParaRPr lang="cs-CZ" dirty="0">
              <a:solidFill>
                <a:srgbClr val="FF0000"/>
              </a:solidFill>
            </a:endParaRP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FF0000"/>
                </a:solidFill>
              </a:rPr>
              <a:t>ZajVěř</a:t>
            </a:r>
            <a:r>
              <a:rPr lang="cs-CZ" dirty="0">
                <a:solidFill>
                  <a:srgbClr val="FF0000"/>
                </a:solidFill>
              </a:rPr>
              <a:t>, pokud nedošlo ke zpeněžení </a:t>
            </a:r>
            <a:r>
              <a:rPr lang="cs-CZ" dirty="0" err="1">
                <a:solidFill>
                  <a:srgbClr val="FF0000"/>
                </a:solidFill>
              </a:rPr>
              <a:t>ZajMaj</a:t>
            </a:r>
            <a:r>
              <a:rPr lang="cs-CZ" dirty="0">
                <a:solidFill>
                  <a:srgbClr val="FF0000"/>
                </a:solidFill>
              </a:rPr>
              <a:t> – právo domáhat se uspokojení </a:t>
            </a:r>
            <a:r>
              <a:rPr lang="cs-CZ" dirty="0" err="1">
                <a:solidFill>
                  <a:srgbClr val="FF0000"/>
                </a:solidFill>
              </a:rPr>
              <a:t>pohl</a:t>
            </a:r>
            <a:r>
              <a:rPr lang="cs-CZ" dirty="0">
                <a:solidFill>
                  <a:srgbClr val="FF0000"/>
                </a:solidFill>
              </a:rPr>
              <a:t> z výtěžku zpeněžení zůstává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pohledávky dle § 170 (jen za dobu od skončení </a:t>
            </a:r>
            <a:r>
              <a:rPr lang="cs-CZ" dirty="0" err="1">
                <a:solidFill>
                  <a:srgbClr val="FF0000"/>
                </a:solidFill>
              </a:rPr>
              <a:t>InsŘ</a:t>
            </a:r>
            <a:r>
              <a:rPr lang="cs-CZ" dirty="0">
                <a:solidFill>
                  <a:srgbClr val="FF0000"/>
                </a:solidFill>
              </a:rPr>
              <a:t>) </a:t>
            </a:r>
          </a:p>
          <a:p>
            <a:pPr lvl="1"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Po osvobození lze zpeněžit majetek, který dosud zpeněžen nebyl (§ 414/3 </a:t>
            </a:r>
            <a:r>
              <a:rPr lang="cs-CZ" dirty="0" err="1">
                <a:solidFill>
                  <a:srgbClr val="FF0000"/>
                </a:solidFill>
              </a:rPr>
              <a:t>InsZ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cs-CZ" dirty="0">
                <a:solidFill>
                  <a:srgbClr val="FF0000"/>
                </a:solidFill>
              </a:rPr>
              <a:t>Zvláštní režim – omezení Da – některá omezení trvají (§ 414/4 </a:t>
            </a:r>
            <a:r>
              <a:rPr lang="cs-CZ" dirty="0" err="1">
                <a:solidFill>
                  <a:srgbClr val="FF0000"/>
                </a:solidFill>
              </a:rPr>
              <a:t>InsZ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8998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Pohledávky neosvobozené (§ 416)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1) peněžitý trest, jiná majetková sankce z </a:t>
            </a:r>
            <a:r>
              <a:rPr lang="cs-CZ" dirty="0" err="1"/>
              <a:t>TrŘ</a:t>
            </a:r>
            <a:r>
              <a:rPr lang="cs-CZ" dirty="0"/>
              <a:t> pro úmyslný TČ</a:t>
            </a:r>
          </a:p>
          <a:p>
            <a:pPr marL="0" indent="0">
              <a:buNone/>
            </a:pPr>
            <a:r>
              <a:rPr lang="cs-CZ" dirty="0"/>
              <a:t>2) pohledávky z NŠ, úmyslné porušení právní povinnosti</a:t>
            </a:r>
          </a:p>
          <a:p>
            <a:pPr marL="0" indent="0">
              <a:buNone/>
            </a:pPr>
            <a:r>
              <a:rPr lang="cs-CZ" dirty="0"/>
              <a:t>3) pohledávky věřitelů na výživném ze zákona</a:t>
            </a:r>
          </a:p>
          <a:p>
            <a:pPr marL="0" indent="0">
              <a:buNone/>
            </a:pPr>
            <a:r>
              <a:rPr lang="cs-CZ" dirty="0"/>
              <a:t>4) pohledávky věřitelů na NŠ způsobené na zdraví</a:t>
            </a:r>
          </a:p>
          <a:p>
            <a:pPr marL="0" indent="0">
              <a:buNone/>
            </a:pPr>
            <a:r>
              <a:rPr lang="cs-CZ" dirty="0"/>
              <a:t>5</a:t>
            </a:r>
            <a:r>
              <a:rPr lang="cs-CZ" dirty="0">
                <a:solidFill>
                  <a:srgbClr val="FF0000"/>
                </a:solidFill>
              </a:rPr>
              <a:t>) pohledávky </a:t>
            </a:r>
            <a:r>
              <a:rPr lang="cs-CZ" dirty="0" err="1">
                <a:solidFill>
                  <a:srgbClr val="FF0000"/>
                </a:solidFill>
              </a:rPr>
              <a:t>InsSpr</a:t>
            </a:r>
            <a:r>
              <a:rPr lang="cs-CZ" dirty="0">
                <a:solidFill>
                  <a:srgbClr val="FF0000"/>
                </a:solidFill>
              </a:rPr>
              <a:t> na odměnu a hotové výdaje </a:t>
            </a:r>
          </a:p>
          <a:p>
            <a:endParaRPr lang="cs-CZ" dirty="0"/>
          </a:p>
          <a:p>
            <a:r>
              <a:rPr lang="cs-CZ" dirty="0"/>
              <a:t>ODVOLÁNÍ: D, V (jen ohledně své pohledávky, omezené odvolací důvody) </a:t>
            </a:r>
          </a:p>
        </p:txBody>
      </p:sp>
    </p:spTree>
    <p:extLst>
      <p:ext uri="{BB962C8B-B14F-4D97-AF65-F5344CB8AC3E}">
        <p14:creationId xmlns:p14="http://schemas.microsoft.com/office/powerpoint/2010/main" val="11160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2" y="1480930"/>
            <a:ext cx="5301138" cy="3254321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Procesní subjekty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804850"/>
            <a:ext cx="528487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§ 9 - § 70 </a:t>
            </a:r>
            <a:r>
              <a:rPr lang="cs-CZ" dirty="0" err="1"/>
              <a:t>InsZ</a:t>
            </a:r>
            <a:endParaRPr lang="cs-CZ"/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5675" y="1338739"/>
            <a:ext cx="3415614" cy="341561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9519079-4C36-4A6A-87AC-D7402053FD1A}"/>
              </a:ext>
            </a:extLst>
          </p:cNvPr>
          <p:cNvSpPr txBox="1"/>
          <p:nvPr/>
        </p:nvSpPr>
        <p:spPr>
          <a:xfrm>
            <a:off x="1537501" y="5347968"/>
            <a:ext cx="2878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j-lt"/>
              </a:rPr>
              <a:t>JUDr. Lenka </a:t>
            </a:r>
            <a:r>
              <a:rPr lang="cs-CZ" sz="1600" dirty="0" err="1">
                <a:latin typeface="+mj-lt"/>
              </a:rPr>
              <a:t>Vidovičová</a:t>
            </a:r>
            <a:r>
              <a:rPr lang="cs-CZ" sz="1600" dirty="0">
                <a:latin typeface="+mj-lt"/>
              </a:rPr>
              <a:t>, LL.M.</a:t>
            </a:r>
          </a:p>
        </p:txBody>
      </p:sp>
    </p:spTree>
    <p:extLst>
      <p:ext uri="{BB962C8B-B14F-4D97-AF65-F5344CB8AC3E}">
        <p14:creationId xmlns:p14="http://schemas.microsoft.com/office/powerpoint/2010/main" val="62592735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7225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cs-CZ" dirty="0"/>
              <a:t>Odejmutí  </a:t>
            </a:r>
            <a:br>
              <a:rPr lang="cs-CZ" dirty="0"/>
            </a:br>
            <a:r>
              <a:rPr lang="cs-CZ" dirty="0"/>
              <a:t>Zánik osvobození D (§ 417)</a:t>
            </a:r>
            <a:br>
              <a:rPr lang="cs-CZ" dirty="0"/>
            </a:br>
            <a:r>
              <a:rPr lang="cs-CZ" dirty="0"/>
              <a:t>Zrušení </a:t>
            </a:r>
            <a:r>
              <a:rPr lang="cs-CZ" dirty="0" err="1"/>
              <a:t>oddl</a:t>
            </a:r>
            <a:r>
              <a:rPr lang="cs-CZ" dirty="0"/>
              <a:t>. (§ 418)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716610" cy="404377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§ 417 – odejmutí a zánik osvobození D:</a:t>
            </a:r>
          </a:p>
          <a:p>
            <a:pPr lvl="1"/>
            <a:r>
              <a:rPr lang="cs-CZ" i="0" dirty="0">
                <a:solidFill>
                  <a:srgbClr val="FF0000"/>
                </a:solidFill>
              </a:rPr>
              <a:t>Návrh dotčeného V nebo </a:t>
            </a:r>
            <a:r>
              <a:rPr lang="cs-CZ" i="0" dirty="0" err="1">
                <a:solidFill>
                  <a:srgbClr val="FF0000"/>
                </a:solidFill>
              </a:rPr>
              <a:t>InsSpr</a:t>
            </a:r>
            <a:endParaRPr lang="cs-CZ" i="0" dirty="0">
              <a:solidFill>
                <a:srgbClr val="FF0000"/>
              </a:solidFill>
            </a:endParaRPr>
          </a:p>
          <a:p>
            <a:pPr lvl="1"/>
            <a:r>
              <a:rPr lang="cs-CZ" i="0" dirty="0"/>
              <a:t>Do 3 let od pravomocného přiznání osvobození </a:t>
            </a:r>
            <a:r>
              <a:rPr lang="cs-CZ" i="0" dirty="0">
                <a:solidFill>
                  <a:srgbClr val="FF0000"/>
                </a:solidFill>
              </a:rPr>
              <a:t>podle § 414 </a:t>
            </a:r>
            <a:r>
              <a:rPr lang="cs-CZ" i="0" dirty="0" err="1">
                <a:solidFill>
                  <a:srgbClr val="FF0000"/>
                </a:solidFill>
              </a:rPr>
              <a:t>InsZ</a:t>
            </a:r>
            <a:endParaRPr lang="cs-CZ" i="0" dirty="0">
              <a:solidFill>
                <a:srgbClr val="FF0000"/>
              </a:solidFill>
            </a:endParaRPr>
          </a:p>
          <a:p>
            <a:pPr lvl="1"/>
            <a:r>
              <a:rPr lang="cs-CZ" i="0" dirty="0"/>
              <a:t>Podvodné jednání D, poskytnutí zvláštních výhod některým V </a:t>
            </a:r>
          </a:p>
          <a:p>
            <a:pPr lvl="1"/>
            <a:r>
              <a:rPr lang="cs-CZ" i="0" dirty="0"/>
              <a:t>Do 3 let od pravomocného přiznání osvobození  - D pravomocně odsouzen za úmyslný TČ (ovlivnění </a:t>
            </a:r>
            <a:r>
              <a:rPr lang="cs-CZ" i="0" dirty="0" err="1"/>
              <a:t>InsŘ</a:t>
            </a:r>
            <a:r>
              <a:rPr lang="cs-CZ" i="0" dirty="0"/>
              <a:t>, poškození V</a:t>
            </a:r>
          </a:p>
          <a:p>
            <a:pPr lvl="1"/>
            <a:r>
              <a:rPr lang="cs-CZ" dirty="0"/>
              <a:t>ODVOLÁNÍ - D, V</a:t>
            </a:r>
          </a:p>
          <a:p>
            <a:r>
              <a:rPr lang="cs-CZ" b="1" dirty="0"/>
              <a:t>§ 418 – zrušení </a:t>
            </a:r>
            <a:r>
              <a:rPr lang="cs-CZ" b="1" dirty="0" err="1"/>
              <a:t>schv</a:t>
            </a:r>
            <a:r>
              <a:rPr lang="cs-CZ" b="1" dirty="0"/>
              <a:t>. ODD : </a:t>
            </a:r>
          </a:p>
          <a:p>
            <a:pPr lvl="1"/>
            <a:r>
              <a:rPr lang="cs-CZ" dirty="0"/>
              <a:t>při neplnění podmínek v průběhu </a:t>
            </a:r>
            <a:r>
              <a:rPr lang="cs-CZ" dirty="0" err="1"/>
              <a:t>Oddl</a:t>
            </a:r>
            <a:endParaRPr lang="cs-CZ" dirty="0"/>
          </a:p>
          <a:p>
            <a:pPr lvl="1"/>
            <a:r>
              <a:rPr lang="cs-CZ" dirty="0"/>
              <a:t>zaviněný vznik nového dluhu</a:t>
            </a:r>
          </a:p>
          <a:p>
            <a:pPr lvl="1"/>
            <a:r>
              <a:rPr lang="cs-CZ" dirty="0"/>
              <a:t>D není schopen po dobu delší 3 měsíců ani pohledávky dle § 395/1b nebo D sám navrhne</a:t>
            </a:r>
          </a:p>
          <a:p>
            <a:r>
              <a:rPr lang="cs-CZ" dirty="0"/>
              <a:t>Soud ne/rozhodne současně o K</a:t>
            </a:r>
          </a:p>
          <a:p>
            <a:r>
              <a:rPr lang="cs-CZ" dirty="0"/>
              <a:t>Upravený seznam přihlášek po zastavení </a:t>
            </a:r>
            <a:r>
              <a:rPr lang="cs-CZ" dirty="0" err="1"/>
              <a:t>InsŘ</a:t>
            </a:r>
            <a:r>
              <a:rPr lang="cs-CZ" dirty="0"/>
              <a:t> zahájené návrhem </a:t>
            </a:r>
            <a:r>
              <a:rPr lang="cs-CZ" dirty="0" err="1"/>
              <a:t>InsVěř</a:t>
            </a:r>
            <a:r>
              <a:rPr lang="cs-CZ" dirty="0"/>
              <a:t> je EXEKUČNÍM TITULEM: </a:t>
            </a:r>
            <a:r>
              <a:rPr lang="cs-CZ" dirty="0" err="1"/>
              <a:t>Exe</a:t>
            </a:r>
            <a:r>
              <a:rPr lang="cs-CZ" dirty="0"/>
              <a:t>, VR (promlčení 10 let) </a:t>
            </a:r>
          </a:p>
        </p:txBody>
      </p:sp>
    </p:spTree>
    <p:extLst>
      <p:ext uri="{BB962C8B-B14F-4D97-AF65-F5344CB8AC3E}">
        <p14:creationId xmlns:p14="http://schemas.microsoft.com/office/powerpoint/2010/main" val="8625380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262" y="3046546"/>
            <a:ext cx="5301138" cy="1306251"/>
          </a:xfrm>
        </p:spPr>
        <p:txBody>
          <a:bodyPr>
            <a:normAutofit fontScale="90000"/>
          </a:bodyPr>
          <a:lstStyle/>
          <a:p>
            <a:pPr algn="l"/>
            <a:r>
              <a:rPr lang="cs-CZ" sz="6600" dirty="0"/>
              <a:t>reorganizace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431008"/>
            <a:ext cx="528487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§ 316 </a:t>
            </a:r>
            <a:r>
              <a:rPr lang="cs-CZ" dirty="0" err="1"/>
              <a:t>an</a:t>
            </a:r>
            <a:r>
              <a:rPr lang="cs-CZ" dirty="0"/>
              <a:t>. </a:t>
            </a:r>
            <a:r>
              <a:rPr lang="cs-CZ" dirty="0" err="1"/>
              <a:t>InsZ</a:t>
            </a:r>
            <a:endParaRPr lang="cs-CZ" dirty="0"/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4124" y="937183"/>
            <a:ext cx="3415614" cy="34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58053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5220"/>
          </a:xfrm>
        </p:spPr>
        <p:txBody>
          <a:bodyPr>
            <a:normAutofit/>
          </a:bodyPr>
          <a:lstStyle/>
          <a:p>
            <a:r>
              <a:rPr lang="cs-CZ" sz="4000" dirty="0"/>
              <a:t>Reo – definice, přípustnost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371600" y="2072081"/>
            <a:ext cx="9601200" cy="379531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Def</a:t>
            </a:r>
            <a:r>
              <a:rPr lang="cs-CZ" b="1" dirty="0"/>
              <a:t>. </a:t>
            </a:r>
            <a:r>
              <a:rPr lang="cs-CZ" b="1" dirty="0" err="1"/>
              <a:t>Reo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postupné uspokojování pohledávek V + zachování D podniku</a:t>
            </a:r>
          </a:p>
          <a:p>
            <a:pPr lvl="1"/>
            <a:r>
              <a:rPr lang="cs-CZ" dirty="0"/>
              <a:t>opatření k ozdravění hospodaření dle RP</a:t>
            </a:r>
          </a:p>
          <a:p>
            <a:pPr lvl="1"/>
            <a:r>
              <a:rPr lang="cs-CZ" dirty="0"/>
              <a:t>průběžná kontrola V</a:t>
            </a:r>
          </a:p>
          <a:p>
            <a:r>
              <a:rPr lang="cs-CZ" b="1" dirty="0"/>
              <a:t>Přípustnost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Ú nebo </a:t>
            </a:r>
            <a:r>
              <a:rPr lang="cs-CZ" dirty="0" err="1"/>
              <a:t>hrozicí</a:t>
            </a:r>
            <a:r>
              <a:rPr lang="cs-CZ" dirty="0"/>
              <a:t> Ú + D=podnikatel</a:t>
            </a:r>
          </a:p>
          <a:p>
            <a:pPr lvl="1"/>
            <a:r>
              <a:rPr lang="cs-CZ" dirty="0"/>
              <a:t>Velikostní kritéria: Úhrn čistého obratu D za poslední účetní období 50 mil </a:t>
            </a:r>
            <a:r>
              <a:rPr lang="cs-CZ" dirty="0" err="1"/>
              <a:t>or</a:t>
            </a:r>
            <a:r>
              <a:rPr lang="cs-CZ" dirty="0"/>
              <a:t> 50 </a:t>
            </a:r>
            <a:r>
              <a:rPr lang="cs-CZ" dirty="0" err="1"/>
              <a:t>zamců</a:t>
            </a:r>
            <a:r>
              <a:rPr lang="cs-CZ" dirty="0"/>
              <a:t> v PP (§ 316/4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InsN</a:t>
            </a:r>
            <a:r>
              <a:rPr lang="cs-CZ" dirty="0"/>
              <a:t> D + nejpozději do </a:t>
            </a:r>
            <a:r>
              <a:rPr lang="cs-CZ" dirty="0" err="1"/>
              <a:t>RoÚ</a:t>
            </a:r>
            <a:r>
              <a:rPr lang="cs-CZ" dirty="0"/>
              <a:t> předloží D RP (½ </a:t>
            </a:r>
            <a:r>
              <a:rPr lang="cs-CZ" dirty="0" err="1"/>
              <a:t>zajV</a:t>
            </a:r>
            <a:r>
              <a:rPr lang="cs-CZ" dirty="0"/>
              <a:t>  + ½ </a:t>
            </a:r>
            <a:r>
              <a:rPr lang="cs-CZ" dirty="0" err="1"/>
              <a:t>nezajV</a:t>
            </a:r>
            <a:r>
              <a:rPr lang="cs-CZ" dirty="0"/>
              <a:t>) – bez velikostních </a:t>
            </a:r>
            <a:r>
              <a:rPr lang="cs-CZ" dirty="0" err="1"/>
              <a:t>kriterií</a:t>
            </a:r>
            <a:endParaRPr lang="cs-CZ" dirty="0"/>
          </a:p>
          <a:p>
            <a:pPr lvl="1"/>
            <a:r>
              <a:rPr lang="cs-CZ" dirty="0" err="1"/>
              <a:t>InsN</a:t>
            </a:r>
            <a:r>
              <a:rPr lang="cs-CZ" dirty="0"/>
              <a:t> V + nejpozději do </a:t>
            </a:r>
            <a:r>
              <a:rPr lang="cs-CZ" dirty="0" err="1"/>
              <a:t>RoÚ</a:t>
            </a:r>
            <a:r>
              <a:rPr lang="cs-CZ" dirty="0"/>
              <a:t> + max o 30 dnů prodloužení lhůty předloží D RP (½ </a:t>
            </a:r>
            <a:r>
              <a:rPr lang="cs-CZ" dirty="0" err="1"/>
              <a:t>zajV</a:t>
            </a:r>
            <a:r>
              <a:rPr lang="cs-CZ" dirty="0"/>
              <a:t>  + ½ </a:t>
            </a:r>
            <a:r>
              <a:rPr lang="cs-CZ" dirty="0" err="1"/>
              <a:t>nezajV</a:t>
            </a:r>
            <a:r>
              <a:rPr lang="cs-CZ" dirty="0"/>
              <a:t>) – bez velikostních </a:t>
            </a:r>
            <a:r>
              <a:rPr lang="cs-CZ" dirty="0" err="1"/>
              <a:t>kriterií</a:t>
            </a:r>
            <a:r>
              <a:rPr lang="cs-CZ" dirty="0"/>
              <a:t>   (316/6)</a:t>
            </a:r>
          </a:p>
          <a:p>
            <a:r>
              <a:rPr lang="cs-CZ" b="1" dirty="0"/>
              <a:t>Nepřípustnost</a:t>
            </a:r>
            <a:r>
              <a:rPr lang="cs-CZ" dirty="0"/>
              <a:t>:</a:t>
            </a:r>
          </a:p>
          <a:p>
            <a:pPr marL="530352" lvl="1" indent="0">
              <a:buNone/>
            </a:pPr>
            <a:r>
              <a:rPr lang="cs-CZ" dirty="0"/>
              <a:t>-  PO v likvidaci, obchodník s CP, osoba oprávněná k obchodování na   komoditní burze </a:t>
            </a:r>
          </a:p>
        </p:txBody>
      </p:sp>
    </p:spTree>
    <p:extLst>
      <p:ext uri="{BB962C8B-B14F-4D97-AF65-F5344CB8AC3E}">
        <p14:creationId xmlns:p14="http://schemas.microsoft.com/office/powerpoint/2010/main" val="347817790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na povolení Reo (</a:t>
            </a:r>
            <a:r>
              <a:rPr lang="cs-CZ" dirty="0" err="1"/>
              <a:t>ReoN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072081"/>
            <a:ext cx="9601200" cy="399315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Podat může: </a:t>
            </a:r>
          </a:p>
          <a:p>
            <a:pPr lvl="1"/>
            <a:r>
              <a:rPr lang="cs-CZ" dirty="0"/>
              <a:t>Dlužník</a:t>
            </a:r>
          </a:p>
          <a:p>
            <a:pPr lvl="1"/>
            <a:r>
              <a:rPr lang="cs-CZ" dirty="0"/>
              <a:t>Přihlášený věřitel   </a:t>
            </a:r>
          </a:p>
          <a:p>
            <a:pPr marL="530352" lvl="1" indent="0">
              <a:buNone/>
            </a:pPr>
            <a:r>
              <a:rPr lang="cs-CZ" dirty="0"/>
              <a:t>+ </a:t>
            </a:r>
            <a:r>
              <a:rPr lang="cs-CZ" b="1" dirty="0"/>
              <a:t>DOBRÁ VÍRA </a:t>
            </a:r>
          </a:p>
          <a:p>
            <a:r>
              <a:rPr lang="cs-CZ" b="1" dirty="0"/>
              <a:t>Lhůty</a:t>
            </a:r>
            <a:r>
              <a:rPr lang="cs-CZ" dirty="0"/>
              <a:t> § 318</a:t>
            </a:r>
          </a:p>
          <a:p>
            <a:pPr lvl="1"/>
            <a:r>
              <a:rPr lang="cs-CZ" dirty="0"/>
              <a:t>D, který podal </a:t>
            </a:r>
            <a:r>
              <a:rPr lang="cs-CZ" dirty="0" err="1"/>
              <a:t>InsN</a:t>
            </a:r>
            <a:r>
              <a:rPr lang="cs-CZ" dirty="0"/>
              <a:t> pro </a:t>
            </a:r>
            <a:r>
              <a:rPr lang="cs-CZ" dirty="0" err="1"/>
              <a:t>hrozicí</a:t>
            </a:r>
            <a:r>
              <a:rPr lang="cs-CZ" dirty="0"/>
              <a:t> Ú: do R o Ú, jinak </a:t>
            </a:r>
          </a:p>
          <a:p>
            <a:pPr lvl="1"/>
            <a:r>
              <a:rPr lang="cs-CZ" dirty="0"/>
              <a:t>do 10ti dnů před první SV, která se koná po </a:t>
            </a:r>
            <a:r>
              <a:rPr lang="cs-CZ" dirty="0" err="1"/>
              <a:t>RoÚ</a:t>
            </a:r>
            <a:endParaRPr lang="cs-CZ" dirty="0"/>
          </a:p>
          <a:p>
            <a:pPr lvl="1"/>
            <a:r>
              <a:rPr lang="cs-CZ" dirty="0"/>
              <a:t>Opožděný návrh </a:t>
            </a:r>
            <a:r>
              <a:rPr lang="cs-CZ" dirty="0" err="1"/>
              <a:t>InsSoud</a:t>
            </a:r>
            <a:r>
              <a:rPr lang="cs-CZ" dirty="0"/>
              <a:t> </a:t>
            </a:r>
            <a:r>
              <a:rPr lang="cs-CZ" b="1" dirty="0"/>
              <a:t>odmítne</a:t>
            </a:r>
            <a:r>
              <a:rPr lang="cs-CZ" dirty="0"/>
              <a:t>, odvolání pouze osoba, která opožděný N podala</a:t>
            </a:r>
          </a:p>
          <a:p>
            <a:r>
              <a:rPr lang="cs-CZ" b="1" dirty="0"/>
              <a:t>Obsah </a:t>
            </a:r>
            <a:r>
              <a:rPr lang="cs-CZ" b="1" dirty="0" err="1"/>
              <a:t>ReoN</a:t>
            </a:r>
            <a:r>
              <a:rPr lang="cs-CZ" dirty="0"/>
              <a:t> § 319</a:t>
            </a:r>
          </a:p>
          <a:p>
            <a:pPr lvl="1"/>
            <a:r>
              <a:rPr lang="cs-CZ" dirty="0"/>
              <a:t>označení D + osoby, které za D jednají</a:t>
            </a:r>
          </a:p>
          <a:p>
            <a:pPr lvl="1"/>
            <a:r>
              <a:rPr lang="cs-CZ" dirty="0"/>
              <a:t>údaje o kapitálové struktuře a majetku osob, které D ovládají </a:t>
            </a:r>
            <a:r>
              <a:rPr lang="cs-CZ" dirty="0" err="1"/>
              <a:t>or</a:t>
            </a:r>
            <a:r>
              <a:rPr lang="cs-CZ" dirty="0"/>
              <a:t> tvoří s D koncern, zda ohledně osob neprobíhá </a:t>
            </a:r>
            <a:r>
              <a:rPr lang="cs-CZ" dirty="0" err="1"/>
              <a:t>InsŘ</a:t>
            </a:r>
            <a:r>
              <a:rPr lang="cs-CZ" dirty="0"/>
              <a:t> (nemusí uvést V)</a:t>
            </a:r>
          </a:p>
          <a:p>
            <a:pPr lvl="1"/>
            <a:r>
              <a:rPr lang="cs-CZ" dirty="0"/>
              <a:t>způsob Reo (nezávazně)</a:t>
            </a:r>
          </a:p>
          <a:p>
            <a:pPr lvl="1"/>
            <a:r>
              <a:rPr lang="cs-CZ" dirty="0"/>
              <a:t>seznam majetku + seznam závazků, případně změny….výzva k opravě </a:t>
            </a:r>
            <a:r>
              <a:rPr lang="cs-CZ" dirty="0" err="1"/>
              <a:t>or</a:t>
            </a:r>
            <a:r>
              <a:rPr lang="cs-CZ" dirty="0"/>
              <a:t> doplnění max 7 dnů s poučením….pak </a:t>
            </a:r>
            <a:r>
              <a:rPr lang="cs-CZ" b="1" dirty="0"/>
              <a:t>odmítnutí</a:t>
            </a:r>
            <a:r>
              <a:rPr lang="cs-CZ" dirty="0"/>
              <a:t>, odvolání pouze osoba, která N podala</a:t>
            </a:r>
          </a:p>
          <a:p>
            <a:r>
              <a:rPr lang="cs-CZ" dirty="0"/>
              <a:t>Konkurence návrhů - § 321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9146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Zpětvzetí N na povolení </a:t>
            </a:r>
            <a:r>
              <a:rPr lang="cs-CZ" dirty="0" err="1"/>
              <a:t>Reo</a:t>
            </a:r>
            <a:r>
              <a:rPr lang="cs-CZ" dirty="0"/>
              <a:t> - § 322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osoba, která N podala </a:t>
            </a:r>
            <a:r>
              <a:rPr lang="cs-CZ" b="1" dirty="0"/>
              <a:t>do</a:t>
            </a:r>
            <a:r>
              <a:rPr lang="cs-CZ" dirty="0"/>
              <a:t> R </a:t>
            </a:r>
            <a:r>
              <a:rPr lang="cs-CZ" dirty="0" err="1"/>
              <a:t>InsS</a:t>
            </a:r>
            <a:r>
              <a:rPr lang="cs-CZ" dirty="0"/>
              <a:t> o povolení: soud bere na vědomí usnesením, odvolání není přípustné…projednávání </a:t>
            </a:r>
            <a:r>
              <a:rPr lang="cs-CZ" dirty="0" err="1"/>
              <a:t>Reo</a:t>
            </a:r>
            <a:r>
              <a:rPr lang="cs-CZ" dirty="0"/>
              <a:t> </a:t>
            </a:r>
            <a:r>
              <a:rPr lang="cs-CZ" b="1" dirty="0"/>
              <a:t>nepokračuje</a:t>
            </a:r>
          </a:p>
          <a:p>
            <a:r>
              <a:rPr lang="cs-CZ" dirty="0"/>
              <a:t>osoba, která N podala </a:t>
            </a:r>
            <a:r>
              <a:rPr lang="cs-CZ" b="1" dirty="0"/>
              <a:t>po</a:t>
            </a:r>
            <a:r>
              <a:rPr lang="cs-CZ" dirty="0"/>
              <a:t> R </a:t>
            </a:r>
            <a:r>
              <a:rPr lang="cs-CZ" dirty="0" err="1"/>
              <a:t>InsS</a:t>
            </a:r>
            <a:r>
              <a:rPr lang="cs-CZ" dirty="0"/>
              <a:t> o povolení: soud rozhodne, že zpětvzetí je neúčinné, odvolání není přípustné…pokud ex další návrh, soud vyzve navrhovatele, aby sdělil, zda trvá na jeho projednání…projednávání </a:t>
            </a:r>
            <a:r>
              <a:rPr lang="cs-CZ" dirty="0" err="1"/>
              <a:t>Reo</a:t>
            </a:r>
            <a:r>
              <a:rPr lang="cs-CZ" dirty="0"/>
              <a:t> </a:t>
            </a:r>
            <a:r>
              <a:rPr lang="cs-CZ" b="1" dirty="0"/>
              <a:t>ne/pokračuje</a:t>
            </a:r>
            <a:r>
              <a:rPr lang="cs-CZ" dirty="0"/>
              <a:t> </a:t>
            </a:r>
          </a:p>
          <a:p>
            <a:r>
              <a:rPr lang="cs-CZ" dirty="0"/>
              <a:t>Návrh na povolení </a:t>
            </a:r>
            <a:r>
              <a:rPr lang="cs-CZ" dirty="0" err="1"/>
              <a:t>Reo</a:t>
            </a:r>
            <a:r>
              <a:rPr lang="cs-CZ" dirty="0"/>
              <a:t> </a:t>
            </a:r>
            <a:r>
              <a:rPr lang="cs-CZ" b="1" dirty="0"/>
              <a:t>podaný V</a:t>
            </a:r>
            <a:r>
              <a:rPr lang="cs-CZ" dirty="0"/>
              <a:t> – </a:t>
            </a:r>
            <a:r>
              <a:rPr lang="cs-CZ" b="1" dirty="0"/>
              <a:t>MUSÍ</a:t>
            </a:r>
            <a:r>
              <a:rPr lang="cs-CZ" dirty="0"/>
              <a:t> schválit SV po zprávě o hospodářské situaci D (pochybnosti o poctivosti záměru?) - §323/1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72381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podání N na povolení </a:t>
            </a:r>
            <a:r>
              <a:rPr lang="cs-CZ" dirty="0" err="1"/>
              <a:t>Reo</a:t>
            </a:r>
            <a:r>
              <a:rPr lang="cs-CZ" dirty="0"/>
              <a:t> §324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PÚ mařící či ohrožující </a:t>
            </a:r>
            <a:r>
              <a:rPr lang="cs-CZ" dirty="0" err="1"/>
              <a:t>Reo</a:t>
            </a:r>
            <a:endParaRPr lang="cs-CZ" dirty="0"/>
          </a:p>
          <a:p>
            <a:r>
              <a:rPr lang="cs-CZ" b="1" dirty="0"/>
              <a:t>Zveřejnění návrhu na povolení </a:t>
            </a:r>
            <a:r>
              <a:rPr lang="cs-CZ" b="1" dirty="0" err="1"/>
              <a:t>ReO</a:t>
            </a:r>
            <a:r>
              <a:rPr lang="cs-CZ" b="1" dirty="0"/>
              <a:t> =&gt;</a:t>
            </a:r>
            <a:r>
              <a:rPr lang="cs-CZ" dirty="0"/>
              <a:t> nepřípustné započtení (324/3 </a:t>
            </a:r>
            <a:r>
              <a:rPr lang="cs-CZ" dirty="0" err="1"/>
              <a:t>nsZ</a:t>
            </a:r>
            <a:r>
              <a:rPr lang="cs-CZ" dirty="0"/>
              <a:t>) nerozhodne-li </a:t>
            </a:r>
            <a:r>
              <a:rPr lang="cs-CZ" dirty="0" err="1"/>
              <a:t>IsS</a:t>
            </a:r>
            <a:r>
              <a:rPr lang="cs-CZ" dirty="0"/>
              <a:t> jinak (PO)……</a:t>
            </a:r>
            <a:r>
              <a:rPr lang="cs-CZ" b="1" dirty="0"/>
              <a:t>trvá až do účinnosti RP </a:t>
            </a:r>
            <a:r>
              <a:rPr lang="cs-CZ" dirty="0"/>
              <a:t>(=PM R </a:t>
            </a:r>
            <a:r>
              <a:rPr lang="cs-CZ" dirty="0" err="1"/>
              <a:t>InsS</a:t>
            </a:r>
            <a:r>
              <a:rPr lang="cs-CZ" dirty="0"/>
              <a:t> o schválení RP) – </a:t>
            </a:r>
            <a:r>
              <a:rPr lang="cs-CZ" b="1" dirty="0"/>
              <a:t>352/3</a:t>
            </a:r>
            <a:r>
              <a:rPr lang="cs-CZ" dirty="0"/>
              <a:t> </a:t>
            </a:r>
            <a:r>
              <a:rPr lang="cs-CZ" dirty="0" err="1"/>
              <a:t>InsZ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96373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Rozhodnutí o návrhu na povolení Reo - § 325 zamítnutí § 326, odmítnutí § 327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77085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Doručení </a:t>
            </a:r>
            <a:r>
              <a:rPr lang="cs-CZ" b="1" dirty="0" err="1"/>
              <a:t>roz</a:t>
            </a:r>
            <a:r>
              <a:rPr lang="cs-CZ" b="1" dirty="0"/>
              <a:t>. o zamítnutí :</a:t>
            </a:r>
          </a:p>
          <a:p>
            <a:pPr lvl="1"/>
            <a:r>
              <a:rPr lang="cs-CZ" dirty="0"/>
              <a:t>D</a:t>
            </a:r>
          </a:p>
          <a:p>
            <a:pPr lvl="1"/>
            <a:r>
              <a:rPr lang="cs-CZ" dirty="0"/>
              <a:t>Navrhovateli</a:t>
            </a:r>
          </a:p>
          <a:p>
            <a:pPr lvl="1"/>
            <a:r>
              <a:rPr lang="cs-CZ" dirty="0" err="1"/>
              <a:t>Ins</a:t>
            </a:r>
            <a:r>
              <a:rPr lang="cs-CZ" dirty="0"/>
              <a:t>. Správci</a:t>
            </a:r>
          </a:p>
          <a:p>
            <a:pPr lvl="1"/>
            <a:r>
              <a:rPr lang="cs-CZ" dirty="0"/>
              <a:t>VV </a:t>
            </a:r>
          </a:p>
          <a:p>
            <a:pPr marL="530352" lvl="1" indent="0">
              <a:buNone/>
            </a:pPr>
            <a:r>
              <a:rPr lang="cs-CZ" dirty="0"/>
              <a:t>+ odvolání jen navrhovatel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cs-CZ" b="1" dirty="0"/>
              <a:t>Důvody zamítnutí:</a:t>
            </a:r>
          </a:p>
          <a:p>
            <a:pPr lvl="1"/>
            <a:r>
              <a:rPr lang="cs-CZ" dirty="0"/>
              <a:t>nepoctivý záměr (</a:t>
            </a:r>
            <a:r>
              <a:rPr lang="cs-CZ" dirty="0" err="1"/>
              <a:t>def</a:t>
            </a:r>
            <a:r>
              <a:rPr lang="cs-CZ" dirty="0"/>
              <a:t>: § 323/2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znovu podaný N osoby, o jejímž návrhu na povolení Reo bylo již dříve rozhodnuto</a:t>
            </a:r>
          </a:p>
          <a:p>
            <a:pPr lvl="1"/>
            <a:r>
              <a:rPr lang="cs-CZ" dirty="0"/>
              <a:t>návrh V, neschválený SV (§ 323/1 </a:t>
            </a:r>
            <a:r>
              <a:rPr lang="cs-CZ" dirty="0" err="1"/>
              <a:t>InsZ</a:t>
            </a:r>
            <a:r>
              <a:rPr lang="cs-CZ" dirty="0"/>
              <a:t>) </a:t>
            </a:r>
          </a:p>
          <a:p>
            <a:r>
              <a:rPr lang="cs-CZ" b="1" dirty="0"/>
              <a:t>Odmítnutí</a:t>
            </a:r>
            <a:r>
              <a:rPr lang="cs-CZ" dirty="0"/>
              <a:t>: účinky podání návrhu na povolení </a:t>
            </a:r>
            <a:r>
              <a:rPr lang="cs-CZ" dirty="0" err="1"/>
              <a:t>Reo</a:t>
            </a:r>
            <a:r>
              <a:rPr lang="cs-CZ" dirty="0"/>
              <a:t> zanikají, ale </a:t>
            </a:r>
            <a:r>
              <a:rPr lang="cs-CZ" b="1" dirty="0" err="1"/>
              <a:t>InsŘ</a:t>
            </a:r>
            <a:r>
              <a:rPr lang="cs-CZ" b="1" dirty="0"/>
              <a:t> pokračuje! (§ </a:t>
            </a:r>
            <a:r>
              <a:rPr lang="cs-CZ" dirty="0"/>
              <a:t>327),……pokud </a:t>
            </a:r>
            <a:r>
              <a:rPr lang="cs-CZ" dirty="0" err="1"/>
              <a:t>InsSoud</a:t>
            </a:r>
            <a:r>
              <a:rPr lang="cs-CZ" dirty="0"/>
              <a:t> nezamítne, neodmítne, vezme na vědomí zpětvzetí…..pak POVOLÍ</a:t>
            </a:r>
          </a:p>
        </p:txBody>
      </p:sp>
    </p:spTree>
    <p:extLst>
      <p:ext uri="{BB962C8B-B14F-4D97-AF65-F5344CB8AC3E}">
        <p14:creationId xmlns:p14="http://schemas.microsoft.com/office/powerpoint/2010/main" val="239731820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 o povolení </a:t>
            </a:r>
            <a:r>
              <a:rPr lang="cs-CZ" dirty="0" err="1"/>
              <a:t>Reo</a:t>
            </a:r>
            <a:r>
              <a:rPr lang="cs-CZ"/>
              <a:t> (§328, 329)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 o povolení </a:t>
            </a:r>
            <a:r>
              <a:rPr lang="cs-CZ" dirty="0" err="1"/>
              <a:t>Reo</a:t>
            </a:r>
            <a:r>
              <a:rPr lang="cs-CZ" dirty="0"/>
              <a:t> – doručuje se D, navrhovateli, </a:t>
            </a:r>
            <a:r>
              <a:rPr lang="cs-CZ" dirty="0" err="1"/>
              <a:t>InsSpr</a:t>
            </a:r>
            <a:r>
              <a:rPr lang="cs-CZ" dirty="0"/>
              <a:t>, VV….odvolání </a:t>
            </a:r>
            <a:r>
              <a:rPr lang="cs-CZ" b="1" dirty="0"/>
              <a:t>nepřípustné </a:t>
            </a:r>
            <a:r>
              <a:rPr lang="cs-CZ" dirty="0"/>
              <a:t>(§328)</a:t>
            </a:r>
          </a:p>
          <a:p>
            <a:r>
              <a:rPr lang="cs-CZ" b="1" dirty="0"/>
              <a:t>OBSAH</a:t>
            </a:r>
            <a:r>
              <a:rPr lang="cs-CZ" dirty="0"/>
              <a:t>:</a:t>
            </a:r>
          </a:p>
          <a:p>
            <a:pPr lvl="1">
              <a:buFontTx/>
              <a:buChar char="-"/>
            </a:pPr>
            <a:r>
              <a:rPr lang="cs-CZ" dirty="0"/>
              <a:t>Výrok </a:t>
            </a:r>
            <a:r>
              <a:rPr lang="cs-CZ" i="1" dirty="0"/>
              <a:t>(„ohledně dlužníka…se povoluje reorganizace…“) </a:t>
            </a:r>
          </a:p>
          <a:p>
            <a:pPr lvl="1">
              <a:buFontTx/>
              <a:buChar char="-"/>
            </a:pPr>
            <a:r>
              <a:rPr lang="cs-CZ" dirty="0"/>
              <a:t>Kdo je </a:t>
            </a:r>
            <a:r>
              <a:rPr lang="cs-CZ" dirty="0" err="1"/>
              <a:t>InsSpr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Výzva na D: předložení RP ve lhůtě 120 dnů </a:t>
            </a:r>
            <a:r>
              <a:rPr lang="cs-CZ" dirty="0" err="1"/>
              <a:t>or</a:t>
            </a:r>
            <a:r>
              <a:rPr lang="cs-CZ" dirty="0"/>
              <a:t> sdělení, že RP  předložit nehodlá (pokud D už dříve neoznámil, že předložit RP nehodlá)</a:t>
            </a:r>
          </a:p>
          <a:p>
            <a:pPr lvl="1">
              <a:buFontTx/>
              <a:buChar char="-"/>
            </a:pPr>
            <a:r>
              <a:rPr lang="cs-CZ" dirty="0" err="1"/>
              <a:t>Info</a:t>
            </a:r>
            <a:r>
              <a:rPr lang="cs-CZ" dirty="0"/>
              <a:t> o tom, za jakých podmínek mohou předložit RP další osoby</a:t>
            </a:r>
          </a:p>
          <a:p>
            <a:pPr lvl="1">
              <a:buFontTx/>
              <a:buChar char="-"/>
            </a:pPr>
            <a:r>
              <a:rPr lang="cs-CZ" dirty="0"/>
              <a:t>Jiná opatření soudu (zejm. k zajištění MP a účelu </a:t>
            </a:r>
            <a:r>
              <a:rPr lang="cs-CZ" dirty="0" err="1"/>
              <a:t>Reo</a:t>
            </a:r>
            <a:r>
              <a:rPr lang="cs-CZ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25796878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Dlužník jako sestavitel RP - § 339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95912"/>
            <a:ext cx="9601200" cy="4276288"/>
          </a:xfrm>
        </p:spPr>
        <p:txBody>
          <a:bodyPr>
            <a:normAutofit/>
          </a:bodyPr>
          <a:lstStyle/>
          <a:p>
            <a:r>
              <a:rPr lang="cs-CZ" dirty="0"/>
              <a:t>D – přednostní právo na sestavení (i když  návrh na povolení </a:t>
            </a:r>
            <a:r>
              <a:rPr lang="cs-CZ" dirty="0" err="1"/>
              <a:t>Reo</a:t>
            </a:r>
            <a:r>
              <a:rPr lang="cs-CZ" dirty="0"/>
              <a:t> podal V)</a:t>
            </a:r>
          </a:p>
          <a:p>
            <a:r>
              <a:rPr lang="cs-CZ" b="1" dirty="0"/>
              <a:t>Dlužník -  podání návrhu RP</a:t>
            </a:r>
            <a:r>
              <a:rPr lang="cs-CZ" dirty="0"/>
              <a:t>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RP s návrhem na povolení Reo, nebo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RP do 120 dnů od R o povolení Reo (+ 120 dnů – ODVOLÁNÍ není přípustné)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RP nepodává, </a:t>
            </a:r>
            <a:r>
              <a:rPr lang="cs-CZ" b="1" dirty="0"/>
              <a:t>oznámí</a:t>
            </a:r>
            <a:r>
              <a:rPr lang="cs-CZ" dirty="0"/>
              <a:t> </a:t>
            </a:r>
            <a:r>
              <a:rPr lang="cs-CZ" dirty="0" err="1"/>
              <a:t>InsSoudu</a:t>
            </a:r>
            <a:r>
              <a:rPr lang="cs-CZ" dirty="0"/>
              <a:t>, že podat nehodlá: pokud </a:t>
            </a:r>
            <a:r>
              <a:rPr lang="cs-CZ" dirty="0" err="1"/>
              <a:t>InsSoudu</a:t>
            </a:r>
            <a:r>
              <a:rPr lang="cs-CZ" dirty="0"/>
              <a:t> oznámí před uplynutím lhůty 120 dnů, </a:t>
            </a:r>
            <a:r>
              <a:rPr lang="cs-CZ" dirty="0" err="1"/>
              <a:t>InsSoud</a:t>
            </a:r>
            <a:r>
              <a:rPr lang="cs-CZ" dirty="0"/>
              <a:t> ukončí lhůtu – nutnost úředně ověřené podpisy oznámení (§339/4 </a:t>
            </a:r>
            <a:r>
              <a:rPr lang="cs-CZ" dirty="0" err="1"/>
              <a:t>InsZ</a:t>
            </a:r>
            <a:r>
              <a:rPr lang="cs-CZ" dirty="0"/>
              <a:t>) +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err="1"/>
              <a:t>InsSoud</a:t>
            </a:r>
            <a:r>
              <a:rPr lang="cs-CZ" dirty="0"/>
              <a:t> </a:t>
            </a:r>
            <a:r>
              <a:rPr lang="cs-CZ" b="1" dirty="0"/>
              <a:t>ukončí </a:t>
            </a:r>
            <a:r>
              <a:rPr lang="cs-CZ" dirty="0"/>
              <a:t>/ </a:t>
            </a:r>
            <a:r>
              <a:rPr lang="cs-CZ" b="1" dirty="0"/>
              <a:t>zkrátí</a:t>
            </a:r>
            <a:r>
              <a:rPr lang="cs-CZ" dirty="0"/>
              <a:t> lhůtu (i bez návrhu, zpravidla po vyjádření D, </a:t>
            </a:r>
            <a:r>
              <a:rPr lang="cs-CZ" dirty="0" err="1"/>
              <a:t>InsSpr</a:t>
            </a:r>
            <a:r>
              <a:rPr lang="cs-CZ" dirty="0"/>
              <a:t>, VV) – 339/4 </a:t>
            </a:r>
            <a:r>
              <a:rPr lang="cs-CZ" dirty="0" err="1"/>
              <a:t>InsZ</a:t>
            </a:r>
            <a:r>
              <a:rPr lang="cs-CZ" dirty="0"/>
              <a:t> – ODVOLÁNÍ není přípustné:</a:t>
            </a:r>
          </a:p>
          <a:p>
            <a:pPr marL="3730752" lvl="8" indent="0">
              <a:buNone/>
            </a:pPr>
            <a:r>
              <a:rPr lang="cs-CZ" dirty="0"/>
              <a:t>- </a:t>
            </a:r>
            <a:r>
              <a:rPr lang="cs-CZ" sz="1700" dirty="0"/>
              <a:t>D RP nesestavuje </a:t>
            </a:r>
            <a:r>
              <a:rPr lang="cs-CZ" sz="1700" dirty="0" err="1"/>
              <a:t>or</a:t>
            </a:r>
            <a:r>
              <a:rPr lang="cs-CZ" sz="1700" dirty="0"/>
              <a:t> </a:t>
            </a:r>
            <a:r>
              <a:rPr lang="cs-CZ" sz="1700" dirty="0" err="1"/>
              <a:t>Reo</a:t>
            </a:r>
            <a:r>
              <a:rPr lang="cs-CZ" sz="1700" dirty="0"/>
              <a:t> maří,</a:t>
            </a:r>
          </a:p>
          <a:p>
            <a:pPr marL="3730752" lvl="8" indent="0">
              <a:buNone/>
            </a:pPr>
            <a:r>
              <a:rPr lang="cs-CZ" sz="1700" dirty="0"/>
              <a:t>- D nehradí úroky </a:t>
            </a:r>
            <a:r>
              <a:rPr lang="cs-CZ" sz="1700" dirty="0" err="1"/>
              <a:t>zajV</a:t>
            </a:r>
            <a:r>
              <a:rPr lang="cs-CZ" sz="1700" dirty="0"/>
              <a:t> - § 171/4 </a:t>
            </a:r>
            <a:r>
              <a:rPr lang="cs-CZ" sz="1700" dirty="0" err="1"/>
              <a:t>InSZ</a:t>
            </a:r>
            <a:endParaRPr lang="cs-CZ" sz="1700" dirty="0"/>
          </a:p>
          <a:p>
            <a:pPr marL="987552" lvl="1" indent="-457200">
              <a:buFont typeface="+mj-lt"/>
              <a:buAutoNum type="arabicParenR"/>
            </a:pPr>
            <a:r>
              <a:rPr lang="cs-CZ" sz="2100" dirty="0"/>
              <a:t>RP nepodává, SV rozhodla, že D přednostní právo nemá  </a:t>
            </a:r>
          </a:p>
        </p:txBody>
      </p:sp>
    </p:spTree>
    <p:extLst>
      <p:ext uri="{BB962C8B-B14F-4D97-AF65-F5344CB8AC3E}">
        <p14:creationId xmlns:p14="http://schemas.microsoft.com/office/powerpoint/2010/main" val="8990494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339/6 </a:t>
            </a:r>
            <a:r>
              <a:rPr lang="cs-CZ" dirty="0" err="1"/>
              <a:t>InsZ</a:t>
            </a:r>
            <a:r>
              <a:rPr lang="cs-CZ" dirty="0"/>
              <a:t> – D bez přednostního práva k sestavení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rozhodnout SV o tom, kdo sestaví RP</a:t>
            </a:r>
          </a:p>
          <a:p>
            <a:r>
              <a:rPr lang="cs-CZ" dirty="0"/>
              <a:t>Nerozhodne-li SV, výzva </a:t>
            </a:r>
            <a:r>
              <a:rPr lang="cs-CZ" dirty="0" err="1"/>
              <a:t>InsSoudu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osobám, které návrh na povolení Reo podaly</a:t>
            </a:r>
          </a:p>
          <a:p>
            <a:pPr lvl="1"/>
            <a:r>
              <a:rPr lang="cs-CZ" dirty="0"/>
              <a:t>osobám, které se k návrhu na povolení Reo připojily</a:t>
            </a:r>
          </a:p>
          <a:p>
            <a:r>
              <a:rPr lang="cs-CZ" dirty="0" err="1"/>
              <a:t>InsSoud</a:t>
            </a:r>
            <a:r>
              <a:rPr lang="cs-CZ" dirty="0"/>
              <a:t> jim stanoví přiměřenou lhůtu</a:t>
            </a:r>
          </a:p>
        </p:txBody>
      </p:sp>
    </p:spTree>
    <p:extLst>
      <p:ext uri="{BB962C8B-B14F-4D97-AF65-F5344CB8AC3E}">
        <p14:creationId xmlns:p14="http://schemas.microsoft.com/office/powerpoint/2010/main" val="26535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646124B-EC99-4A88-962E-544AB719B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subjekty  X      Účastníci řízení</a:t>
            </a:r>
            <a:br>
              <a:rPr lang="cs-CZ" dirty="0"/>
            </a:br>
            <a:r>
              <a:rPr lang="cs-CZ" sz="2000" dirty="0"/>
              <a:t>obecně (§9 </a:t>
            </a:r>
            <a:r>
              <a:rPr lang="cs-CZ" sz="2000" dirty="0" err="1"/>
              <a:t>InsZ</a:t>
            </a:r>
            <a:r>
              <a:rPr lang="cs-CZ" sz="2000" dirty="0"/>
              <a:t>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D3D73D-ECA2-418F-86EA-9BB747B27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183299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b="1" dirty="0"/>
              <a:t>Insolvenční soud</a:t>
            </a:r>
            <a:r>
              <a:rPr lang="cs-CZ" dirty="0"/>
              <a:t> - rozhodovací a dohledová činnost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Dlužník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V uplatňující práva proti D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Insolvenční správce</a:t>
            </a:r>
            <a:r>
              <a:rPr lang="cs-CZ" dirty="0"/>
              <a:t> + další správce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Státní zastupitelství</a:t>
            </a:r>
            <a:r>
              <a:rPr lang="cs-CZ" dirty="0"/>
              <a:t> po vstupu do </a:t>
            </a:r>
            <a:r>
              <a:rPr lang="cs-CZ" dirty="0" err="1"/>
              <a:t>InsŘ</a:t>
            </a:r>
            <a:r>
              <a:rPr lang="cs-CZ" dirty="0"/>
              <a:t> (viz § 7c)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Likvidátor dlužníka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9E1A33-B247-426A-A8E0-BCB5388D0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2004968"/>
            <a:ext cx="4447786" cy="4167231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b="1" dirty="0"/>
              <a:t>Dlužník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V uplatňující práva proti D </a:t>
            </a:r>
            <a:r>
              <a:rPr lang="cs-CZ" dirty="0"/>
              <a:t>(§14, §15 nepřihlášení V)</a:t>
            </a:r>
          </a:p>
          <a:p>
            <a:pPr marL="457200" indent="-457200">
              <a:buFont typeface="+mj-lt"/>
              <a:buAutoNum type="arabicParenR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Incidenční spory (§16) 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b="1" dirty="0"/>
              <a:t>Žalobce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b="1" dirty="0"/>
              <a:t>Žalovaný </a:t>
            </a:r>
          </a:p>
          <a:p>
            <a:pPr marL="530352" lvl="1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Vedlejší účastenství </a:t>
            </a:r>
            <a:r>
              <a:rPr lang="cs-CZ" dirty="0"/>
              <a:t>přípustné pouze v incidentech (§16/6 </a:t>
            </a:r>
            <a:r>
              <a:rPr lang="cs-CZ" dirty="0" err="1"/>
              <a:t>InsZ</a:t>
            </a:r>
            <a:r>
              <a:rPr lang="cs-CZ" dirty="0"/>
              <a:t> x §93 OSŘ), v </a:t>
            </a:r>
            <a:r>
              <a:rPr lang="cs-CZ" dirty="0" err="1"/>
              <a:t>InsŘ</a:t>
            </a:r>
            <a:r>
              <a:rPr lang="cs-CZ" dirty="0"/>
              <a:t> </a:t>
            </a:r>
            <a:r>
              <a:rPr lang="cs-CZ" b="1" dirty="0"/>
              <a:t>NE</a:t>
            </a:r>
            <a:r>
              <a:rPr lang="cs-CZ" dirty="0"/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Vstup do řízení (§92/1 OSŘ), záměna účastníka (§92/1 OSŘ) </a:t>
            </a:r>
            <a:r>
              <a:rPr lang="cs-CZ" b="1" dirty="0"/>
              <a:t>NE!</a:t>
            </a:r>
            <a:r>
              <a:rPr lang="cs-CZ" dirty="0"/>
              <a:t> - §17 </a:t>
            </a:r>
            <a:r>
              <a:rPr lang="cs-CZ" dirty="0" err="1"/>
              <a:t>InsZ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Převod a přechod pohledávky (§18 </a:t>
            </a:r>
            <a:r>
              <a:rPr lang="cs-CZ" dirty="0" err="1"/>
              <a:t>InsZ</a:t>
            </a:r>
            <a:r>
              <a:rPr lang="cs-CZ" dirty="0"/>
              <a:t> speciální úprava + zvláštní náležitosti formální + „kontumační“ postup (proti obecné §107a OSŘ)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zvláštní způsob osvědčení při přihlášení postoupené pohledávky§177/2-7 </a:t>
            </a:r>
            <a:r>
              <a:rPr lang="cs-CZ" dirty="0" err="1"/>
              <a:t>InsZ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zastoupení účastníků </a:t>
            </a:r>
            <a:r>
              <a:rPr lang="cs-CZ" b="1" dirty="0"/>
              <a:t>ANO! </a:t>
            </a:r>
            <a:r>
              <a:rPr lang="cs-CZ" dirty="0"/>
              <a:t>- OSŘ</a:t>
            </a:r>
          </a:p>
        </p:txBody>
      </p:sp>
    </p:spTree>
    <p:extLst>
      <p:ext uri="{BB962C8B-B14F-4D97-AF65-F5344CB8AC3E}">
        <p14:creationId xmlns:p14="http://schemas.microsoft.com/office/powerpoint/2010/main" val="182160698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Dispoziční oprávnění D v Reo – I. </a:t>
            </a:r>
            <a:br>
              <a:rPr lang="cs-CZ" dirty="0"/>
            </a:br>
            <a:r>
              <a:rPr lang="cs-CZ" dirty="0"/>
              <a:t>§ 332,333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156745"/>
          </a:xfrm>
        </p:spPr>
        <p:txBody>
          <a:bodyPr>
            <a:normAutofit/>
          </a:bodyPr>
          <a:lstStyle/>
          <a:p>
            <a:r>
              <a:rPr lang="cs-CZ" dirty="0"/>
              <a:t>R o povolení </a:t>
            </a:r>
            <a:r>
              <a:rPr lang="cs-CZ" dirty="0" err="1"/>
              <a:t>Reo</a:t>
            </a:r>
            <a:r>
              <a:rPr lang="cs-CZ" dirty="0"/>
              <a:t> – PM: 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RUŠÍ</a:t>
            </a:r>
            <a:r>
              <a:rPr lang="cs-CZ" dirty="0"/>
              <a:t> se omezení dispozičních oprávnění (ze zákona </a:t>
            </a:r>
            <a:r>
              <a:rPr lang="cs-CZ" dirty="0" err="1"/>
              <a:t>or</a:t>
            </a:r>
            <a:r>
              <a:rPr lang="cs-CZ" dirty="0"/>
              <a:t> R </a:t>
            </a:r>
            <a:r>
              <a:rPr lang="cs-CZ" dirty="0" err="1"/>
              <a:t>InsSoudu</a:t>
            </a:r>
            <a:r>
              <a:rPr lang="cs-CZ" dirty="0"/>
              <a:t>)-330/1 </a:t>
            </a:r>
            <a:r>
              <a:rPr lang="cs-CZ" dirty="0" err="1"/>
              <a:t>InsZ</a:t>
            </a:r>
            <a:endParaRPr lang="cs-CZ" dirty="0"/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NERUŠÍ</a:t>
            </a:r>
            <a:r>
              <a:rPr lang="cs-CZ" dirty="0"/>
              <a:t> se omezení dispoziční oprávnění (návrh </a:t>
            </a:r>
            <a:r>
              <a:rPr lang="cs-CZ" dirty="0" err="1"/>
              <a:t>InsSpr</a:t>
            </a:r>
            <a:r>
              <a:rPr lang="cs-CZ" dirty="0"/>
              <a:t>, VV, </a:t>
            </a:r>
            <a:r>
              <a:rPr lang="cs-CZ" dirty="0" err="1"/>
              <a:t>InsSoud</a:t>
            </a:r>
            <a:r>
              <a:rPr lang="cs-CZ" dirty="0"/>
              <a:t> i bez návrhu) – </a:t>
            </a:r>
            <a:r>
              <a:rPr lang="cs-CZ" b="1" dirty="0"/>
              <a:t>omezí </a:t>
            </a:r>
            <a:r>
              <a:rPr lang="cs-CZ" b="1" dirty="0" err="1"/>
              <a:t>or</a:t>
            </a:r>
            <a:r>
              <a:rPr lang="cs-CZ" b="1" dirty="0"/>
              <a:t> zakáže </a:t>
            </a:r>
            <a:r>
              <a:rPr lang="cs-CZ" dirty="0"/>
              <a:t>– zájem V, pochybnosti o poctivém jednání </a:t>
            </a:r>
            <a:r>
              <a:rPr lang="cs-CZ" dirty="0" err="1"/>
              <a:t>or</a:t>
            </a:r>
            <a:r>
              <a:rPr lang="cs-CZ" dirty="0"/>
              <a:t> odborné způsobilosti D - § 332 </a:t>
            </a:r>
            <a:r>
              <a:rPr lang="cs-CZ" dirty="0" err="1"/>
              <a:t>InsZ</a:t>
            </a:r>
            <a:endParaRPr lang="cs-CZ" dirty="0"/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POZASTAVUJE SE </a:t>
            </a:r>
            <a:r>
              <a:rPr lang="cs-CZ" dirty="0"/>
              <a:t>výkon </a:t>
            </a:r>
            <a:r>
              <a:rPr lang="cs-CZ" dirty="0" err="1"/>
              <a:t>fce</a:t>
            </a:r>
            <a:r>
              <a:rPr lang="cs-CZ" dirty="0"/>
              <a:t> VH  </a:t>
            </a:r>
            <a:r>
              <a:rPr lang="cs-CZ" dirty="0" err="1"/>
              <a:t>or</a:t>
            </a:r>
            <a:r>
              <a:rPr lang="cs-CZ" dirty="0"/>
              <a:t> členské schůze – rozhoduje </a:t>
            </a:r>
            <a:r>
              <a:rPr lang="cs-CZ" dirty="0" err="1"/>
              <a:t>InsSpr</a:t>
            </a:r>
            <a:r>
              <a:rPr lang="cs-CZ" dirty="0"/>
              <a:t>, vyjma: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/>
              <a:t>jmenování nebo volba a odvolání statutárních orgánů a DR D (</a:t>
            </a:r>
            <a:r>
              <a:rPr lang="cs-CZ" b="1" dirty="0"/>
              <a:t>účinnost: až souhlas VV</a:t>
            </a:r>
            <a:r>
              <a:rPr lang="cs-CZ" dirty="0"/>
              <a:t>) – ale jen v případech, kdy byla Reo povolena k </a:t>
            </a:r>
            <a:r>
              <a:rPr lang="cs-CZ" b="1" dirty="0"/>
              <a:t>návrhu D</a:t>
            </a:r>
            <a:r>
              <a:rPr lang="cs-CZ" dirty="0"/>
              <a:t>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/>
              <a:t>jmenování nebo volba a odvolání statutárních orgánů a DR D náleží jen VV, kdy Reo povolena k </a:t>
            </a:r>
            <a:r>
              <a:rPr lang="cs-CZ" b="1" dirty="0"/>
              <a:t>návrhu V /</a:t>
            </a:r>
            <a:r>
              <a:rPr lang="cs-CZ" dirty="0"/>
              <a:t> </a:t>
            </a:r>
            <a:r>
              <a:rPr lang="cs-CZ" b="1" dirty="0"/>
              <a:t>D nemá právo sestavit RP    </a:t>
            </a:r>
          </a:p>
        </p:txBody>
      </p:sp>
    </p:spTree>
    <p:extLst>
      <p:ext uri="{BB962C8B-B14F-4D97-AF65-F5344CB8AC3E}">
        <p14:creationId xmlns:p14="http://schemas.microsoft.com/office/powerpoint/2010/main" val="253768812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Dispoziční oprávnění D v </a:t>
            </a:r>
            <a:r>
              <a:rPr lang="cs-CZ" dirty="0" err="1"/>
              <a:t>Reo</a:t>
            </a:r>
            <a:r>
              <a:rPr lang="cs-CZ" dirty="0"/>
              <a:t> –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Def</a:t>
            </a:r>
            <a:r>
              <a:rPr lang="cs-CZ" dirty="0"/>
              <a:t>: </a:t>
            </a:r>
            <a:r>
              <a:rPr lang="cs-CZ" dirty="0" err="1"/>
              <a:t>PJednání</a:t>
            </a:r>
            <a:r>
              <a:rPr lang="cs-CZ" dirty="0"/>
              <a:t> </a:t>
            </a:r>
            <a:r>
              <a:rPr lang="cs-CZ" b="1" dirty="0"/>
              <a:t>zásadního významu </a:t>
            </a:r>
            <a:r>
              <a:rPr lang="cs-CZ" dirty="0"/>
              <a:t>– § 330/3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/>
              <a:t>souhlas VV (odpovědnost D s dispozičním oprávněním za újmu)</a:t>
            </a:r>
          </a:p>
          <a:p>
            <a:r>
              <a:rPr lang="cs-CZ" b="1" dirty="0"/>
              <a:t>Pohledávky vedoucích zaměstnanců </a:t>
            </a:r>
            <a:r>
              <a:rPr lang="cs-CZ" dirty="0"/>
              <a:t>(§33/3, 73/3 ZP) vzniklé po povolení Reo – výše určená </a:t>
            </a:r>
            <a:r>
              <a:rPr lang="cs-CZ" dirty="0" err="1"/>
              <a:t>InsSpr</a:t>
            </a:r>
            <a:r>
              <a:rPr lang="cs-CZ" dirty="0"/>
              <a:t> + souhlas VV (§330/4)</a:t>
            </a:r>
          </a:p>
          <a:p>
            <a:r>
              <a:rPr lang="cs-CZ" b="1" dirty="0" err="1"/>
              <a:t>Mezitimní</a:t>
            </a:r>
            <a:r>
              <a:rPr lang="cs-CZ" b="1" dirty="0"/>
              <a:t> ÚZ </a:t>
            </a:r>
            <a:r>
              <a:rPr lang="cs-CZ" dirty="0"/>
              <a:t>ke dni přecházejícímu, kterým nastanou účinky povolení </a:t>
            </a:r>
            <a:r>
              <a:rPr lang="cs-CZ" dirty="0" err="1"/>
              <a:t>Reo</a:t>
            </a:r>
            <a:r>
              <a:rPr lang="cs-CZ" dirty="0"/>
              <a:t> </a:t>
            </a:r>
          </a:p>
          <a:p>
            <a:r>
              <a:rPr lang="cs-CZ" dirty="0"/>
              <a:t>PJ odmítnutí </a:t>
            </a:r>
            <a:r>
              <a:rPr lang="cs-CZ" dirty="0" err="1"/>
              <a:t>or</a:t>
            </a:r>
            <a:r>
              <a:rPr lang="cs-CZ" dirty="0"/>
              <a:t> přijetí daru </a:t>
            </a:r>
            <a:r>
              <a:rPr lang="cs-CZ" dirty="0" err="1"/>
              <a:t>or</a:t>
            </a:r>
            <a:r>
              <a:rPr lang="cs-CZ" dirty="0"/>
              <a:t> dědictví – souhlas VV (§246/3 </a:t>
            </a:r>
            <a:r>
              <a:rPr lang="cs-CZ" dirty="0" err="1"/>
              <a:t>InsZ</a:t>
            </a:r>
            <a:r>
              <a:rPr lang="cs-CZ" dirty="0"/>
              <a:t> – jako v K)</a:t>
            </a:r>
          </a:p>
          <a:p>
            <a:r>
              <a:rPr lang="cs-CZ" dirty="0"/>
              <a:t>Souhlas VV platí dále § 253 – 260 </a:t>
            </a:r>
            <a:r>
              <a:rPr lang="cs-CZ" dirty="0" err="1"/>
              <a:t>InsZ</a:t>
            </a:r>
            <a:r>
              <a:rPr lang="cs-CZ" dirty="0"/>
              <a:t> (jako v K), u § 253 D s dispozičním oprávněním se do 30ti dnů vyjádří, že smlouvu splní, nevyjádří-li se, musí splnit</a:t>
            </a:r>
          </a:p>
          <a:p>
            <a:r>
              <a:rPr lang="cs-CZ" dirty="0"/>
              <a:t>Role </a:t>
            </a:r>
            <a:r>
              <a:rPr lang="cs-CZ" dirty="0" err="1"/>
              <a:t>InsSpr</a:t>
            </a:r>
            <a:r>
              <a:rPr lang="cs-CZ" dirty="0"/>
              <a:t>: dohled, zjišťování MP, </a:t>
            </a:r>
            <a:r>
              <a:rPr lang="cs-CZ" dirty="0" err="1"/>
              <a:t>inc.spory</a:t>
            </a:r>
            <a:r>
              <a:rPr lang="cs-CZ" dirty="0"/>
              <a:t>….§ 331</a:t>
            </a:r>
          </a:p>
        </p:txBody>
      </p:sp>
    </p:spTree>
    <p:extLst>
      <p:ext uri="{BB962C8B-B14F-4D97-AF65-F5344CB8AC3E}">
        <p14:creationId xmlns:p14="http://schemas.microsoft.com/office/powerpoint/2010/main" val="16628234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Věřitelé v </a:t>
            </a:r>
            <a:r>
              <a:rPr lang="cs-CZ" dirty="0" err="1"/>
              <a:t>Reo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Přihlášení V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V s pohledávkami za MP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V s pohledávkami postavenými na roveň 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Společníci a členové D (pohledávka = právo vyplývající z jejich účasti ve společnosti / družstvu, ale pohledávka je rovna nule) - § 335/1 </a:t>
            </a:r>
            <a:r>
              <a:rPr lang="cs-CZ" dirty="0" err="1"/>
              <a:t>InsZ</a:t>
            </a:r>
            <a:r>
              <a:rPr lang="cs-CZ" dirty="0"/>
              <a:t> + pravidla pro hlasování v jednotlivých skupinách § 347/2 </a:t>
            </a:r>
            <a:r>
              <a:rPr lang="cs-CZ" dirty="0" err="1"/>
              <a:t>InsZ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89535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popření pohledávky v </a:t>
            </a:r>
            <a:r>
              <a:rPr lang="cs-CZ" dirty="0" err="1"/>
              <a:t>Reo</a:t>
            </a:r>
            <a:r>
              <a:rPr lang="cs-CZ" dirty="0"/>
              <a:t> – D, V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DLUŽNÍK:</a:t>
            </a:r>
          </a:p>
          <a:p>
            <a:r>
              <a:rPr lang="cs-CZ" dirty="0"/>
              <a:t>Režim shodný s účinky, pokud popře </a:t>
            </a:r>
            <a:r>
              <a:rPr lang="cs-CZ" dirty="0" err="1"/>
              <a:t>InsSpr</a:t>
            </a:r>
            <a:r>
              <a:rPr lang="cs-CZ" dirty="0"/>
              <a:t> (§198,199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Pohledávka popřena na PJ, které se koná dříve než nastaly účinky povolení </a:t>
            </a:r>
            <a:r>
              <a:rPr lang="cs-CZ" dirty="0" err="1"/>
              <a:t>Reo</a:t>
            </a:r>
            <a:r>
              <a:rPr lang="cs-CZ" dirty="0"/>
              <a:t>, nastávají účinky popření až dnem, kdy nastaly účinky povolení </a:t>
            </a:r>
            <a:r>
              <a:rPr lang="cs-CZ" dirty="0" err="1"/>
              <a:t>Reo</a:t>
            </a:r>
            <a:r>
              <a:rPr lang="cs-CZ" dirty="0"/>
              <a:t> (rozhodný den pro běh lhůt) - § 336/2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Nevykonatelná pohledávka – Ž proti D!</a:t>
            </a:r>
          </a:p>
          <a:p>
            <a:r>
              <a:rPr lang="cs-CZ" dirty="0"/>
              <a:t>Vykonatelná pohledávka – Ž jen z důvodu: zastavení VR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Exe</a:t>
            </a:r>
            <a:r>
              <a:rPr lang="cs-CZ" dirty="0"/>
              <a:t>, zánik pohledávky, promlčení (§336/3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VĚŘITEL: </a:t>
            </a:r>
            <a:r>
              <a:rPr lang="cs-CZ" dirty="0"/>
              <a:t>popření nemá vliv na zjištění popřené pohledávky (za trvání </a:t>
            </a:r>
            <a:r>
              <a:rPr lang="cs-CZ" dirty="0" err="1"/>
              <a:t>Reo</a:t>
            </a:r>
            <a:r>
              <a:rPr lang="cs-CZ" dirty="0"/>
              <a:t>)-336/4 </a:t>
            </a:r>
            <a:r>
              <a:rPr lang="cs-CZ" dirty="0" err="1"/>
              <a:t>InsZ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445436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Věřitelé a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Hlasování o přijetí RP</a:t>
            </a:r>
          </a:p>
          <a:p>
            <a:r>
              <a:rPr lang="cs-CZ" dirty="0"/>
              <a:t> Určení rozsahu uspokojení zjištěných pohledávek</a:t>
            </a:r>
          </a:p>
          <a:p>
            <a:r>
              <a:rPr lang="cs-CZ" dirty="0"/>
              <a:t> Zásadně shodné právní postavení + hospodářské zájmy (v RP kritéria pro rozdělení – odůvodnění a vhodnost zařazení posuzuje </a:t>
            </a:r>
            <a:r>
              <a:rPr lang="cs-CZ" dirty="0" err="1"/>
              <a:t>InsSoud</a:t>
            </a:r>
            <a:r>
              <a:rPr lang="cs-CZ" dirty="0"/>
              <a:t> při schvalování RP – 337/5, k návrhu dotčeného V </a:t>
            </a:r>
            <a:r>
              <a:rPr lang="cs-CZ" dirty="0" err="1"/>
              <a:t>or</a:t>
            </a:r>
            <a:r>
              <a:rPr lang="cs-CZ" dirty="0"/>
              <a:t> předkladatele RP </a:t>
            </a:r>
            <a:r>
              <a:rPr lang="cs-CZ" dirty="0" err="1"/>
              <a:t>InsSoud</a:t>
            </a:r>
            <a:r>
              <a:rPr lang="cs-CZ" dirty="0"/>
              <a:t> může rozhodnout  o zařazení V do jiné skupiny - § 337/6 </a:t>
            </a:r>
            <a:r>
              <a:rPr lang="cs-CZ" dirty="0" err="1"/>
              <a:t>InsZ</a:t>
            </a:r>
            <a:r>
              <a:rPr lang="cs-CZ" dirty="0"/>
              <a:t> – ODVOLÁNÍ není přípustné)</a:t>
            </a:r>
          </a:p>
          <a:p>
            <a:r>
              <a:rPr lang="cs-CZ" dirty="0"/>
              <a:t>Samostatné skupiny (§337/2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1044702" lvl="1" indent="-514350">
              <a:buAutoNum type="arabicParenR"/>
            </a:pPr>
            <a:r>
              <a:rPr lang="cs-CZ" dirty="0"/>
              <a:t>Každý </a:t>
            </a:r>
            <a:r>
              <a:rPr lang="cs-CZ" dirty="0" err="1"/>
              <a:t>zaj</a:t>
            </a:r>
            <a:r>
              <a:rPr lang="cs-CZ" dirty="0"/>
              <a:t>. V</a:t>
            </a:r>
          </a:p>
          <a:p>
            <a:pPr marL="1044702" lvl="1" indent="-514350">
              <a:buAutoNum type="arabicParenR"/>
            </a:pPr>
            <a:r>
              <a:rPr lang="cs-CZ" dirty="0"/>
              <a:t>Věřitelé § 335 </a:t>
            </a:r>
            <a:r>
              <a:rPr lang="cs-CZ" dirty="0" err="1"/>
              <a:t>InsZ</a:t>
            </a:r>
            <a:endParaRPr lang="cs-CZ" dirty="0"/>
          </a:p>
          <a:p>
            <a:pPr marL="1044702" lvl="1" indent="-514350">
              <a:buAutoNum type="arabicParenR"/>
            </a:pPr>
            <a:r>
              <a:rPr lang="cs-CZ" dirty="0"/>
              <a:t>Věřitelé, jejich </a:t>
            </a:r>
            <a:r>
              <a:rPr lang="cs-CZ" dirty="0" err="1"/>
              <a:t>pohl</a:t>
            </a:r>
            <a:r>
              <a:rPr lang="cs-CZ" dirty="0"/>
              <a:t>. nejsou RP dotčeny (§337/2 </a:t>
            </a:r>
            <a:r>
              <a:rPr lang="cs-CZ" dirty="0" err="1"/>
              <a:t>písm</a:t>
            </a:r>
            <a:r>
              <a:rPr lang="cs-CZ" dirty="0"/>
              <a:t> c/ </a:t>
            </a:r>
            <a:r>
              <a:rPr lang="cs-CZ" dirty="0" err="1"/>
              <a:t>InsZ</a:t>
            </a:r>
            <a:r>
              <a:rPr lang="cs-CZ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420901167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Pohledávky nedotčené reorganizačním plánem (RP)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Def</a:t>
            </a:r>
            <a:r>
              <a:rPr lang="cs-CZ" b="1" dirty="0"/>
              <a:t> </a:t>
            </a:r>
            <a:r>
              <a:rPr lang="cs-CZ" dirty="0"/>
              <a:t>(§ 337/3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jejíž výši, splatnost, ani jiné vlastnosti a práva s ní spojená RP nemění, nebo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o které V písemně uznal, že není RP dotčena</a:t>
            </a:r>
          </a:p>
          <a:p>
            <a:r>
              <a:rPr lang="cs-CZ" b="1" dirty="0"/>
              <a:t>Fikce nedotčenosti </a:t>
            </a:r>
            <a:r>
              <a:rPr lang="cs-CZ" dirty="0"/>
              <a:t>dle § 337/4: pohledávka, u které v důsledku prodlení D došlo ke ztrátě sjednané výhody splátek a RP:</a:t>
            </a:r>
          </a:p>
          <a:p>
            <a:pPr lvl="1"/>
            <a:r>
              <a:rPr lang="cs-CZ" dirty="0"/>
              <a:t>stanoví splatnost jistiny + úroků jakoby prodlení nebylo</a:t>
            </a:r>
          </a:p>
          <a:p>
            <a:pPr lvl="1"/>
            <a:r>
              <a:rPr lang="cs-CZ" dirty="0"/>
              <a:t>nemění žádná další práva spojená s pohledávkou</a:t>
            </a:r>
          </a:p>
          <a:p>
            <a:pPr lvl="1"/>
            <a:r>
              <a:rPr lang="cs-CZ" dirty="0"/>
              <a:t>splátky jistiny + úroku, které měl D zaplatit před prodlením do dne účinnosti RP, budou uhrazeny neprodleně po účinnosti RP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75988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Reorganizační plán (§338n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Def</a:t>
            </a:r>
            <a:r>
              <a:rPr lang="cs-CZ" dirty="0"/>
              <a:t>.: </a:t>
            </a:r>
          </a:p>
          <a:p>
            <a:pPr lvl="1"/>
            <a:r>
              <a:rPr lang="cs-CZ" dirty="0"/>
              <a:t>RP vymezuje právní postavení dotčených osob v Reo podle opatření k ozdravení </a:t>
            </a:r>
          </a:p>
          <a:p>
            <a:pPr lvl="1"/>
            <a:r>
              <a:rPr lang="cs-CZ" dirty="0"/>
              <a:t>uspořádání vzájemných vztahů D-V</a:t>
            </a:r>
          </a:p>
          <a:p>
            <a:r>
              <a:rPr lang="cs-CZ" dirty="0"/>
              <a:t> </a:t>
            </a:r>
            <a:r>
              <a:rPr lang="cs-CZ" dirty="0" err="1"/>
              <a:t>InsSoud</a:t>
            </a:r>
            <a:r>
              <a:rPr lang="cs-CZ" dirty="0"/>
              <a:t> se předkládá: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RP (po předložení až do předložení zprávy o RP nesmí nikdo vyvíjet činnost k přijetí nebo odmítnutí RP)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zpráva o RP</a:t>
            </a:r>
          </a:p>
          <a:p>
            <a:r>
              <a:rPr lang="cs-CZ" dirty="0"/>
              <a:t>odchylky od </a:t>
            </a:r>
            <a:r>
              <a:rPr lang="cs-CZ" dirty="0" err="1"/>
              <a:t>InsZ</a:t>
            </a:r>
            <a:r>
              <a:rPr lang="cs-CZ" dirty="0"/>
              <a:t> (jen </a:t>
            </a:r>
            <a:r>
              <a:rPr lang="cs-CZ" b="1" dirty="0"/>
              <a:t>338/3</a:t>
            </a:r>
            <a:r>
              <a:rPr lang="cs-CZ" dirty="0"/>
              <a:t> </a:t>
            </a:r>
            <a:r>
              <a:rPr lang="cs-CZ" dirty="0" err="1"/>
              <a:t>InsZ</a:t>
            </a:r>
            <a:r>
              <a:rPr lang="cs-CZ" dirty="0"/>
              <a:t>) : </a:t>
            </a:r>
          </a:p>
          <a:p>
            <a:pPr lvl="1"/>
            <a:r>
              <a:rPr lang="cs-CZ" dirty="0"/>
              <a:t>uspokojení V + </a:t>
            </a:r>
            <a:r>
              <a:rPr lang="cs-CZ" dirty="0" err="1"/>
              <a:t>zajV</a:t>
            </a:r>
            <a:r>
              <a:rPr lang="cs-CZ" dirty="0"/>
              <a:t> + V 335/1</a:t>
            </a:r>
          </a:p>
          <a:p>
            <a:pPr lvl="1"/>
            <a:r>
              <a:rPr lang="cs-CZ" dirty="0"/>
              <a:t>nakládání s MP</a:t>
            </a:r>
          </a:p>
          <a:p>
            <a:pPr lvl="1"/>
            <a:r>
              <a:rPr lang="cs-CZ" dirty="0"/>
              <a:t>závazky D po skončení </a:t>
            </a:r>
            <a:r>
              <a:rPr lang="cs-CZ" dirty="0" err="1"/>
              <a:t>InsŘ</a:t>
            </a:r>
            <a:r>
              <a:rPr lang="cs-CZ" dirty="0"/>
              <a:t> </a:t>
            </a:r>
          </a:p>
          <a:p>
            <a:r>
              <a:rPr lang="cs-CZ" dirty="0"/>
              <a:t>Průběh </a:t>
            </a:r>
            <a:r>
              <a:rPr lang="cs-CZ" dirty="0" err="1"/>
              <a:t>Reo</a:t>
            </a:r>
            <a:r>
              <a:rPr lang="cs-CZ" dirty="0"/>
              <a:t> – jen v souladu s RP (event. Změna RP)</a:t>
            </a:r>
          </a:p>
        </p:txBody>
      </p:sp>
    </p:spTree>
    <p:extLst>
      <p:ext uri="{BB962C8B-B14F-4D97-AF65-F5344CB8AC3E}">
        <p14:creationId xmlns:p14="http://schemas.microsoft.com/office/powerpoint/2010/main" val="175575237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RP - § 340 </a:t>
            </a:r>
            <a:r>
              <a:rPr lang="cs-CZ" dirty="0" err="1"/>
              <a:t>InsZ</a:t>
            </a:r>
            <a:r>
              <a:rPr lang="cs-CZ" dirty="0"/>
              <a:t> + prováděcí předpis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Essentialia</a:t>
            </a:r>
            <a:r>
              <a:rPr lang="cs-CZ" b="1" dirty="0"/>
              <a:t> </a:t>
            </a:r>
            <a:r>
              <a:rPr lang="cs-CZ" b="1" dirty="0" err="1"/>
              <a:t>negotii</a:t>
            </a:r>
            <a:r>
              <a:rPr lang="cs-CZ" dirty="0"/>
              <a:t>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rozdělení V do skupin – jak bude nakládáno s </a:t>
            </a:r>
            <a:r>
              <a:rPr lang="cs-CZ" i="0" dirty="0" err="1"/>
              <a:t>pohl.V</a:t>
            </a:r>
            <a:r>
              <a:rPr lang="cs-CZ" i="0" dirty="0"/>
              <a:t> ve skupinách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způsob Reo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opatření k plnění RP (nakládání s MP – kdo a v jakém rozsahu)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zda bude pokračovat provoz D podniku </a:t>
            </a:r>
            <a:r>
              <a:rPr lang="cs-CZ" i="0" dirty="0" err="1"/>
              <a:t>or</a:t>
            </a:r>
            <a:r>
              <a:rPr lang="cs-CZ" i="0" dirty="0"/>
              <a:t> části (+ podmínky)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osoby, které se budou podílet na financování </a:t>
            </a:r>
            <a:r>
              <a:rPr lang="cs-CZ" i="0" dirty="0" err="1"/>
              <a:t>or</a:t>
            </a:r>
            <a:r>
              <a:rPr lang="cs-CZ" i="0" dirty="0"/>
              <a:t> převezmou D závazky </a:t>
            </a:r>
            <a:r>
              <a:rPr lang="cs-CZ" i="0" dirty="0" err="1"/>
              <a:t>or</a:t>
            </a:r>
            <a:r>
              <a:rPr lang="cs-CZ" i="0" dirty="0"/>
              <a:t> zajistí splnění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jak ovlivní RP zaměstnanost + opatření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jaké závazky bude mít D vůči V po skončení Reo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incidenční spory + </a:t>
            </a:r>
            <a:r>
              <a:rPr lang="cs-CZ" i="0" dirty="0" err="1"/>
              <a:t>podmínené</a:t>
            </a:r>
            <a:r>
              <a:rPr lang="cs-CZ" i="0" dirty="0"/>
              <a:t> </a:t>
            </a:r>
            <a:r>
              <a:rPr lang="cs-CZ" i="0" dirty="0" err="1"/>
              <a:t>pohl</a:t>
            </a:r>
            <a:r>
              <a:rPr lang="cs-CZ" i="0" dirty="0"/>
              <a:t>. – splnění pohledávek pro každou skupinu </a:t>
            </a:r>
            <a:r>
              <a:rPr lang="cs-CZ" i="0" dirty="0" err="1"/>
              <a:t>V+celková</a:t>
            </a:r>
            <a:r>
              <a:rPr lang="cs-CZ" i="0" dirty="0"/>
              <a:t> výše uspokojení</a:t>
            </a:r>
          </a:p>
        </p:txBody>
      </p:sp>
    </p:spTree>
    <p:extLst>
      <p:ext uri="{BB962C8B-B14F-4D97-AF65-F5344CB8AC3E}">
        <p14:creationId xmlns:p14="http://schemas.microsoft.com/office/powerpoint/2010/main" val="368204546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provedení RP § 341 – není taxativní, kombinace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919982" cy="398057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restrukturalizace </a:t>
            </a:r>
            <a:r>
              <a:rPr lang="cs-CZ" dirty="0" err="1"/>
              <a:t>pohl</a:t>
            </a:r>
            <a:r>
              <a:rPr lang="cs-CZ" dirty="0"/>
              <a:t>.- prominutí části dluhu v odklad splatnosti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prodej MP </a:t>
            </a:r>
            <a:r>
              <a:rPr lang="cs-CZ" dirty="0" err="1"/>
              <a:t>or</a:t>
            </a:r>
            <a:r>
              <a:rPr lang="cs-CZ" dirty="0"/>
              <a:t> části </a:t>
            </a:r>
            <a:r>
              <a:rPr lang="cs-CZ" dirty="0" err="1"/>
              <a:t>or</a:t>
            </a:r>
            <a:r>
              <a:rPr lang="cs-CZ" dirty="0"/>
              <a:t> prodej podniku 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vydání části aktiv  </a:t>
            </a:r>
            <a:r>
              <a:rPr lang="cs-CZ" dirty="0" err="1"/>
              <a:t>Vům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nová PO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fúze D – PO  </a:t>
            </a:r>
            <a:r>
              <a:rPr lang="cs-CZ" dirty="0" err="1"/>
              <a:t>or</a:t>
            </a:r>
            <a:r>
              <a:rPr lang="cs-CZ" dirty="0"/>
              <a:t> převod jmění D na společníka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vydání akcií </a:t>
            </a:r>
            <a:r>
              <a:rPr lang="cs-CZ" dirty="0" err="1"/>
              <a:t>or</a:t>
            </a:r>
            <a:r>
              <a:rPr lang="cs-CZ" dirty="0"/>
              <a:t> jiných CP Dem </a:t>
            </a:r>
            <a:r>
              <a:rPr lang="cs-CZ" dirty="0" err="1"/>
              <a:t>or</a:t>
            </a:r>
            <a:r>
              <a:rPr lang="cs-CZ" dirty="0"/>
              <a:t> novou </a:t>
            </a:r>
            <a:r>
              <a:rPr lang="cs-CZ" dirty="0" err="1"/>
              <a:t>Poou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zajištění financování provozu podniku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změna zakladatelského dokumentu </a:t>
            </a:r>
            <a:r>
              <a:rPr lang="cs-CZ" dirty="0" err="1"/>
              <a:t>or</a:t>
            </a:r>
            <a:r>
              <a:rPr lang="cs-CZ" dirty="0"/>
              <a:t> stanov (vnitřní poměry D)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§341/3</a:t>
            </a:r>
          </a:p>
          <a:p>
            <a:r>
              <a:rPr lang="cs-CZ" dirty="0"/>
              <a:t>Údaj o tom, o jakou část je pohledávka V snížena nebo po jakou dobu bude trvat odklad splatnosti / vykonatelnosti</a:t>
            </a:r>
          </a:p>
          <a:p>
            <a:r>
              <a:rPr lang="cs-CZ" dirty="0"/>
              <a:t>Údaj o zásahu do 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692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Doklady k RP (§ 342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nové znění zakladatelského dokumentu nebo stanov (vnitřní poměry)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prohlášení osob – financování apod. – úřední ověření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prohlášení D manžela ohledně majetku v SJM – úřední ověření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prohlášení D – FO </a:t>
            </a:r>
            <a:r>
              <a:rPr lang="cs-CZ" dirty="0" err="1"/>
              <a:t>or</a:t>
            </a:r>
            <a:r>
              <a:rPr lang="cs-CZ" dirty="0"/>
              <a:t> neomezeně ručících společníků D (není-li předkladatelem RP) –pokračování provozu podniku – úřední ověření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aktualizované seznamy majetku a závazků D ke dni předložení RP (pokud provoz pokračuje)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smlouvy uzavřené s odkládací podmínkou – závislé na schválení RP </a:t>
            </a:r>
            <a:r>
              <a:rPr lang="cs-CZ" dirty="0" err="1"/>
              <a:t>InsSoudem</a:t>
            </a:r>
            <a:endParaRPr lang="cs-CZ" dirty="0"/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seznam a popis významných smluv, které mají být podle RP po schválení RP </a:t>
            </a:r>
            <a:r>
              <a:rPr lang="cs-CZ" dirty="0" err="1"/>
              <a:t>InsSoudem</a:t>
            </a:r>
            <a:r>
              <a:rPr lang="cs-CZ" dirty="0"/>
              <a:t> uzavřeny</a:t>
            </a:r>
          </a:p>
        </p:txBody>
      </p:sp>
    </p:spTree>
    <p:extLst>
      <p:ext uri="{BB962C8B-B14F-4D97-AF65-F5344CB8AC3E}">
        <p14:creationId xmlns:p14="http://schemas.microsoft.com/office/powerpoint/2010/main" val="3882789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CCDACF-3DCB-4CC8-977A-F9BAB19E6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subjekty II. </a:t>
            </a:r>
            <a:br>
              <a:rPr lang="cs-CZ" dirty="0"/>
            </a:br>
            <a:r>
              <a:rPr lang="cs-CZ" sz="4000" dirty="0"/>
              <a:t>Insolvenční správce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C1AD7-0B23-4E6C-AB2C-606334890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71700"/>
            <a:ext cx="4447786" cy="382642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Zákon číslo 312/2006 Sb. o </a:t>
            </a:r>
            <a:r>
              <a:rPr lang="cs-CZ" dirty="0" err="1"/>
              <a:t>InsSpr</a:t>
            </a:r>
            <a:endParaRPr lang="cs-CZ" dirty="0"/>
          </a:p>
          <a:p>
            <a:r>
              <a:rPr lang="cs-CZ" b="1" dirty="0"/>
              <a:t>Seznam:</a:t>
            </a:r>
          </a:p>
          <a:p>
            <a:pPr marL="1044702" lvl="1" indent="-514350">
              <a:buAutoNum type="arabicParenR"/>
            </a:pPr>
            <a:r>
              <a:rPr lang="cs-CZ" dirty="0"/>
              <a:t>FO se (zvláštním) povolením k činnosti + § 40/1 </a:t>
            </a:r>
            <a:r>
              <a:rPr lang="cs-CZ" dirty="0" err="1"/>
              <a:t>InsZ</a:t>
            </a:r>
            <a:endParaRPr lang="cs-CZ" dirty="0"/>
          </a:p>
          <a:p>
            <a:pPr marL="1044702" lvl="1" indent="-514350">
              <a:buAutoNum type="arabicParenR"/>
            </a:pPr>
            <a:r>
              <a:rPr lang="cs-CZ" dirty="0"/>
              <a:t>PO (v.o.s.) se (zvláštním) povolením k činnosti + § 40/1, § 24/2 </a:t>
            </a:r>
            <a:r>
              <a:rPr lang="cs-CZ" dirty="0" err="1"/>
              <a:t>InsZ</a:t>
            </a:r>
            <a:endParaRPr lang="cs-CZ" dirty="0"/>
          </a:p>
          <a:p>
            <a:pPr marL="1044702" lvl="1" indent="-514350">
              <a:buAutoNum type="arabicParenR"/>
            </a:pPr>
            <a:r>
              <a:rPr lang="cs-CZ" dirty="0"/>
              <a:t>Hostující </a:t>
            </a:r>
            <a:r>
              <a:rPr lang="cs-CZ" dirty="0" err="1"/>
              <a:t>InsSpr</a:t>
            </a:r>
            <a:r>
              <a:rPr lang="cs-CZ" dirty="0"/>
              <a:t> (příslušník státu EU a EHS – FO, „v.o.s.“) </a:t>
            </a:r>
          </a:p>
          <a:p>
            <a:r>
              <a:rPr lang="cs-CZ" sz="2100" b="1" dirty="0"/>
              <a:t>DRUHY: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Předběžný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(§27) - před </a:t>
            </a:r>
            <a:r>
              <a:rPr lang="cs-CZ" dirty="0" err="1"/>
              <a:t>RoÚ</a:t>
            </a:r>
            <a:r>
              <a:rPr lang="cs-CZ" dirty="0"/>
              <a:t>, soudem určený rozsah činnosti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Zástupce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(§33)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Oddělený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 (§34)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Zvláštní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(§ 35)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5D521E-4BC5-481A-A457-8B1999309D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Základní předpoklad: nepodjatost, jinak vyloučení</a:t>
            </a:r>
          </a:p>
          <a:p>
            <a:r>
              <a:rPr lang="cs-CZ" b="1" dirty="0"/>
              <a:t>Určení</a:t>
            </a:r>
            <a:r>
              <a:rPr lang="cs-CZ" dirty="0"/>
              <a:t> </a:t>
            </a:r>
            <a:r>
              <a:rPr lang="cs-CZ" dirty="0" err="1"/>
              <a:t>Ins</a:t>
            </a:r>
            <a:r>
              <a:rPr lang="cs-CZ" dirty="0"/>
              <a:t> </a:t>
            </a:r>
            <a:r>
              <a:rPr lang="cs-CZ" dirty="0" err="1"/>
              <a:t>Spr</a:t>
            </a:r>
            <a:r>
              <a:rPr lang="cs-CZ" dirty="0"/>
              <a:t> dle pravidel §25, odvolání jen dle §26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b="1" dirty="0"/>
              <a:t>Odvolání </a:t>
            </a:r>
            <a:r>
              <a:rPr lang="cs-CZ" dirty="0" err="1"/>
              <a:t>InsSpr</a:t>
            </a:r>
            <a:r>
              <a:rPr lang="cs-CZ" dirty="0"/>
              <a:t> §31, ne sankční + §31/3 úvahové, §31/4 povinné</a:t>
            </a:r>
          </a:p>
          <a:p>
            <a:r>
              <a:rPr lang="cs-CZ" b="1" dirty="0"/>
              <a:t>Zproštění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§32 sankční</a:t>
            </a:r>
          </a:p>
        </p:txBody>
      </p:sp>
    </p:spTree>
    <p:extLst>
      <p:ext uri="{BB962C8B-B14F-4D97-AF65-F5344CB8AC3E}">
        <p14:creationId xmlns:p14="http://schemas.microsoft.com/office/powerpoint/2010/main" val="21854449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Zpráva o RP (§ 343)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schválení </a:t>
            </a:r>
            <a:r>
              <a:rPr lang="cs-CZ" dirty="0" err="1"/>
              <a:t>InsS</a:t>
            </a:r>
            <a:r>
              <a:rPr lang="cs-CZ" dirty="0"/>
              <a:t> -&gt; se zveřejní</a:t>
            </a:r>
          </a:p>
          <a:p>
            <a:r>
              <a:rPr lang="cs-CZ" b="1" dirty="0"/>
              <a:t>Zveřejnění: </a:t>
            </a:r>
            <a:r>
              <a:rPr lang="cs-CZ" dirty="0"/>
              <a:t>nejpozději 15 dnů před SV, která RP schvaluje</a:t>
            </a:r>
          </a:p>
          <a:p>
            <a:r>
              <a:rPr lang="cs-CZ" b="1" dirty="0"/>
              <a:t>Obsah: </a:t>
            </a:r>
            <a:r>
              <a:rPr lang="cs-CZ" dirty="0"/>
              <a:t>dostatečné informace + shrnutí  + zhodnocení dopadu na V</a:t>
            </a:r>
          </a:p>
          <a:p>
            <a:r>
              <a:rPr lang="cs-CZ" dirty="0"/>
              <a:t>Dostatečné </a:t>
            </a:r>
            <a:r>
              <a:rPr lang="cs-CZ" dirty="0" err="1"/>
              <a:t>info</a:t>
            </a:r>
            <a:r>
              <a:rPr lang="cs-CZ" dirty="0"/>
              <a:t>:  §343/2 </a:t>
            </a:r>
            <a:r>
              <a:rPr lang="cs-CZ" dirty="0" err="1"/>
              <a:t>InsZ</a:t>
            </a:r>
            <a:r>
              <a:rPr lang="cs-CZ" dirty="0"/>
              <a:t> – věřitel se podle nich mlže rozhodnout, zda přijme RP – jaké plnění v jaké hodnotě se jednotlivým skupinám nabízí</a:t>
            </a:r>
          </a:p>
        </p:txBody>
      </p:sp>
    </p:spTree>
    <p:extLst>
      <p:ext uri="{BB962C8B-B14F-4D97-AF65-F5344CB8AC3E}">
        <p14:creationId xmlns:p14="http://schemas.microsoft.com/office/powerpoint/2010/main" val="272173644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přijetí RP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055303"/>
            <a:ext cx="9601200" cy="43287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Hlasování na SV (svolána jen za tímto účelem) § 344, § 345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Hlasování mimo SV</a:t>
            </a:r>
            <a:r>
              <a:rPr lang="cs-CZ" dirty="0"/>
              <a:t> - § </a:t>
            </a:r>
            <a:r>
              <a:rPr lang="cs-CZ" b="1" dirty="0"/>
              <a:t>346</a:t>
            </a:r>
            <a:r>
              <a:rPr lang="cs-CZ" dirty="0"/>
              <a:t> :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PŘED</a:t>
            </a:r>
            <a:r>
              <a:rPr lang="cs-CZ" dirty="0"/>
              <a:t> podáním </a:t>
            </a:r>
            <a:r>
              <a:rPr lang="cs-CZ" dirty="0" err="1"/>
              <a:t>InsN</a:t>
            </a:r>
            <a:r>
              <a:rPr lang="cs-CZ" dirty="0"/>
              <a:t> (pokud mají V </a:t>
            </a:r>
            <a:r>
              <a:rPr lang="cs-CZ" dirty="0" err="1"/>
              <a:t>info</a:t>
            </a:r>
            <a:r>
              <a:rPr lang="cs-CZ" dirty="0"/>
              <a:t>, které musí být ve zprávě o RP)….výsledky hlasování se připočtou k výsledkům na SV- § 345, „hlasovací lístek“ + úřední ověření podpisu + doručení </a:t>
            </a:r>
            <a:r>
              <a:rPr lang="cs-CZ" dirty="0" err="1"/>
              <a:t>Du</a:t>
            </a:r>
            <a:r>
              <a:rPr lang="cs-CZ" dirty="0"/>
              <a:t> nejpozději poslední den lhůty, kterou D k tomu účelu stanovil a známým V písemně oznámil (nesmí stanovit lhůtu kratší než 15 dnů)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PO</a:t>
            </a:r>
            <a:r>
              <a:rPr lang="cs-CZ" dirty="0"/>
              <a:t> zahájení </a:t>
            </a:r>
            <a:r>
              <a:rPr lang="cs-CZ" dirty="0" err="1"/>
              <a:t>InsŘ</a:t>
            </a:r>
            <a:r>
              <a:rPr lang="cs-CZ" dirty="0"/>
              <a:t>, ale </a:t>
            </a:r>
            <a:r>
              <a:rPr lang="cs-CZ" b="1" dirty="0"/>
              <a:t>před</a:t>
            </a:r>
            <a:r>
              <a:rPr lang="cs-CZ" dirty="0"/>
              <a:t> podáním návrhu na povolení Reo: „hlasovací lístek“ + úřední ověření podpisu + doručení </a:t>
            </a:r>
            <a:r>
              <a:rPr lang="cs-CZ" dirty="0" err="1"/>
              <a:t>InsSoudu</a:t>
            </a:r>
            <a:r>
              <a:rPr lang="cs-CZ" dirty="0"/>
              <a:t> nejpozději den předcházející SV</a:t>
            </a:r>
          </a:p>
          <a:p>
            <a:pPr marL="530352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/>
              <a:t>vyrozumnění</a:t>
            </a:r>
            <a:r>
              <a:rPr lang="cs-CZ" dirty="0"/>
              <a:t> V, že k jeho hlasovacímu lístku nelze přihlédnout (</a:t>
            </a:r>
            <a:r>
              <a:rPr lang="cs-CZ" dirty="0" err="1"/>
              <a:t>D,InsSpr</a:t>
            </a:r>
            <a:r>
              <a:rPr lang="cs-CZ" dirty="0"/>
              <a:t>) - § 346/3 </a:t>
            </a:r>
            <a:r>
              <a:rPr lang="cs-CZ" dirty="0" err="1"/>
              <a:t>InsZ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73828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7C96453-AA0A-7F12-1688-41628E83D8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91" t="12525" r="22121" b="4511"/>
          <a:stretch/>
        </p:blipFill>
        <p:spPr>
          <a:xfrm>
            <a:off x="4100946" y="350981"/>
            <a:ext cx="5328002" cy="602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5065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Hlasování podle skupin V - § 347 </a:t>
            </a:r>
            <a:r>
              <a:rPr lang="cs-CZ" dirty="0" err="1"/>
              <a:t>InsZ</a:t>
            </a:r>
            <a:r>
              <a:rPr lang="cs-CZ" dirty="0"/>
              <a:t> -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skupiny hlasují zvlášť</a:t>
            </a:r>
          </a:p>
          <a:p>
            <a:r>
              <a:rPr lang="cs-CZ" dirty="0"/>
              <a:t>pro: většina hlasujících V skupiny s pohledávkami nejméně ½ jmenovité hodnoty pohledávek skupiny</a:t>
            </a:r>
          </a:p>
          <a:p>
            <a:r>
              <a:rPr lang="cs-CZ" dirty="0"/>
              <a:t>Skupina V § 335 </a:t>
            </a:r>
            <a:r>
              <a:rPr lang="cs-CZ" dirty="0" err="1"/>
              <a:t>InsZ</a:t>
            </a:r>
            <a:r>
              <a:rPr lang="cs-CZ" dirty="0"/>
              <a:t>: pro: většina společníků </a:t>
            </a:r>
            <a:r>
              <a:rPr lang="cs-CZ" dirty="0" err="1"/>
              <a:t>or</a:t>
            </a:r>
            <a:r>
              <a:rPr lang="cs-CZ" dirty="0"/>
              <a:t> členů D, u Da se ZK – 2/3 ZK Da</a:t>
            </a:r>
          </a:p>
          <a:p>
            <a:r>
              <a:rPr lang="cs-CZ" dirty="0"/>
              <a:t>Skupina V, jejich pohledávky nejsou RP dotčeny: fikce pro</a:t>
            </a:r>
          </a:p>
          <a:p>
            <a:r>
              <a:rPr lang="cs-CZ" dirty="0"/>
              <a:t>Možnost rozhodnutí </a:t>
            </a:r>
            <a:r>
              <a:rPr lang="cs-CZ" dirty="0" err="1"/>
              <a:t>InsSoudu</a:t>
            </a:r>
            <a:r>
              <a:rPr lang="cs-CZ" dirty="0"/>
              <a:t> – zhojení následků při hlasování V </a:t>
            </a:r>
            <a:r>
              <a:rPr lang="cs-CZ" dirty="0" err="1"/>
              <a:t>v</a:t>
            </a:r>
            <a:r>
              <a:rPr lang="cs-CZ" dirty="0"/>
              <a:t> rozporu se zákonem (§347/3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8005334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Schválení RP § 348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Předpoklady schválení RP soudem</a:t>
            </a:r>
            <a:r>
              <a:rPr lang="cs-CZ" dirty="0"/>
              <a:t>: §348/1 </a:t>
            </a:r>
            <a:r>
              <a:rPr lang="cs-CZ" dirty="0" err="1"/>
              <a:t>InsZ</a:t>
            </a:r>
            <a:r>
              <a:rPr lang="cs-CZ" dirty="0"/>
              <a:t>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v souladu se zákonem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vyloučen nepoctivý záměr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každá skupina přijala (i fikcí)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každý V získá plnění v hodnotě, která = </a:t>
            </a:r>
            <a:r>
              <a:rPr lang="cs-CZ" i="0" dirty="0" err="1"/>
              <a:t>or</a:t>
            </a:r>
            <a:r>
              <a:rPr lang="cs-CZ" i="0" dirty="0"/>
              <a:t> je vyšší než by obdržel v K(</a:t>
            </a:r>
            <a:r>
              <a:rPr lang="cs-CZ" i="0" dirty="0" err="1"/>
              <a:t>or</a:t>
            </a:r>
            <a:r>
              <a:rPr lang="cs-CZ" i="0" dirty="0"/>
              <a:t> souhlasí, že obdrží méně)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pohledávky za MP (168,169) byly uhrazeny </a:t>
            </a:r>
            <a:r>
              <a:rPr lang="cs-CZ" i="0" dirty="0" err="1"/>
              <a:t>or</a:t>
            </a:r>
            <a:r>
              <a:rPr lang="cs-CZ" i="0" dirty="0"/>
              <a:t> budou ihned poté,  co bude RP účinný (není-li dohodnuto jinak)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Schválení </a:t>
            </a:r>
            <a:r>
              <a:rPr lang="cs-CZ" i="0" dirty="0" err="1"/>
              <a:t>InsSoudem</a:t>
            </a:r>
            <a:r>
              <a:rPr lang="cs-CZ" i="0" dirty="0"/>
              <a:t> dle </a:t>
            </a:r>
            <a:r>
              <a:rPr lang="cs-CZ" b="1" i="0" dirty="0"/>
              <a:t>348/2 </a:t>
            </a:r>
            <a:r>
              <a:rPr lang="cs-CZ" i="0" dirty="0"/>
              <a:t>- alespoň jedna skupina schválila RP + </a:t>
            </a:r>
            <a:r>
              <a:rPr lang="cs-CZ" i="0" dirty="0" err="1"/>
              <a:t>kriterium</a:t>
            </a:r>
            <a:r>
              <a:rPr lang="cs-CZ" i="0" dirty="0"/>
              <a:t> spravedlnosti ve všech skupinách + Reo nepovede k Ú </a:t>
            </a:r>
            <a:r>
              <a:rPr lang="cs-CZ" i="0" dirty="0" err="1"/>
              <a:t>or</a:t>
            </a:r>
            <a:r>
              <a:rPr lang="cs-CZ" i="0" dirty="0"/>
              <a:t> k likvidaci</a:t>
            </a:r>
          </a:p>
        </p:txBody>
      </p:sp>
    </p:spTree>
    <p:extLst>
      <p:ext uri="{BB962C8B-B14F-4D97-AF65-F5344CB8AC3E}">
        <p14:creationId xmlns:p14="http://schemas.microsoft.com/office/powerpoint/2010/main" val="230378989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spravedlnosti v skupinách v případě nepřijetí skupinou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349/1 </a:t>
            </a:r>
            <a:r>
              <a:rPr lang="cs-CZ" dirty="0" err="1"/>
              <a:t>InsZ</a:t>
            </a:r>
            <a:r>
              <a:rPr lang="cs-CZ" dirty="0"/>
              <a:t> : </a:t>
            </a:r>
            <a:r>
              <a:rPr lang="cs-CZ" b="1" dirty="0"/>
              <a:t>pro </a:t>
            </a:r>
            <a:r>
              <a:rPr lang="cs-CZ" b="1" dirty="0" err="1"/>
              <a:t>zajV</a:t>
            </a:r>
            <a:r>
              <a:rPr lang="cs-CZ" b="1" dirty="0"/>
              <a:t> </a:t>
            </a:r>
            <a:r>
              <a:rPr lang="cs-CZ" dirty="0"/>
              <a:t>(stejný, obdobný typ zajištění, totéž pořadí, stejný, obdobný, jiný majetek D nejméně stejné hodnoty + současná hodnota plnění nejméně hodnota zajištění ve ZP)</a:t>
            </a:r>
          </a:p>
          <a:p>
            <a:r>
              <a:rPr lang="cs-CZ" dirty="0"/>
              <a:t>§ 349/2 </a:t>
            </a:r>
            <a:r>
              <a:rPr lang="cs-CZ" dirty="0" err="1"/>
              <a:t>InsZ</a:t>
            </a:r>
            <a:r>
              <a:rPr lang="cs-CZ" dirty="0"/>
              <a:t>: </a:t>
            </a:r>
            <a:r>
              <a:rPr lang="cs-CZ" b="1" dirty="0"/>
              <a:t>pro </a:t>
            </a:r>
            <a:r>
              <a:rPr lang="cs-CZ" b="1" dirty="0" err="1"/>
              <a:t>nezajV</a:t>
            </a:r>
            <a:r>
              <a:rPr lang="cs-CZ" b="1" dirty="0"/>
              <a:t> </a:t>
            </a:r>
            <a:r>
              <a:rPr lang="cs-CZ" dirty="0"/>
              <a:t>(současná hodnota plnění nejméně jmenovitá hodnota zjištěné </a:t>
            </a:r>
            <a:r>
              <a:rPr lang="cs-CZ" dirty="0" err="1"/>
              <a:t>pohl</a:t>
            </a:r>
            <a:r>
              <a:rPr lang="cs-CZ" dirty="0"/>
              <a:t>. + úrok ve ZP)</a:t>
            </a:r>
          </a:p>
          <a:p>
            <a:r>
              <a:rPr lang="cs-CZ" dirty="0"/>
              <a:t>§ 349/3 </a:t>
            </a:r>
            <a:r>
              <a:rPr lang="cs-CZ" dirty="0" err="1"/>
              <a:t>InsZ</a:t>
            </a:r>
            <a:r>
              <a:rPr lang="cs-CZ" dirty="0"/>
              <a:t>: </a:t>
            </a:r>
            <a:r>
              <a:rPr lang="cs-CZ" b="1" dirty="0"/>
              <a:t>pro V dle § 335 </a:t>
            </a:r>
            <a:r>
              <a:rPr lang="cs-CZ" b="1" dirty="0" err="1"/>
              <a:t>InsZ</a:t>
            </a:r>
            <a:r>
              <a:rPr lang="cs-CZ" b="1" dirty="0"/>
              <a:t> </a:t>
            </a:r>
          </a:p>
          <a:p>
            <a:r>
              <a:rPr lang="cs-CZ" dirty="0"/>
              <a:t>§ 349/4 </a:t>
            </a:r>
            <a:r>
              <a:rPr lang="cs-CZ" dirty="0" err="1"/>
              <a:t>InsZ</a:t>
            </a:r>
            <a:r>
              <a:rPr lang="cs-CZ" dirty="0"/>
              <a:t>: </a:t>
            </a:r>
          </a:p>
          <a:p>
            <a:r>
              <a:rPr lang="cs-CZ" b="1" dirty="0"/>
              <a:t>VŽDY</a:t>
            </a:r>
            <a:r>
              <a:rPr lang="cs-CZ" dirty="0"/>
              <a:t> hodnoty ke dni účinnosti RP</a:t>
            </a:r>
          </a:p>
        </p:txBody>
      </p:sp>
    </p:spTree>
    <p:extLst>
      <p:ext uri="{BB962C8B-B14F-4D97-AF65-F5344CB8AC3E}">
        <p14:creationId xmlns:p14="http://schemas.microsoft.com/office/powerpoint/2010/main" val="298910986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proti R o schválení RP,</a:t>
            </a:r>
            <a:br>
              <a:rPr lang="cs-CZ" dirty="0"/>
            </a:br>
            <a:r>
              <a:rPr lang="cs-CZ" dirty="0"/>
              <a:t>odvolání proti R o zamítnutí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b="1" dirty="0"/>
              <a:t>§ 350 </a:t>
            </a:r>
            <a:r>
              <a:rPr lang="cs-CZ" b="1" dirty="0" err="1"/>
              <a:t>InsZ</a:t>
            </a:r>
            <a:r>
              <a:rPr lang="cs-CZ" b="1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jen V, kteří hlasovali pro odmítnutí RP (§350/1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Předkladatel může </a:t>
            </a:r>
            <a:r>
              <a:rPr lang="cs-CZ" b="1" dirty="0"/>
              <a:t>vzít RP zpět </a:t>
            </a:r>
            <a:r>
              <a:rPr lang="cs-CZ" dirty="0"/>
              <a:t>až do </a:t>
            </a:r>
            <a:r>
              <a:rPr lang="cs-CZ" b="1" dirty="0"/>
              <a:t>R soudu </a:t>
            </a:r>
            <a:r>
              <a:rPr lang="cs-CZ" dirty="0"/>
              <a:t>o schválení RP (pak se k RP nepřihlíží)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Předkladatel může </a:t>
            </a:r>
            <a:r>
              <a:rPr lang="cs-CZ" b="1" dirty="0"/>
              <a:t>doplnit</a:t>
            </a:r>
            <a:r>
              <a:rPr lang="cs-CZ" dirty="0"/>
              <a:t> nebo </a:t>
            </a:r>
            <a:r>
              <a:rPr lang="cs-CZ" b="1" dirty="0"/>
              <a:t>změnit RP </a:t>
            </a:r>
            <a:r>
              <a:rPr lang="cs-CZ" dirty="0"/>
              <a:t>až do </a:t>
            </a:r>
            <a:r>
              <a:rPr lang="cs-CZ" b="1" dirty="0"/>
              <a:t>rozhodnutí</a:t>
            </a:r>
            <a:r>
              <a:rPr lang="cs-CZ" dirty="0"/>
              <a:t> o schválení RP (pak se hlasuje v podobě </a:t>
            </a:r>
            <a:r>
              <a:rPr lang="cs-CZ" dirty="0" err="1"/>
              <a:t>změnové,hlasování</a:t>
            </a:r>
            <a:r>
              <a:rPr lang="cs-CZ" dirty="0"/>
              <a:t> až 15 dnů po předložení změn </a:t>
            </a:r>
            <a:r>
              <a:rPr lang="cs-CZ" dirty="0" err="1"/>
              <a:t>Vům</a:t>
            </a:r>
            <a:r>
              <a:rPr lang="cs-CZ" dirty="0"/>
              <a:t>)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§ 351 </a:t>
            </a:r>
            <a:r>
              <a:rPr lang="cs-CZ" b="1" dirty="0" err="1"/>
              <a:t>InsZ</a:t>
            </a:r>
            <a:r>
              <a:rPr lang="cs-CZ" b="1" dirty="0"/>
              <a:t>: </a:t>
            </a:r>
            <a:r>
              <a:rPr lang="cs-CZ" dirty="0"/>
              <a:t>nejsou-li podmínky – </a:t>
            </a:r>
            <a:r>
              <a:rPr lang="cs-CZ" dirty="0" err="1"/>
              <a:t>InsS</a:t>
            </a:r>
            <a:r>
              <a:rPr lang="cs-CZ" dirty="0"/>
              <a:t> zamítne, odvolání: </a:t>
            </a:r>
            <a:r>
              <a:rPr lang="cs-CZ" dirty="0" err="1"/>
              <a:t>D+předkladatel</a:t>
            </a:r>
            <a:r>
              <a:rPr lang="cs-CZ" dirty="0"/>
              <a:t>+ </a:t>
            </a:r>
            <a:r>
              <a:rPr lang="cs-CZ" dirty="0" err="1"/>
              <a:t>Vé</a:t>
            </a:r>
            <a:r>
              <a:rPr lang="cs-CZ" dirty="0"/>
              <a:t>, kteří hlasovali pro přijetí, </a:t>
            </a:r>
            <a:r>
              <a:rPr lang="cs-CZ" dirty="0" err="1"/>
              <a:t>znovupodání</a:t>
            </a:r>
            <a:r>
              <a:rPr lang="cs-CZ" dirty="0"/>
              <a:t> jen neuplynula lhůta k předložení 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InsS</a:t>
            </a:r>
            <a:r>
              <a:rPr lang="cs-CZ" dirty="0"/>
              <a:t> prodlouží)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32656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moc + účinnost RP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Účinnost RP: rozhodnutí o schválení RP nabude PM </a:t>
            </a:r>
            <a:r>
              <a:rPr lang="cs-CZ" dirty="0"/>
              <a:t>(pokud účinnost nebyla odložena </a:t>
            </a:r>
            <a:r>
              <a:rPr lang="cs-CZ" dirty="0" err="1"/>
              <a:t>or</a:t>
            </a:r>
            <a:r>
              <a:rPr lang="cs-CZ" dirty="0"/>
              <a:t> o pozdější účinnosti nerozhodne </a:t>
            </a:r>
            <a:r>
              <a:rPr lang="cs-CZ" dirty="0" err="1"/>
              <a:t>InsS</a:t>
            </a:r>
            <a:r>
              <a:rPr lang="cs-CZ" dirty="0"/>
              <a:t>)-§352/1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/>
              <a:t>Ruší se zákaz započtení (§324/3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D = osoba s dispozičním oprávněním (DO) - (omezení pouze RP)</a:t>
            </a:r>
          </a:p>
          <a:p>
            <a:r>
              <a:rPr lang="cs-CZ" dirty="0"/>
              <a:t>Dosavadní omezení </a:t>
            </a:r>
            <a:r>
              <a:rPr lang="cs-CZ" dirty="0" err="1"/>
              <a:t>InsSu</a:t>
            </a:r>
            <a:r>
              <a:rPr lang="cs-CZ" dirty="0"/>
              <a:t> zanikají</a:t>
            </a:r>
          </a:p>
          <a:p>
            <a:r>
              <a:rPr lang="cs-CZ" dirty="0"/>
              <a:t>Obnova </a:t>
            </a:r>
            <a:r>
              <a:rPr lang="cs-CZ" dirty="0" err="1"/>
              <a:t>fce</a:t>
            </a:r>
            <a:r>
              <a:rPr lang="cs-CZ" dirty="0"/>
              <a:t> VH </a:t>
            </a:r>
            <a:r>
              <a:rPr lang="cs-CZ" dirty="0" err="1"/>
              <a:t>or</a:t>
            </a:r>
            <a:r>
              <a:rPr lang="cs-CZ" dirty="0"/>
              <a:t> členské schůze D (omezení pouze RP)</a:t>
            </a:r>
          </a:p>
          <a:p>
            <a:r>
              <a:rPr lang="cs-CZ" dirty="0"/>
              <a:t>Změna zakladatelských dokumentů </a:t>
            </a:r>
            <a:r>
              <a:rPr lang="cs-CZ" dirty="0" err="1"/>
              <a:t>or</a:t>
            </a:r>
            <a:r>
              <a:rPr lang="cs-CZ" dirty="0"/>
              <a:t> stanov dle RP (do SL se zakládá RP)</a:t>
            </a:r>
          </a:p>
          <a:p>
            <a:r>
              <a:rPr lang="cs-CZ" dirty="0" err="1"/>
              <a:t>InsS</a:t>
            </a:r>
            <a:r>
              <a:rPr lang="cs-CZ" dirty="0"/>
              <a:t> : procesní úkony spojené s účinností RP + </a:t>
            </a:r>
            <a:r>
              <a:rPr lang="cs-CZ" dirty="0" err="1"/>
              <a:t>Du</a:t>
            </a:r>
            <a:r>
              <a:rPr lang="cs-CZ" dirty="0"/>
              <a:t> zprávu o činnosti, dále dohled nad činností D…..,  1 x 3 měsíce informuje </a:t>
            </a:r>
            <a:r>
              <a:rPr lang="cs-CZ" dirty="0" err="1"/>
              <a:t>InsS</a:t>
            </a:r>
            <a:r>
              <a:rPr lang="cs-CZ" dirty="0"/>
              <a:t> + VV-354/1,2</a:t>
            </a:r>
          </a:p>
          <a:p>
            <a:r>
              <a:rPr lang="cs-CZ" dirty="0"/>
              <a:t>D s DO: </a:t>
            </a:r>
            <a:r>
              <a:rPr lang="cs-CZ" dirty="0" err="1"/>
              <a:t>info</a:t>
            </a:r>
            <a:r>
              <a:rPr lang="cs-CZ" dirty="0"/>
              <a:t> </a:t>
            </a:r>
            <a:r>
              <a:rPr lang="cs-CZ" dirty="0" err="1"/>
              <a:t>InsS</a:t>
            </a:r>
            <a:r>
              <a:rPr lang="cs-CZ" dirty="0"/>
              <a:t> o PÚ, postupu RP…(354/3,4) </a:t>
            </a:r>
          </a:p>
          <a:p>
            <a:r>
              <a:rPr lang="cs-CZ" dirty="0"/>
              <a:t> </a:t>
            </a:r>
            <a:r>
              <a:rPr lang="cs-CZ" dirty="0" err="1"/>
              <a:t>VV:kontrola</a:t>
            </a:r>
            <a:r>
              <a:rPr lang="cs-CZ" dirty="0"/>
              <a:t>, může si vyhradit k předběžnému souhlasu úkony zásadního významu, návrh </a:t>
            </a:r>
            <a:r>
              <a:rPr lang="cs-CZ" dirty="0" err="1"/>
              <a:t>InsSu</a:t>
            </a:r>
            <a:r>
              <a:rPr lang="cs-CZ" dirty="0"/>
              <a:t> opatření k odstranění nedostatků (355)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2792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moc + účinnost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Účinností RP </a:t>
            </a:r>
            <a:r>
              <a:rPr lang="cs-CZ" b="1" dirty="0"/>
              <a:t>zanikají </a:t>
            </a:r>
            <a:r>
              <a:rPr lang="cs-CZ" dirty="0"/>
              <a:t>práva všech V vůči D (i nepřihlášených V) -356/1</a:t>
            </a:r>
          </a:p>
          <a:p>
            <a:r>
              <a:rPr lang="cs-CZ" dirty="0"/>
              <a:t>Účinností RP </a:t>
            </a:r>
            <a:r>
              <a:rPr lang="cs-CZ" b="1" dirty="0"/>
              <a:t>zanikají </a:t>
            </a:r>
            <a:r>
              <a:rPr lang="cs-CZ" dirty="0"/>
              <a:t>práva třetích osob k majetku v MP a vznikají osobám uvedeným v RP (platí i o majetku, který má dle RP připadnout osobě odlišné od D)</a:t>
            </a:r>
          </a:p>
          <a:p>
            <a:r>
              <a:rPr lang="cs-CZ" dirty="0"/>
              <a:t>Účinností RP </a:t>
            </a:r>
            <a:r>
              <a:rPr lang="cs-CZ" b="1" dirty="0"/>
              <a:t>zůstávají nedotčena</a:t>
            </a:r>
            <a:r>
              <a:rPr lang="cs-CZ" dirty="0"/>
              <a:t> práva V vůči spoludlužníkům a ručitelům Da (351/3)</a:t>
            </a:r>
          </a:p>
          <a:p>
            <a:r>
              <a:rPr lang="cs-CZ" dirty="0"/>
              <a:t>Změny zápisů v KN </a:t>
            </a:r>
            <a:r>
              <a:rPr lang="cs-CZ" dirty="0" err="1"/>
              <a:t>or</a:t>
            </a:r>
            <a:r>
              <a:rPr lang="cs-CZ" dirty="0"/>
              <a:t> jiném seznamu – přesné označení v RP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20829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Pohledávka V z úvěrového financování (357)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79601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§ 41,42 </a:t>
            </a:r>
            <a:r>
              <a:rPr lang="cs-CZ" b="1" dirty="0" err="1"/>
              <a:t>InsZ</a:t>
            </a:r>
            <a:r>
              <a:rPr lang="cs-CZ" b="1" dirty="0"/>
              <a:t> - obecně :</a:t>
            </a:r>
          </a:p>
          <a:p>
            <a:pPr lvl="1"/>
            <a:r>
              <a:rPr lang="cs-CZ" i="0" dirty="0"/>
              <a:t>smlouvu o úvěrovém </a:t>
            </a:r>
            <a:r>
              <a:rPr lang="cs-CZ" i="0" dirty="0" err="1"/>
              <a:t>fin</a:t>
            </a:r>
            <a:r>
              <a:rPr lang="cs-CZ" i="0" dirty="0"/>
              <a:t>. Může uzavřít  </a:t>
            </a:r>
            <a:r>
              <a:rPr lang="cs-CZ" i="0" dirty="0" err="1"/>
              <a:t>InsSpr</a:t>
            </a:r>
            <a:r>
              <a:rPr lang="cs-CZ" i="0" dirty="0"/>
              <a:t> pro udržení </a:t>
            </a:r>
            <a:r>
              <a:rPr lang="cs-CZ" i="0" dirty="0" err="1"/>
              <a:t>or</a:t>
            </a:r>
            <a:r>
              <a:rPr lang="cs-CZ" i="0" dirty="0"/>
              <a:t> obnovení provozu + dodávky surovin, energií vč. zajištění</a:t>
            </a:r>
          </a:p>
          <a:p>
            <a:pPr lvl="1"/>
            <a:r>
              <a:rPr lang="cs-CZ" i="0" dirty="0"/>
              <a:t>dosavadní </a:t>
            </a:r>
            <a:r>
              <a:rPr lang="cs-CZ" i="0" dirty="0" err="1"/>
              <a:t>zajV</a:t>
            </a:r>
            <a:r>
              <a:rPr lang="cs-CZ" i="0" dirty="0"/>
              <a:t> přednostní právo (minimálně stejné podmínky </a:t>
            </a:r>
            <a:r>
              <a:rPr lang="cs-CZ" i="0" dirty="0" err="1"/>
              <a:t>or</a:t>
            </a:r>
            <a:r>
              <a:rPr lang="cs-CZ" i="0" dirty="0"/>
              <a:t> lepší)</a:t>
            </a:r>
          </a:p>
          <a:p>
            <a:pPr lvl="1"/>
            <a:endParaRPr lang="cs-CZ" i="0" dirty="0"/>
          </a:p>
          <a:p>
            <a:r>
              <a:rPr lang="cs-CZ" dirty="0"/>
              <a:t>§ 357 </a:t>
            </a:r>
            <a:r>
              <a:rPr lang="cs-CZ" dirty="0" err="1"/>
              <a:t>Ins</a:t>
            </a:r>
            <a:r>
              <a:rPr lang="cs-CZ" dirty="0"/>
              <a:t> (pro </a:t>
            </a:r>
            <a:r>
              <a:rPr lang="cs-CZ" dirty="0" err="1"/>
              <a:t>Reo</a:t>
            </a:r>
            <a:r>
              <a:rPr lang="cs-CZ" dirty="0"/>
              <a:t>): D s DO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po povolení </a:t>
            </a:r>
            <a:r>
              <a:rPr lang="cs-CZ" dirty="0" err="1"/>
              <a:t>Reo</a:t>
            </a:r>
            <a:r>
              <a:rPr lang="cs-CZ" dirty="0"/>
              <a:t> = </a:t>
            </a:r>
            <a:r>
              <a:rPr lang="cs-CZ" b="1" dirty="0"/>
              <a:t>pohledávka za MP</a:t>
            </a:r>
            <a:r>
              <a:rPr lang="cs-CZ" dirty="0"/>
              <a:t> (přednost pouze výdaje + odměna </a:t>
            </a:r>
            <a:r>
              <a:rPr lang="cs-CZ" dirty="0" err="1"/>
              <a:t>InsSpr</a:t>
            </a:r>
            <a:r>
              <a:rPr lang="cs-CZ" dirty="0"/>
              <a:t>)</a:t>
            </a:r>
          </a:p>
          <a:p>
            <a:r>
              <a:rPr lang="cs-CZ" dirty="0"/>
              <a:t>V z úvěrového </a:t>
            </a:r>
            <a:r>
              <a:rPr lang="cs-CZ" dirty="0" err="1"/>
              <a:t>fin</a:t>
            </a:r>
            <a:r>
              <a:rPr lang="cs-CZ" dirty="0"/>
              <a:t>. jiná osoba než 41/2 </a:t>
            </a:r>
            <a:r>
              <a:rPr lang="cs-CZ" dirty="0" err="1"/>
              <a:t>InsZ</a:t>
            </a:r>
            <a:r>
              <a:rPr lang="cs-CZ" dirty="0"/>
              <a:t>: má její pohledávka z úvěrového </a:t>
            </a:r>
            <a:r>
              <a:rPr lang="cs-CZ" dirty="0" err="1"/>
              <a:t>fin</a:t>
            </a:r>
            <a:r>
              <a:rPr lang="cs-CZ" dirty="0"/>
              <a:t>. </a:t>
            </a:r>
            <a:r>
              <a:rPr lang="cs-CZ" b="1" dirty="0"/>
              <a:t>stejné pořadí </a:t>
            </a:r>
            <a:r>
              <a:rPr lang="cs-CZ" dirty="0"/>
              <a:t>jako pohledávky </a:t>
            </a:r>
            <a:r>
              <a:rPr lang="cs-CZ" dirty="0" err="1"/>
              <a:t>zajV</a:t>
            </a:r>
            <a:r>
              <a:rPr lang="cs-CZ" dirty="0"/>
              <a:t>, kteří práva 41/2 nevyužili (mezi tyto </a:t>
            </a:r>
            <a:r>
              <a:rPr lang="cs-CZ" dirty="0" err="1"/>
              <a:t>zajV</a:t>
            </a:r>
            <a:r>
              <a:rPr lang="cs-CZ" dirty="0"/>
              <a:t> se rozdělí pohledávka v poměru…dle ZP ….357/2</a:t>
            </a:r>
          </a:p>
          <a:p>
            <a:r>
              <a:rPr lang="cs-CZ" dirty="0"/>
              <a:t>Pokud pohledávka z úvěrového </a:t>
            </a:r>
            <a:r>
              <a:rPr lang="cs-CZ" dirty="0" err="1"/>
              <a:t>fin</a:t>
            </a:r>
            <a:r>
              <a:rPr lang="cs-CZ" dirty="0"/>
              <a:t>. má být uhrazena po skončení </a:t>
            </a:r>
            <a:r>
              <a:rPr lang="cs-CZ" dirty="0" err="1"/>
              <a:t>Reo</a:t>
            </a:r>
            <a:r>
              <a:rPr lang="cs-CZ" dirty="0"/>
              <a:t>, ale uhrazena není pro opětovný Ú (do 2 let po skončení </a:t>
            </a:r>
            <a:r>
              <a:rPr lang="cs-CZ" dirty="0" err="1"/>
              <a:t>Reo</a:t>
            </a:r>
            <a:r>
              <a:rPr lang="cs-CZ" dirty="0"/>
              <a:t>)….postavení stejné jako v původním </a:t>
            </a:r>
            <a:r>
              <a:rPr lang="cs-CZ" dirty="0" err="1"/>
              <a:t>InsŘ</a:t>
            </a:r>
            <a:r>
              <a:rPr lang="cs-CZ" dirty="0"/>
              <a:t> (357/3)</a:t>
            </a:r>
          </a:p>
        </p:txBody>
      </p:sp>
    </p:spTree>
    <p:extLst>
      <p:ext uri="{BB962C8B-B14F-4D97-AF65-F5344CB8AC3E}">
        <p14:creationId xmlns:p14="http://schemas.microsoft.com/office/powerpoint/2010/main" val="292097045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350</TotalTime>
  <Words>10056</Words>
  <Application>Microsoft Office PowerPoint</Application>
  <PresentationFormat>Širokoúhlá obrazovka</PresentationFormat>
  <Paragraphs>921</Paragraphs>
  <Slides>104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104</vt:i4>
      </vt:variant>
    </vt:vector>
  </HeadingPairs>
  <TitlesOfParts>
    <vt:vector size="108" baseType="lpstr">
      <vt:lpstr>Arial</vt:lpstr>
      <vt:lpstr>Franklin Gothic Book</vt:lpstr>
      <vt:lpstr>Wingdings</vt:lpstr>
      <vt:lpstr>Oříznutí</vt:lpstr>
      <vt:lpstr>Základní ustanovení</vt:lpstr>
      <vt:lpstr>Předmět a pojmy, smysl řízení</vt:lpstr>
      <vt:lpstr>Úpadek a způsoby řešení, zásady</vt:lpstr>
      <vt:lpstr>Procesní souvislosti I.</vt:lpstr>
      <vt:lpstr>Procesní souvislosti II.</vt:lpstr>
      <vt:lpstr>Opravné prostředky </vt:lpstr>
      <vt:lpstr>Procesní subjekty</vt:lpstr>
      <vt:lpstr>Procesní subjekty  X      Účastníci řízení obecně (§9 InsZ)</vt:lpstr>
      <vt:lpstr>Procesní subjekty II.  Insolvenční správce</vt:lpstr>
      <vt:lpstr>Procesní subjekty III.  Věřitelské orgány</vt:lpstr>
      <vt:lpstr>Insolvenční návrh a rozhodnutí o něm</vt:lpstr>
      <vt:lpstr>Zahájení InsŘ - návrh</vt:lpstr>
      <vt:lpstr>Prezentace aplikace PowerPoint</vt:lpstr>
      <vt:lpstr>Opatření proti šikanozním návrhům I.</vt:lpstr>
      <vt:lpstr>Opatření proti šikanozním návrhům II.</vt:lpstr>
      <vt:lpstr>Oznámení o zahájení řízení Insolvenční návrh (InsN)</vt:lpstr>
      <vt:lpstr>Automatické moratorium § 109 InsZ</vt:lpstr>
      <vt:lpstr>Omezení D po zahájení InsŘ (§ 111 InsZ)</vt:lpstr>
      <vt:lpstr>Rozhodnutí o návrhu</vt:lpstr>
      <vt:lpstr>RoÚ - §136 InsZ</vt:lpstr>
      <vt:lpstr>Účinky RoÚ (§140 InsZ)</vt:lpstr>
      <vt:lpstr>Způsoby řešení Ú</vt:lpstr>
      <vt:lpstr>Prezentace aplikace PowerPoint</vt:lpstr>
      <vt:lpstr>Moratorium</vt:lpstr>
      <vt:lpstr>Moratorium § 115 an. InsZ</vt:lpstr>
      <vt:lpstr>R – návrh na moratorium</vt:lpstr>
      <vt:lpstr>Účinky moratoria  § 120 an. Insz</vt:lpstr>
      <vt:lpstr>Předběžný správce</vt:lpstr>
      <vt:lpstr>Zánik moratoria § 124 InsZ</vt:lpstr>
      <vt:lpstr>Konkurs</vt:lpstr>
      <vt:lpstr>Definice, účinky prohlášení K – I.</vt:lpstr>
      <vt:lpstr>Účinky prohlášení K – II.</vt:lpstr>
      <vt:lpstr>Účinky prohlášení K – III. Nájemní, podnájemní, leasingové vztahy</vt:lpstr>
      <vt:lpstr>Účinky prohlášení K – IV. Provoz podniku </vt:lpstr>
      <vt:lpstr>Účinky prohlášení K. – V. Procesní postupy v probíhajících Ř</vt:lpstr>
      <vt:lpstr>Účinky prohlášení K. – VII. Nepřerušená řízení § 266</vt:lpstr>
      <vt:lpstr>Účinky prohlášení K. – VIII. SJM</vt:lpstr>
      <vt:lpstr>Dohoda o vypořádání SJM</vt:lpstr>
      <vt:lpstr>Procesní postupy po prohlášení K</vt:lpstr>
      <vt:lpstr>Zpeněžení MP</vt:lpstr>
      <vt:lpstr>Způsoby zpeněžení</vt:lpstr>
      <vt:lpstr>Výtěžek zpeněžení a jeho užití</vt:lpstr>
      <vt:lpstr>Výtěžek zpeněžení a jeho užití</vt:lpstr>
      <vt:lpstr>Pohledávky zajištěných V</vt:lpstr>
      <vt:lpstr>Konečná zpráva</vt:lpstr>
      <vt:lpstr>Rozvrh</vt:lpstr>
      <vt:lpstr>Zrušení K</vt:lpstr>
      <vt:lpstr>Účinky zrušení K</vt:lpstr>
      <vt:lpstr>oddlužení</vt:lpstr>
      <vt:lpstr>Podmínky (§ 389)</vt:lpstr>
      <vt:lpstr>Návrh (§390n)</vt:lpstr>
      <vt:lpstr>Manželé v oddlužení</vt:lpstr>
      <vt:lpstr>Rozhodnutí o návrhu na povolení oddlužení</vt:lpstr>
      <vt:lpstr>Podmínky návrhu povolení Oddl (§395) Zamítnutí </vt:lpstr>
      <vt:lpstr>Odmítnutí návrhu na povolení Oddl (§ 396)</vt:lpstr>
      <vt:lpstr>Způsoby Oddl (§ 398)</vt:lpstr>
      <vt:lpstr>Zpráva pro oddlužení (§ 398a)</vt:lpstr>
      <vt:lpstr>Splátkový kalendář FO-podnikatele (§ 398b)</vt:lpstr>
      <vt:lpstr>Hlasování věřitelů (§ 399 a násl.)</vt:lpstr>
      <vt:lpstr>Rozhodnutí o schválení Oddl (§ 406) ROSO</vt:lpstr>
      <vt:lpstr>Účinky schválení Oddl (§ 407-409)</vt:lpstr>
      <vt:lpstr>Rozhodnutí o schválení Oddl – odvolání  (§ 406/4)</vt:lpstr>
      <vt:lpstr>Rozhodnutí soudu o neschválení Oddl (§405)</vt:lpstr>
      <vt:lpstr>Povinnosti D po schválení Oddl ( § 412) </vt:lpstr>
      <vt:lpstr>Splnění předpokladů pro osvobození  (§ 412a)</vt:lpstr>
      <vt:lpstr>Přerušení průběhu Oddl. (§ 412b/1,2,3,4) Prodloužení průběhu Oddl. (§ 412b/5,6,7)</vt:lpstr>
      <vt:lpstr>Rozhodnutí o splnění Oddl. (§ 413) </vt:lpstr>
      <vt:lpstr>Osvobození (§ 414 InsZ) po splnění předpokladů pro osvobození podle § 412a InsZ </vt:lpstr>
      <vt:lpstr>Pohledávky neosvobozené (§ 416)</vt:lpstr>
      <vt:lpstr>Odejmutí   Zánik osvobození D (§ 417) Zrušení oddl. (§ 418) </vt:lpstr>
      <vt:lpstr>reorganizace</vt:lpstr>
      <vt:lpstr>Reo – definice, přípustnost </vt:lpstr>
      <vt:lpstr>Návrh na povolení Reo (ReoN)</vt:lpstr>
      <vt:lpstr>Zpětvzetí N na povolení Reo - § 322</vt:lpstr>
      <vt:lpstr>Účinky podání N na povolení Reo §324</vt:lpstr>
      <vt:lpstr>Rozhodnutí o návrhu na povolení Reo - § 325 zamítnutí § 326, odmítnutí § 327</vt:lpstr>
      <vt:lpstr>R o povolení Reo (§328, 329)</vt:lpstr>
      <vt:lpstr>Dlužník jako sestavitel RP - § 339 InsZ</vt:lpstr>
      <vt:lpstr>§ 339/6 InsZ – D bez přednostního práva k sestavení RP</vt:lpstr>
      <vt:lpstr>Dispoziční oprávnění D v Reo – I.  § 332,333</vt:lpstr>
      <vt:lpstr>Dispoziční oprávnění D v Reo – II.</vt:lpstr>
      <vt:lpstr>Věřitelé v Reo</vt:lpstr>
      <vt:lpstr>Účinky popření pohledávky v Reo – D, V  </vt:lpstr>
      <vt:lpstr>Věřitelé a skupiny</vt:lpstr>
      <vt:lpstr>Pohledávky nedotčené reorganizačním plánem (RP)</vt:lpstr>
      <vt:lpstr>Reorganizační plán (§338n InsZ)</vt:lpstr>
      <vt:lpstr>Obsah RP - § 340 InsZ + prováděcí předpis</vt:lpstr>
      <vt:lpstr>Způsoby provedení RP § 341 – není taxativní, kombinace</vt:lpstr>
      <vt:lpstr>Doklady k RP (§ 342 InsZ)</vt:lpstr>
      <vt:lpstr>Zpráva o RP (§ 343)</vt:lpstr>
      <vt:lpstr>Rozhodnutí o přijetí RP </vt:lpstr>
      <vt:lpstr>Prezentace aplikace PowerPoint</vt:lpstr>
      <vt:lpstr>Hlasování podle skupin V - § 347 InsZ - pravidla</vt:lpstr>
      <vt:lpstr>Schválení RP § 348 InsZ</vt:lpstr>
      <vt:lpstr>Kritéria spravedlnosti v skupinách v případě nepřijetí skupinou</vt:lpstr>
      <vt:lpstr>Odvolání proti R o schválení RP, odvolání proti R o zamítnutí RP</vt:lpstr>
      <vt:lpstr>Právní moc + účinnost RP I.</vt:lpstr>
      <vt:lpstr>Právní moc + účinnost II.</vt:lpstr>
      <vt:lpstr>Pohledávka V z úvěrového financování (357)</vt:lpstr>
      <vt:lpstr>Zánik pohledávek (§ 359), VR a EXE (360) – důsledek přijetí RP</vt:lpstr>
      <vt:lpstr>Změna RP (§361)</vt:lpstr>
      <vt:lpstr>Skončení Reo (362)</vt:lpstr>
      <vt:lpstr>Přeměna Reo v K</vt:lpstr>
      <vt:lpstr>Splnění RP (§ 364)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ustanovení</dc:title>
  <dc:creator>Lenka Vidovičová</dc:creator>
  <cp:lastModifiedBy>Michaela Malá</cp:lastModifiedBy>
  <cp:revision>28</cp:revision>
  <cp:lastPrinted>2020-12-02T18:52:33Z</cp:lastPrinted>
  <dcterms:created xsi:type="dcterms:W3CDTF">2020-12-02T10:19:23Z</dcterms:created>
  <dcterms:modified xsi:type="dcterms:W3CDTF">2025-01-28T07:14:46Z</dcterms:modified>
</cp:coreProperties>
</file>