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25"/>
  </p:handoutMasterIdLst>
  <p:sldIdLst>
    <p:sldId id="256" r:id="rId5"/>
    <p:sldId id="258" r:id="rId6"/>
    <p:sldId id="259" r:id="rId7"/>
    <p:sldId id="517" r:id="rId8"/>
    <p:sldId id="467" r:id="rId9"/>
    <p:sldId id="479" r:id="rId10"/>
    <p:sldId id="478" r:id="rId11"/>
    <p:sldId id="468" r:id="rId12"/>
    <p:sldId id="518" r:id="rId13"/>
    <p:sldId id="519" r:id="rId14"/>
    <p:sldId id="520" r:id="rId15"/>
    <p:sldId id="474" r:id="rId16"/>
    <p:sldId id="475" r:id="rId17"/>
    <p:sldId id="476" r:id="rId18"/>
    <p:sldId id="521" r:id="rId19"/>
    <p:sldId id="480" r:id="rId20"/>
    <p:sldId id="482" r:id="rId21"/>
    <p:sldId id="570" r:id="rId22"/>
    <p:sldId id="571" r:id="rId23"/>
    <p:sldId id="569" r:id="rId24"/>
    <p:sldId id="572" r:id="rId25"/>
    <p:sldId id="484" r:id="rId26"/>
    <p:sldId id="418" r:id="rId27"/>
    <p:sldId id="419" r:id="rId28"/>
    <p:sldId id="420" r:id="rId29"/>
    <p:sldId id="421" r:id="rId30"/>
    <p:sldId id="422" r:id="rId31"/>
    <p:sldId id="423" r:id="rId32"/>
    <p:sldId id="424" r:id="rId33"/>
    <p:sldId id="573" r:id="rId34"/>
    <p:sldId id="425" r:id="rId35"/>
    <p:sldId id="574" r:id="rId36"/>
    <p:sldId id="450" r:id="rId37"/>
    <p:sldId id="428" r:id="rId38"/>
    <p:sldId id="429" r:id="rId39"/>
    <p:sldId id="463" r:id="rId40"/>
    <p:sldId id="431" r:id="rId41"/>
    <p:sldId id="439" r:id="rId42"/>
    <p:sldId id="444" r:id="rId43"/>
    <p:sldId id="432" r:id="rId44"/>
    <p:sldId id="433" r:id="rId45"/>
    <p:sldId id="452" r:id="rId46"/>
    <p:sldId id="434" r:id="rId47"/>
    <p:sldId id="437" r:id="rId48"/>
    <p:sldId id="435" r:id="rId49"/>
    <p:sldId id="436" r:id="rId50"/>
    <p:sldId id="438" r:id="rId51"/>
    <p:sldId id="449" r:id="rId52"/>
    <p:sldId id="430" r:id="rId53"/>
    <p:sldId id="454" r:id="rId54"/>
    <p:sldId id="462" r:id="rId55"/>
    <p:sldId id="465" r:id="rId56"/>
    <p:sldId id="461" r:id="rId57"/>
    <p:sldId id="469" r:id="rId58"/>
    <p:sldId id="445" r:id="rId59"/>
    <p:sldId id="426" r:id="rId60"/>
    <p:sldId id="427" r:id="rId61"/>
    <p:sldId id="442" r:id="rId62"/>
    <p:sldId id="464" r:id="rId63"/>
    <p:sldId id="440" r:id="rId64"/>
    <p:sldId id="481" r:id="rId65"/>
    <p:sldId id="417" r:id="rId66"/>
    <p:sldId id="414" r:id="rId67"/>
    <p:sldId id="415" r:id="rId68"/>
    <p:sldId id="485" r:id="rId69"/>
    <p:sldId id="486" r:id="rId70"/>
    <p:sldId id="473" r:id="rId71"/>
    <p:sldId id="487" r:id="rId72"/>
    <p:sldId id="488" r:id="rId73"/>
    <p:sldId id="416" r:id="rId74"/>
    <p:sldId id="489" r:id="rId75"/>
    <p:sldId id="456" r:id="rId76"/>
    <p:sldId id="268" r:id="rId77"/>
    <p:sldId id="374" r:id="rId78"/>
    <p:sldId id="269" r:id="rId79"/>
    <p:sldId id="306" r:id="rId80"/>
    <p:sldId id="453" r:id="rId81"/>
    <p:sldId id="490" r:id="rId82"/>
    <p:sldId id="491" r:id="rId83"/>
    <p:sldId id="492" r:id="rId84"/>
    <p:sldId id="493" r:id="rId85"/>
    <p:sldId id="494" r:id="rId86"/>
    <p:sldId id="455" r:id="rId87"/>
    <p:sldId id="495" r:id="rId88"/>
    <p:sldId id="496" r:id="rId89"/>
    <p:sldId id="441" r:id="rId90"/>
    <p:sldId id="497" r:id="rId91"/>
    <p:sldId id="498" r:id="rId92"/>
    <p:sldId id="499" r:id="rId93"/>
    <p:sldId id="457" r:id="rId94"/>
    <p:sldId id="500" r:id="rId95"/>
    <p:sldId id="501" r:id="rId96"/>
    <p:sldId id="502" r:id="rId97"/>
    <p:sldId id="503" r:id="rId98"/>
    <p:sldId id="504" r:id="rId99"/>
    <p:sldId id="505" r:id="rId100"/>
    <p:sldId id="506" r:id="rId101"/>
    <p:sldId id="451" r:id="rId102"/>
    <p:sldId id="458" r:id="rId103"/>
    <p:sldId id="507" r:id="rId104"/>
    <p:sldId id="459" r:id="rId105"/>
    <p:sldId id="508" r:id="rId106"/>
    <p:sldId id="509" r:id="rId107"/>
    <p:sldId id="446" r:id="rId108"/>
    <p:sldId id="447" r:id="rId109"/>
    <p:sldId id="448" r:id="rId110"/>
    <p:sldId id="510" r:id="rId111"/>
    <p:sldId id="511" r:id="rId112"/>
    <p:sldId id="466" r:id="rId113"/>
    <p:sldId id="512" r:id="rId114"/>
    <p:sldId id="513" r:id="rId115"/>
    <p:sldId id="514" r:id="rId116"/>
    <p:sldId id="515" r:id="rId117"/>
    <p:sldId id="470" r:id="rId118"/>
    <p:sldId id="471" r:id="rId119"/>
    <p:sldId id="472" r:id="rId120"/>
    <p:sldId id="516" r:id="rId121"/>
    <p:sldId id="460" r:id="rId122"/>
    <p:sldId id="350" r:id="rId123"/>
    <p:sldId id="405" r:id="rId124"/>
  </p:sldIdLst>
  <p:sldSz cx="9144000" cy="6858000" type="screen4x3"/>
  <p:notesSz cx="6761163"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2BF05D-AC16-44CC-BF66-E06830D80F13}" v="4" dt="2025-03-17T06:39:34.949"/>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theme" Target="theme/theme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tableStyles" Target="tableStyles.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ek Ruban" userId="c9177f01-6018-4435-ad5a-7ec2989c397e" providerId="ADAL" clId="{202BF05D-AC16-44CC-BF66-E06830D80F13}"/>
    <pc:docChg chg="addSld delSld modSld sldOrd">
      <pc:chgData name="Radek Ruban" userId="c9177f01-6018-4435-ad5a-7ec2989c397e" providerId="ADAL" clId="{202BF05D-AC16-44CC-BF66-E06830D80F13}" dt="2025-03-17T06:39:34.931" v="18"/>
      <pc:docMkLst>
        <pc:docMk/>
      </pc:docMkLst>
      <pc:sldChg chg="modSp mod">
        <pc:chgData name="Radek Ruban" userId="c9177f01-6018-4435-ad5a-7ec2989c397e" providerId="ADAL" clId="{202BF05D-AC16-44CC-BF66-E06830D80F13}" dt="2025-03-17T06:27:39.502" v="10" actId="20577"/>
        <pc:sldMkLst>
          <pc:docMk/>
          <pc:sldMk cId="3550048609" sldId="256"/>
        </pc:sldMkLst>
        <pc:spChg chg="mod">
          <ac:chgData name="Radek Ruban" userId="c9177f01-6018-4435-ad5a-7ec2989c397e" providerId="ADAL" clId="{202BF05D-AC16-44CC-BF66-E06830D80F13}" dt="2025-03-17T06:27:39.502" v="10" actId="20577"/>
          <ac:spMkLst>
            <pc:docMk/>
            <pc:sldMk cId="3550048609" sldId="256"/>
            <ac:spMk id="3" creationId="{00000000-0000-0000-0000-000000000000}"/>
          </ac:spMkLst>
        </pc:spChg>
      </pc:sldChg>
      <pc:sldChg chg="add del">
        <pc:chgData name="Radek Ruban" userId="c9177f01-6018-4435-ad5a-7ec2989c397e" providerId="ADAL" clId="{202BF05D-AC16-44CC-BF66-E06830D80F13}" dt="2025-03-17T06:39:34.931" v="18"/>
        <pc:sldMkLst>
          <pc:docMk/>
          <pc:sldMk cId="1219415315" sldId="418"/>
        </pc:sldMkLst>
      </pc:sldChg>
      <pc:sldChg chg="add del">
        <pc:chgData name="Radek Ruban" userId="c9177f01-6018-4435-ad5a-7ec2989c397e" providerId="ADAL" clId="{202BF05D-AC16-44CC-BF66-E06830D80F13}" dt="2025-03-17T06:39:34.931" v="18"/>
        <pc:sldMkLst>
          <pc:docMk/>
          <pc:sldMk cId="1516878429" sldId="419"/>
        </pc:sldMkLst>
      </pc:sldChg>
      <pc:sldChg chg="add del">
        <pc:chgData name="Radek Ruban" userId="c9177f01-6018-4435-ad5a-7ec2989c397e" providerId="ADAL" clId="{202BF05D-AC16-44CC-BF66-E06830D80F13}" dt="2025-03-17T06:39:34.931" v="18"/>
        <pc:sldMkLst>
          <pc:docMk/>
          <pc:sldMk cId="790770196" sldId="420"/>
        </pc:sldMkLst>
      </pc:sldChg>
      <pc:sldChg chg="add del">
        <pc:chgData name="Radek Ruban" userId="c9177f01-6018-4435-ad5a-7ec2989c397e" providerId="ADAL" clId="{202BF05D-AC16-44CC-BF66-E06830D80F13}" dt="2025-03-17T06:39:34.931" v="18"/>
        <pc:sldMkLst>
          <pc:docMk/>
          <pc:sldMk cId="1390110158" sldId="421"/>
        </pc:sldMkLst>
      </pc:sldChg>
      <pc:sldChg chg="add del">
        <pc:chgData name="Radek Ruban" userId="c9177f01-6018-4435-ad5a-7ec2989c397e" providerId="ADAL" clId="{202BF05D-AC16-44CC-BF66-E06830D80F13}" dt="2025-03-17T06:39:34.931" v="18"/>
        <pc:sldMkLst>
          <pc:docMk/>
          <pc:sldMk cId="790065392" sldId="422"/>
        </pc:sldMkLst>
      </pc:sldChg>
      <pc:sldChg chg="add del">
        <pc:chgData name="Radek Ruban" userId="c9177f01-6018-4435-ad5a-7ec2989c397e" providerId="ADAL" clId="{202BF05D-AC16-44CC-BF66-E06830D80F13}" dt="2025-03-17T06:39:34.931" v="18"/>
        <pc:sldMkLst>
          <pc:docMk/>
          <pc:sldMk cId="1886906360" sldId="423"/>
        </pc:sldMkLst>
      </pc:sldChg>
      <pc:sldChg chg="add del">
        <pc:chgData name="Radek Ruban" userId="c9177f01-6018-4435-ad5a-7ec2989c397e" providerId="ADAL" clId="{202BF05D-AC16-44CC-BF66-E06830D80F13}" dt="2025-03-17T06:39:34.931" v="18"/>
        <pc:sldMkLst>
          <pc:docMk/>
          <pc:sldMk cId="2625639355" sldId="424"/>
        </pc:sldMkLst>
      </pc:sldChg>
      <pc:sldChg chg="add del">
        <pc:chgData name="Radek Ruban" userId="c9177f01-6018-4435-ad5a-7ec2989c397e" providerId="ADAL" clId="{202BF05D-AC16-44CC-BF66-E06830D80F13}" dt="2025-03-17T06:39:34.931" v="18"/>
        <pc:sldMkLst>
          <pc:docMk/>
          <pc:sldMk cId="3385269310" sldId="425"/>
        </pc:sldMkLst>
      </pc:sldChg>
      <pc:sldChg chg="add del">
        <pc:chgData name="Radek Ruban" userId="c9177f01-6018-4435-ad5a-7ec2989c397e" providerId="ADAL" clId="{202BF05D-AC16-44CC-BF66-E06830D80F13}" dt="2025-03-17T06:39:34.931" v="18"/>
        <pc:sldMkLst>
          <pc:docMk/>
          <pc:sldMk cId="729224065" sldId="426"/>
        </pc:sldMkLst>
      </pc:sldChg>
      <pc:sldChg chg="add del">
        <pc:chgData name="Radek Ruban" userId="c9177f01-6018-4435-ad5a-7ec2989c397e" providerId="ADAL" clId="{202BF05D-AC16-44CC-BF66-E06830D80F13}" dt="2025-03-17T06:39:34.931" v="18"/>
        <pc:sldMkLst>
          <pc:docMk/>
          <pc:sldMk cId="1048293275" sldId="427"/>
        </pc:sldMkLst>
      </pc:sldChg>
      <pc:sldChg chg="add del">
        <pc:chgData name="Radek Ruban" userId="c9177f01-6018-4435-ad5a-7ec2989c397e" providerId="ADAL" clId="{202BF05D-AC16-44CC-BF66-E06830D80F13}" dt="2025-03-17T06:39:34.931" v="18"/>
        <pc:sldMkLst>
          <pc:docMk/>
          <pc:sldMk cId="2654488372" sldId="428"/>
        </pc:sldMkLst>
      </pc:sldChg>
      <pc:sldChg chg="add del">
        <pc:chgData name="Radek Ruban" userId="c9177f01-6018-4435-ad5a-7ec2989c397e" providerId="ADAL" clId="{202BF05D-AC16-44CC-BF66-E06830D80F13}" dt="2025-03-17T06:39:34.931" v="18"/>
        <pc:sldMkLst>
          <pc:docMk/>
          <pc:sldMk cId="1918494110" sldId="429"/>
        </pc:sldMkLst>
      </pc:sldChg>
      <pc:sldChg chg="add del">
        <pc:chgData name="Radek Ruban" userId="c9177f01-6018-4435-ad5a-7ec2989c397e" providerId="ADAL" clId="{202BF05D-AC16-44CC-BF66-E06830D80F13}" dt="2025-03-17T06:39:34.931" v="18"/>
        <pc:sldMkLst>
          <pc:docMk/>
          <pc:sldMk cId="2638254208" sldId="430"/>
        </pc:sldMkLst>
      </pc:sldChg>
      <pc:sldChg chg="add del">
        <pc:chgData name="Radek Ruban" userId="c9177f01-6018-4435-ad5a-7ec2989c397e" providerId="ADAL" clId="{202BF05D-AC16-44CC-BF66-E06830D80F13}" dt="2025-03-17T06:39:34.931" v="18"/>
        <pc:sldMkLst>
          <pc:docMk/>
          <pc:sldMk cId="4128572535" sldId="431"/>
        </pc:sldMkLst>
      </pc:sldChg>
      <pc:sldChg chg="add del">
        <pc:chgData name="Radek Ruban" userId="c9177f01-6018-4435-ad5a-7ec2989c397e" providerId="ADAL" clId="{202BF05D-AC16-44CC-BF66-E06830D80F13}" dt="2025-03-17T06:39:34.931" v="18"/>
        <pc:sldMkLst>
          <pc:docMk/>
          <pc:sldMk cId="1240427486" sldId="432"/>
        </pc:sldMkLst>
      </pc:sldChg>
      <pc:sldChg chg="add del">
        <pc:chgData name="Radek Ruban" userId="c9177f01-6018-4435-ad5a-7ec2989c397e" providerId="ADAL" clId="{202BF05D-AC16-44CC-BF66-E06830D80F13}" dt="2025-03-17T06:39:34.931" v="18"/>
        <pc:sldMkLst>
          <pc:docMk/>
          <pc:sldMk cId="1912669671" sldId="433"/>
        </pc:sldMkLst>
      </pc:sldChg>
      <pc:sldChg chg="add del">
        <pc:chgData name="Radek Ruban" userId="c9177f01-6018-4435-ad5a-7ec2989c397e" providerId="ADAL" clId="{202BF05D-AC16-44CC-BF66-E06830D80F13}" dt="2025-03-17T06:39:34.931" v="18"/>
        <pc:sldMkLst>
          <pc:docMk/>
          <pc:sldMk cId="1391608141" sldId="434"/>
        </pc:sldMkLst>
      </pc:sldChg>
      <pc:sldChg chg="add del">
        <pc:chgData name="Radek Ruban" userId="c9177f01-6018-4435-ad5a-7ec2989c397e" providerId="ADAL" clId="{202BF05D-AC16-44CC-BF66-E06830D80F13}" dt="2025-03-17T06:39:34.931" v="18"/>
        <pc:sldMkLst>
          <pc:docMk/>
          <pc:sldMk cId="2842853319" sldId="435"/>
        </pc:sldMkLst>
      </pc:sldChg>
      <pc:sldChg chg="add del">
        <pc:chgData name="Radek Ruban" userId="c9177f01-6018-4435-ad5a-7ec2989c397e" providerId="ADAL" clId="{202BF05D-AC16-44CC-BF66-E06830D80F13}" dt="2025-03-17T06:39:34.931" v="18"/>
        <pc:sldMkLst>
          <pc:docMk/>
          <pc:sldMk cId="4292829680" sldId="436"/>
        </pc:sldMkLst>
      </pc:sldChg>
      <pc:sldChg chg="add del">
        <pc:chgData name="Radek Ruban" userId="c9177f01-6018-4435-ad5a-7ec2989c397e" providerId="ADAL" clId="{202BF05D-AC16-44CC-BF66-E06830D80F13}" dt="2025-03-17T06:39:34.931" v="18"/>
        <pc:sldMkLst>
          <pc:docMk/>
          <pc:sldMk cId="973558071" sldId="437"/>
        </pc:sldMkLst>
      </pc:sldChg>
      <pc:sldChg chg="add del">
        <pc:chgData name="Radek Ruban" userId="c9177f01-6018-4435-ad5a-7ec2989c397e" providerId="ADAL" clId="{202BF05D-AC16-44CC-BF66-E06830D80F13}" dt="2025-03-17T06:39:34.931" v="18"/>
        <pc:sldMkLst>
          <pc:docMk/>
          <pc:sldMk cId="696465974" sldId="438"/>
        </pc:sldMkLst>
      </pc:sldChg>
      <pc:sldChg chg="add del">
        <pc:chgData name="Radek Ruban" userId="c9177f01-6018-4435-ad5a-7ec2989c397e" providerId="ADAL" clId="{202BF05D-AC16-44CC-BF66-E06830D80F13}" dt="2025-03-17T06:39:34.931" v="18"/>
        <pc:sldMkLst>
          <pc:docMk/>
          <pc:sldMk cId="1400725182" sldId="439"/>
        </pc:sldMkLst>
      </pc:sldChg>
      <pc:sldChg chg="add del">
        <pc:chgData name="Radek Ruban" userId="c9177f01-6018-4435-ad5a-7ec2989c397e" providerId="ADAL" clId="{202BF05D-AC16-44CC-BF66-E06830D80F13}" dt="2025-03-17T06:39:34.931" v="18"/>
        <pc:sldMkLst>
          <pc:docMk/>
          <pc:sldMk cId="2423288010" sldId="440"/>
        </pc:sldMkLst>
      </pc:sldChg>
      <pc:sldChg chg="add del">
        <pc:chgData name="Radek Ruban" userId="c9177f01-6018-4435-ad5a-7ec2989c397e" providerId="ADAL" clId="{202BF05D-AC16-44CC-BF66-E06830D80F13}" dt="2025-03-17T06:39:34.931" v="18"/>
        <pc:sldMkLst>
          <pc:docMk/>
          <pc:sldMk cId="2361149498" sldId="442"/>
        </pc:sldMkLst>
      </pc:sldChg>
      <pc:sldChg chg="add del">
        <pc:chgData name="Radek Ruban" userId="c9177f01-6018-4435-ad5a-7ec2989c397e" providerId="ADAL" clId="{202BF05D-AC16-44CC-BF66-E06830D80F13}" dt="2025-03-17T06:39:34.931" v="18"/>
        <pc:sldMkLst>
          <pc:docMk/>
          <pc:sldMk cId="1526918111" sldId="444"/>
        </pc:sldMkLst>
      </pc:sldChg>
      <pc:sldChg chg="add del">
        <pc:chgData name="Radek Ruban" userId="c9177f01-6018-4435-ad5a-7ec2989c397e" providerId="ADAL" clId="{202BF05D-AC16-44CC-BF66-E06830D80F13}" dt="2025-03-17T06:39:34.931" v="18"/>
        <pc:sldMkLst>
          <pc:docMk/>
          <pc:sldMk cId="2201970169" sldId="445"/>
        </pc:sldMkLst>
      </pc:sldChg>
      <pc:sldChg chg="add del">
        <pc:chgData name="Radek Ruban" userId="c9177f01-6018-4435-ad5a-7ec2989c397e" providerId="ADAL" clId="{202BF05D-AC16-44CC-BF66-E06830D80F13}" dt="2025-03-17T06:39:34.931" v="18"/>
        <pc:sldMkLst>
          <pc:docMk/>
          <pc:sldMk cId="3091350932" sldId="449"/>
        </pc:sldMkLst>
      </pc:sldChg>
      <pc:sldChg chg="add del">
        <pc:chgData name="Radek Ruban" userId="c9177f01-6018-4435-ad5a-7ec2989c397e" providerId="ADAL" clId="{202BF05D-AC16-44CC-BF66-E06830D80F13}" dt="2025-03-17T06:39:34.931" v="18"/>
        <pc:sldMkLst>
          <pc:docMk/>
          <pc:sldMk cId="2235978953" sldId="450"/>
        </pc:sldMkLst>
      </pc:sldChg>
      <pc:sldChg chg="add del">
        <pc:chgData name="Radek Ruban" userId="c9177f01-6018-4435-ad5a-7ec2989c397e" providerId="ADAL" clId="{202BF05D-AC16-44CC-BF66-E06830D80F13}" dt="2025-03-17T06:39:34.931" v="18"/>
        <pc:sldMkLst>
          <pc:docMk/>
          <pc:sldMk cId="1156783049" sldId="452"/>
        </pc:sldMkLst>
      </pc:sldChg>
      <pc:sldChg chg="add del">
        <pc:chgData name="Radek Ruban" userId="c9177f01-6018-4435-ad5a-7ec2989c397e" providerId="ADAL" clId="{202BF05D-AC16-44CC-BF66-E06830D80F13}" dt="2025-03-17T06:39:34.931" v="18"/>
        <pc:sldMkLst>
          <pc:docMk/>
          <pc:sldMk cId="985802695" sldId="454"/>
        </pc:sldMkLst>
      </pc:sldChg>
      <pc:sldChg chg="add del">
        <pc:chgData name="Radek Ruban" userId="c9177f01-6018-4435-ad5a-7ec2989c397e" providerId="ADAL" clId="{202BF05D-AC16-44CC-BF66-E06830D80F13}" dt="2025-03-17T06:39:34.931" v="18"/>
        <pc:sldMkLst>
          <pc:docMk/>
          <pc:sldMk cId="2674523686" sldId="461"/>
        </pc:sldMkLst>
      </pc:sldChg>
      <pc:sldChg chg="add del">
        <pc:chgData name="Radek Ruban" userId="c9177f01-6018-4435-ad5a-7ec2989c397e" providerId="ADAL" clId="{202BF05D-AC16-44CC-BF66-E06830D80F13}" dt="2025-03-17T06:39:34.931" v="18"/>
        <pc:sldMkLst>
          <pc:docMk/>
          <pc:sldMk cId="2402755336" sldId="462"/>
        </pc:sldMkLst>
      </pc:sldChg>
      <pc:sldChg chg="add del">
        <pc:chgData name="Radek Ruban" userId="c9177f01-6018-4435-ad5a-7ec2989c397e" providerId="ADAL" clId="{202BF05D-AC16-44CC-BF66-E06830D80F13}" dt="2025-03-17T06:39:34.931" v="18"/>
        <pc:sldMkLst>
          <pc:docMk/>
          <pc:sldMk cId="3090920198" sldId="463"/>
        </pc:sldMkLst>
      </pc:sldChg>
      <pc:sldChg chg="add del">
        <pc:chgData name="Radek Ruban" userId="c9177f01-6018-4435-ad5a-7ec2989c397e" providerId="ADAL" clId="{202BF05D-AC16-44CC-BF66-E06830D80F13}" dt="2025-03-17T06:39:34.931" v="18"/>
        <pc:sldMkLst>
          <pc:docMk/>
          <pc:sldMk cId="91938828" sldId="464"/>
        </pc:sldMkLst>
      </pc:sldChg>
      <pc:sldChg chg="add del">
        <pc:chgData name="Radek Ruban" userId="c9177f01-6018-4435-ad5a-7ec2989c397e" providerId="ADAL" clId="{202BF05D-AC16-44CC-BF66-E06830D80F13}" dt="2025-03-17T06:39:34.931" v="18"/>
        <pc:sldMkLst>
          <pc:docMk/>
          <pc:sldMk cId="860445905" sldId="465"/>
        </pc:sldMkLst>
      </pc:sldChg>
      <pc:sldChg chg="del">
        <pc:chgData name="Radek Ruban" userId="c9177f01-6018-4435-ad5a-7ec2989c397e" providerId="ADAL" clId="{202BF05D-AC16-44CC-BF66-E06830D80F13}" dt="2025-03-17T06:28:31.483" v="12" actId="47"/>
        <pc:sldMkLst>
          <pc:docMk/>
          <pc:sldMk cId="1750952816" sldId="467"/>
        </pc:sldMkLst>
      </pc:sldChg>
      <pc:sldChg chg="add ord">
        <pc:chgData name="Radek Ruban" userId="c9177f01-6018-4435-ad5a-7ec2989c397e" providerId="ADAL" clId="{202BF05D-AC16-44CC-BF66-E06830D80F13}" dt="2025-03-17T06:29:25.029" v="17"/>
        <pc:sldMkLst>
          <pc:docMk/>
          <pc:sldMk cId="3227428043" sldId="467"/>
        </pc:sldMkLst>
      </pc:sldChg>
      <pc:sldChg chg="add ord">
        <pc:chgData name="Radek Ruban" userId="c9177f01-6018-4435-ad5a-7ec2989c397e" providerId="ADAL" clId="{202BF05D-AC16-44CC-BF66-E06830D80F13}" dt="2025-03-17T06:29:25.029" v="17"/>
        <pc:sldMkLst>
          <pc:docMk/>
          <pc:sldMk cId="456519268" sldId="468"/>
        </pc:sldMkLst>
      </pc:sldChg>
      <pc:sldChg chg="del">
        <pc:chgData name="Radek Ruban" userId="c9177f01-6018-4435-ad5a-7ec2989c397e" providerId="ADAL" clId="{202BF05D-AC16-44CC-BF66-E06830D80F13}" dt="2025-03-17T06:28:31.483" v="12" actId="47"/>
        <pc:sldMkLst>
          <pc:docMk/>
          <pc:sldMk cId="3811865684" sldId="468"/>
        </pc:sldMkLst>
      </pc:sldChg>
      <pc:sldChg chg="add del">
        <pc:chgData name="Radek Ruban" userId="c9177f01-6018-4435-ad5a-7ec2989c397e" providerId="ADAL" clId="{202BF05D-AC16-44CC-BF66-E06830D80F13}" dt="2025-03-17T06:39:34.931" v="18"/>
        <pc:sldMkLst>
          <pc:docMk/>
          <pc:sldMk cId="3956004639" sldId="469"/>
        </pc:sldMkLst>
      </pc:sldChg>
      <pc:sldChg chg="add del ord">
        <pc:chgData name="Radek Ruban" userId="c9177f01-6018-4435-ad5a-7ec2989c397e" providerId="ADAL" clId="{202BF05D-AC16-44CC-BF66-E06830D80F13}" dt="2025-03-17T06:29:25.029" v="17"/>
        <pc:sldMkLst>
          <pc:docMk/>
          <pc:sldMk cId="4023370347" sldId="474"/>
        </pc:sldMkLst>
      </pc:sldChg>
      <pc:sldChg chg="add del ord">
        <pc:chgData name="Radek Ruban" userId="c9177f01-6018-4435-ad5a-7ec2989c397e" providerId="ADAL" clId="{202BF05D-AC16-44CC-BF66-E06830D80F13}" dt="2025-03-17T06:29:25.029" v="17"/>
        <pc:sldMkLst>
          <pc:docMk/>
          <pc:sldMk cId="710876249" sldId="475"/>
        </pc:sldMkLst>
      </pc:sldChg>
      <pc:sldChg chg="add del ord">
        <pc:chgData name="Radek Ruban" userId="c9177f01-6018-4435-ad5a-7ec2989c397e" providerId="ADAL" clId="{202BF05D-AC16-44CC-BF66-E06830D80F13}" dt="2025-03-17T06:29:25.029" v="17"/>
        <pc:sldMkLst>
          <pc:docMk/>
          <pc:sldMk cId="1920310011" sldId="476"/>
        </pc:sldMkLst>
      </pc:sldChg>
      <pc:sldChg chg="add del ord">
        <pc:chgData name="Radek Ruban" userId="c9177f01-6018-4435-ad5a-7ec2989c397e" providerId="ADAL" clId="{202BF05D-AC16-44CC-BF66-E06830D80F13}" dt="2025-03-17T06:29:25.029" v="17"/>
        <pc:sldMkLst>
          <pc:docMk/>
          <pc:sldMk cId="3578504599" sldId="478"/>
        </pc:sldMkLst>
      </pc:sldChg>
      <pc:sldChg chg="add del ord">
        <pc:chgData name="Radek Ruban" userId="c9177f01-6018-4435-ad5a-7ec2989c397e" providerId="ADAL" clId="{202BF05D-AC16-44CC-BF66-E06830D80F13}" dt="2025-03-17T06:29:25.029" v="17"/>
        <pc:sldMkLst>
          <pc:docMk/>
          <pc:sldMk cId="2171469034" sldId="479"/>
        </pc:sldMkLst>
      </pc:sldChg>
      <pc:sldChg chg="add del ord">
        <pc:chgData name="Radek Ruban" userId="c9177f01-6018-4435-ad5a-7ec2989c397e" providerId="ADAL" clId="{202BF05D-AC16-44CC-BF66-E06830D80F13}" dt="2025-03-17T06:29:25.029" v="17"/>
        <pc:sldMkLst>
          <pc:docMk/>
          <pc:sldMk cId="255762155" sldId="480"/>
        </pc:sldMkLst>
      </pc:sldChg>
      <pc:sldChg chg="add del ord">
        <pc:chgData name="Radek Ruban" userId="c9177f01-6018-4435-ad5a-7ec2989c397e" providerId="ADAL" clId="{202BF05D-AC16-44CC-BF66-E06830D80F13}" dt="2025-03-17T06:29:25.029" v="17"/>
        <pc:sldMkLst>
          <pc:docMk/>
          <pc:sldMk cId="2309026675" sldId="482"/>
        </pc:sldMkLst>
      </pc:sldChg>
      <pc:sldChg chg="addSp modSp">
        <pc:chgData name="Radek Ruban" userId="c9177f01-6018-4435-ad5a-7ec2989c397e" providerId="ADAL" clId="{202BF05D-AC16-44CC-BF66-E06830D80F13}" dt="2025-03-17T06:29:10.915" v="14"/>
        <pc:sldMkLst>
          <pc:docMk/>
          <pc:sldMk cId="1063863514" sldId="484"/>
        </pc:sldMkLst>
        <pc:graphicFrameChg chg="add mod">
          <ac:chgData name="Radek Ruban" userId="c9177f01-6018-4435-ad5a-7ec2989c397e" providerId="ADAL" clId="{202BF05D-AC16-44CC-BF66-E06830D80F13}" dt="2025-03-17T06:29:10.915" v="14"/>
          <ac:graphicFrameMkLst>
            <pc:docMk/>
            <pc:sldMk cId="1063863514" sldId="484"/>
            <ac:graphicFrameMk id="2" creationId="{65194672-84FA-1E3E-041B-0F0E4088EBED}"/>
          </ac:graphicFrameMkLst>
        </pc:graphicFrameChg>
      </pc:sldChg>
      <pc:sldChg chg="add del ord">
        <pc:chgData name="Radek Ruban" userId="c9177f01-6018-4435-ad5a-7ec2989c397e" providerId="ADAL" clId="{202BF05D-AC16-44CC-BF66-E06830D80F13}" dt="2025-03-17T06:29:25.029" v="17"/>
        <pc:sldMkLst>
          <pc:docMk/>
          <pc:sldMk cId="3203358896" sldId="517"/>
        </pc:sldMkLst>
      </pc:sldChg>
      <pc:sldChg chg="add ord">
        <pc:chgData name="Radek Ruban" userId="c9177f01-6018-4435-ad5a-7ec2989c397e" providerId="ADAL" clId="{202BF05D-AC16-44CC-BF66-E06830D80F13}" dt="2025-03-17T06:29:25.029" v="17"/>
        <pc:sldMkLst>
          <pc:docMk/>
          <pc:sldMk cId="358961935" sldId="518"/>
        </pc:sldMkLst>
      </pc:sldChg>
      <pc:sldChg chg="del">
        <pc:chgData name="Radek Ruban" userId="c9177f01-6018-4435-ad5a-7ec2989c397e" providerId="ADAL" clId="{202BF05D-AC16-44CC-BF66-E06830D80F13}" dt="2025-03-17T06:28:11.442" v="11" actId="47"/>
        <pc:sldMkLst>
          <pc:docMk/>
          <pc:sldMk cId="3227428043" sldId="518"/>
        </pc:sldMkLst>
      </pc:sldChg>
      <pc:sldChg chg="del">
        <pc:chgData name="Radek Ruban" userId="c9177f01-6018-4435-ad5a-7ec2989c397e" providerId="ADAL" clId="{202BF05D-AC16-44CC-BF66-E06830D80F13}" dt="2025-03-17T06:28:11.442" v="11" actId="47"/>
        <pc:sldMkLst>
          <pc:docMk/>
          <pc:sldMk cId="456519268" sldId="519"/>
        </pc:sldMkLst>
      </pc:sldChg>
      <pc:sldChg chg="add ord">
        <pc:chgData name="Radek Ruban" userId="c9177f01-6018-4435-ad5a-7ec2989c397e" providerId="ADAL" clId="{202BF05D-AC16-44CC-BF66-E06830D80F13}" dt="2025-03-17T06:29:25.029" v="17"/>
        <pc:sldMkLst>
          <pc:docMk/>
          <pc:sldMk cId="2703991725" sldId="519"/>
        </pc:sldMkLst>
      </pc:sldChg>
      <pc:sldChg chg="del">
        <pc:chgData name="Radek Ruban" userId="c9177f01-6018-4435-ad5a-7ec2989c397e" providerId="ADAL" clId="{202BF05D-AC16-44CC-BF66-E06830D80F13}" dt="2025-03-17T06:28:11.442" v="11" actId="47"/>
        <pc:sldMkLst>
          <pc:docMk/>
          <pc:sldMk cId="358961935" sldId="520"/>
        </pc:sldMkLst>
      </pc:sldChg>
      <pc:sldChg chg="add ord">
        <pc:chgData name="Radek Ruban" userId="c9177f01-6018-4435-ad5a-7ec2989c397e" providerId="ADAL" clId="{202BF05D-AC16-44CC-BF66-E06830D80F13}" dt="2025-03-17T06:29:25.029" v="17"/>
        <pc:sldMkLst>
          <pc:docMk/>
          <pc:sldMk cId="3713978678" sldId="520"/>
        </pc:sldMkLst>
      </pc:sldChg>
      <pc:sldChg chg="del">
        <pc:chgData name="Radek Ruban" userId="c9177f01-6018-4435-ad5a-7ec2989c397e" providerId="ADAL" clId="{202BF05D-AC16-44CC-BF66-E06830D80F13}" dt="2025-03-17T06:28:11.442" v="11" actId="47"/>
        <pc:sldMkLst>
          <pc:docMk/>
          <pc:sldMk cId="2703991725" sldId="521"/>
        </pc:sldMkLst>
      </pc:sldChg>
      <pc:sldChg chg="add ord">
        <pc:chgData name="Radek Ruban" userId="c9177f01-6018-4435-ad5a-7ec2989c397e" providerId="ADAL" clId="{202BF05D-AC16-44CC-BF66-E06830D80F13}" dt="2025-03-17T06:29:25.029" v="17"/>
        <pc:sldMkLst>
          <pc:docMk/>
          <pc:sldMk cId="2821172947" sldId="521"/>
        </pc:sldMkLst>
      </pc:sldChg>
      <pc:sldChg chg="del">
        <pc:chgData name="Radek Ruban" userId="c9177f01-6018-4435-ad5a-7ec2989c397e" providerId="ADAL" clId="{202BF05D-AC16-44CC-BF66-E06830D80F13}" dt="2025-03-17T06:28:11.442" v="11" actId="47"/>
        <pc:sldMkLst>
          <pc:docMk/>
          <pc:sldMk cId="3713978678" sldId="522"/>
        </pc:sldMkLst>
      </pc:sldChg>
      <pc:sldChg chg="del">
        <pc:chgData name="Radek Ruban" userId="c9177f01-6018-4435-ad5a-7ec2989c397e" providerId="ADAL" clId="{202BF05D-AC16-44CC-BF66-E06830D80F13}" dt="2025-03-17T06:28:11.442" v="11" actId="47"/>
        <pc:sldMkLst>
          <pc:docMk/>
          <pc:sldMk cId="2821172947" sldId="523"/>
        </pc:sldMkLst>
      </pc:sldChg>
      <pc:sldChg chg="add del ord">
        <pc:chgData name="Radek Ruban" userId="c9177f01-6018-4435-ad5a-7ec2989c397e" providerId="ADAL" clId="{202BF05D-AC16-44CC-BF66-E06830D80F13}" dt="2025-03-17T06:29:25.029" v="17"/>
        <pc:sldMkLst>
          <pc:docMk/>
          <pc:sldMk cId="3758078049" sldId="569"/>
        </pc:sldMkLst>
      </pc:sldChg>
      <pc:sldChg chg="add del ord">
        <pc:chgData name="Radek Ruban" userId="c9177f01-6018-4435-ad5a-7ec2989c397e" providerId="ADAL" clId="{202BF05D-AC16-44CC-BF66-E06830D80F13}" dt="2025-03-17T06:29:25.029" v="17"/>
        <pc:sldMkLst>
          <pc:docMk/>
          <pc:sldMk cId="2893367125" sldId="570"/>
        </pc:sldMkLst>
      </pc:sldChg>
      <pc:sldChg chg="add del ord">
        <pc:chgData name="Radek Ruban" userId="c9177f01-6018-4435-ad5a-7ec2989c397e" providerId="ADAL" clId="{202BF05D-AC16-44CC-BF66-E06830D80F13}" dt="2025-03-17T06:29:25.029" v="17"/>
        <pc:sldMkLst>
          <pc:docMk/>
          <pc:sldMk cId="4276133807" sldId="571"/>
        </pc:sldMkLst>
      </pc:sldChg>
      <pc:sldChg chg="add del ord">
        <pc:chgData name="Radek Ruban" userId="c9177f01-6018-4435-ad5a-7ec2989c397e" providerId="ADAL" clId="{202BF05D-AC16-44CC-BF66-E06830D80F13}" dt="2025-03-17T06:29:25.029" v="17"/>
        <pc:sldMkLst>
          <pc:docMk/>
          <pc:sldMk cId="3468541004" sldId="572"/>
        </pc:sldMkLst>
      </pc:sldChg>
      <pc:sldChg chg="add">
        <pc:chgData name="Radek Ruban" userId="c9177f01-6018-4435-ad5a-7ec2989c397e" providerId="ADAL" clId="{202BF05D-AC16-44CC-BF66-E06830D80F13}" dt="2025-03-17T06:39:34.931" v="18"/>
        <pc:sldMkLst>
          <pc:docMk/>
          <pc:sldMk cId="1750952816" sldId="573"/>
        </pc:sldMkLst>
      </pc:sldChg>
      <pc:sldChg chg="add">
        <pc:chgData name="Radek Ruban" userId="c9177f01-6018-4435-ad5a-7ec2989c397e" providerId="ADAL" clId="{202BF05D-AC16-44CC-BF66-E06830D80F13}" dt="2025-03-17T06:39:34.931" v="18"/>
        <pc:sldMkLst>
          <pc:docMk/>
          <pc:sldMk cId="3811865684" sldId="574"/>
        </pc:sldMkLst>
      </pc:sldChg>
    </pc:docChg>
  </pc:docChgLst>
  <pc:docChgLst>
    <pc:chgData name="Radek Ruban" userId="c9177f01-6018-4435-ad5a-7ec2989c397e" providerId="ADAL" clId="{0ACD2DA8-61E4-410D-80F8-DD88285C2071}"/>
    <pc:docChg chg="modSld">
      <pc:chgData name="Radek Ruban" userId="c9177f01-6018-4435-ad5a-7ec2989c397e" providerId="ADAL" clId="{0ACD2DA8-61E4-410D-80F8-DD88285C2071}" dt="2024-11-25T15:42:23.736" v="13" actId="20577"/>
      <pc:docMkLst>
        <pc:docMk/>
      </pc:docMkLst>
      <pc:sldChg chg="modSp mod">
        <pc:chgData name="Radek Ruban" userId="c9177f01-6018-4435-ad5a-7ec2989c397e" providerId="ADAL" clId="{0ACD2DA8-61E4-410D-80F8-DD88285C2071}" dt="2024-11-25T15:42:23.736" v="13" actId="20577"/>
        <pc:sldMkLst>
          <pc:docMk/>
          <pc:sldMk cId="3550048609" sldId="256"/>
        </pc:sldMkLst>
        <pc:spChg chg="mod">
          <ac:chgData name="Radek Ruban" userId="c9177f01-6018-4435-ad5a-7ec2989c397e" providerId="ADAL" clId="{0ACD2DA8-61E4-410D-80F8-DD88285C2071}" dt="2024-11-25T15:42:23.736" v="13" actId="20577"/>
          <ac:spMkLst>
            <pc:docMk/>
            <pc:sldMk cId="3550048609" sldId="25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B72F17B9-BB5F-452B-AF2C-35B7E4EA44A1}" type="datetimeFigureOut">
              <a:rPr lang="cs-CZ" smtClean="0"/>
              <a:pPr/>
              <a:t>17.03.2025</a:t>
            </a:fld>
            <a:endParaRPr lang="cs-CZ"/>
          </a:p>
        </p:txBody>
      </p:sp>
      <p:sp>
        <p:nvSpPr>
          <p:cNvPr id="4" name="Zástupný symbol pro zápatí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DA87795B-D613-4621-B9AA-6364B2018AAD}"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17.03.2025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9EB49-EDEE-4C3A-853C-19503D009155}" type="datetimeFigureOut">
              <a:rPr lang="cs-CZ" smtClean="0"/>
              <a:pPr/>
              <a:t>17.03.2025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39D00-F0AB-471D-A556-7124237DC5B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803458"/>
            <a:ext cx="6858000" cy="1241822"/>
          </a:xfrm>
        </p:spPr>
        <p:txBody>
          <a:bodyPr>
            <a:normAutofit/>
          </a:bodyPr>
          <a:lstStyle/>
          <a:p>
            <a:r>
              <a:rPr lang="cs-CZ" b="1" dirty="0"/>
              <a:t>Veřejné rejstříky a korporace</a:t>
            </a:r>
          </a:p>
        </p:txBody>
      </p:sp>
      <p:sp>
        <p:nvSpPr>
          <p:cNvPr id="3" name="Podnadpis 2"/>
          <p:cNvSpPr>
            <a:spLocks noGrp="1"/>
          </p:cNvSpPr>
          <p:nvPr>
            <p:ph type="subTitle" idx="1"/>
          </p:nvPr>
        </p:nvSpPr>
        <p:spPr>
          <a:xfrm>
            <a:off x="1143000" y="3323077"/>
            <a:ext cx="6858000" cy="979289"/>
          </a:xfrm>
        </p:spPr>
        <p:txBody>
          <a:bodyPr>
            <a:normAutofit fontScale="92500" lnSpcReduction="20000"/>
          </a:bodyPr>
          <a:lstStyle/>
          <a:p>
            <a:endParaRPr lang="cs-CZ" dirty="0">
              <a:solidFill>
                <a:schemeClr val="tx1"/>
              </a:solidFill>
            </a:endParaRPr>
          </a:p>
          <a:p>
            <a:r>
              <a:rPr lang="cs-CZ" sz="1950" dirty="0">
                <a:solidFill>
                  <a:schemeClr val="tx1"/>
                </a:solidFill>
              </a:rPr>
              <a:t>Vzdělávání advokátních koncipientů</a:t>
            </a:r>
          </a:p>
          <a:p>
            <a:r>
              <a:rPr lang="cs-CZ" sz="1650" dirty="0">
                <a:solidFill>
                  <a:schemeClr val="tx1"/>
                </a:solidFill>
              </a:rPr>
              <a:t>Brno 19. 3. 2025</a:t>
            </a:r>
          </a:p>
          <a:p>
            <a:endParaRPr lang="cs-CZ" dirty="0"/>
          </a:p>
        </p:txBody>
      </p:sp>
      <p:sp>
        <p:nvSpPr>
          <p:cNvPr id="4" name="Podnadpis 2">
            <a:extLst>
              <a:ext uri="{FF2B5EF4-FFF2-40B4-BE49-F238E27FC236}">
                <a16:creationId xmlns:a16="http://schemas.microsoft.com/office/drawing/2014/main" id="{C215BA72-3C18-4DE1-8092-B5A2E70E128F}"/>
              </a:ext>
            </a:extLst>
          </p:cNvPr>
          <p:cNvSpPr txBox="1">
            <a:spLocks/>
          </p:cNvSpPr>
          <p:nvPr/>
        </p:nvSpPr>
        <p:spPr>
          <a:xfrm>
            <a:off x="1143000" y="4580163"/>
            <a:ext cx="6858000" cy="78377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cs-CZ" sz="1800" dirty="0"/>
          </a:p>
          <a:p>
            <a:r>
              <a:rPr lang="cs-CZ" sz="1500" i="1" dirty="0"/>
              <a:t>Radek Ruban</a:t>
            </a:r>
          </a:p>
        </p:txBody>
      </p:sp>
    </p:spTree>
    <p:extLst>
      <p:ext uri="{BB962C8B-B14F-4D97-AF65-F5344CB8AC3E}">
        <p14:creationId xmlns:p14="http://schemas.microsoft.com/office/powerpoint/2010/main" val="3550048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EFA460-37F8-4E5B-89DE-7A23E9CE3D92}"/>
              </a:ext>
            </a:extLst>
          </p:cNvPr>
          <p:cNvSpPr>
            <a:spLocks noGrp="1"/>
          </p:cNvSpPr>
          <p:nvPr>
            <p:ph type="title"/>
          </p:nvPr>
        </p:nvSpPr>
        <p:spPr/>
        <p:txBody>
          <a:bodyPr/>
          <a:lstStyle/>
          <a:p>
            <a:r>
              <a:rPr lang="cs-CZ" dirty="0"/>
              <a:t>Důsledky jednání ve střetu zájmů</a:t>
            </a:r>
          </a:p>
        </p:txBody>
      </p:sp>
      <p:sp>
        <p:nvSpPr>
          <p:cNvPr id="3" name="Zástupný obsah 2">
            <a:extLst>
              <a:ext uri="{FF2B5EF4-FFF2-40B4-BE49-F238E27FC236}">
                <a16:creationId xmlns:a16="http://schemas.microsoft.com/office/drawing/2014/main" id="{7BE3C7ED-F27E-488A-988A-6F49831B040A}"/>
              </a:ext>
            </a:extLst>
          </p:cNvPr>
          <p:cNvSpPr>
            <a:spLocks noGrp="1"/>
          </p:cNvSpPr>
          <p:nvPr>
            <p:ph idx="1"/>
          </p:nvPr>
        </p:nvSpPr>
        <p:spPr/>
        <p:txBody>
          <a:bodyPr/>
          <a:lstStyle/>
          <a:p>
            <a:r>
              <a:rPr lang="cs-CZ" dirty="0"/>
              <a:t>doktrinální diskuse k § 437 OZ</a:t>
            </a:r>
          </a:p>
          <a:p>
            <a:pPr lvl="1"/>
            <a:r>
              <a:rPr lang="cs-CZ" dirty="0"/>
              <a:t>20 Cdo 3298/2018; 	20 Cdo 3140/2018</a:t>
            </a:r>
          </a:p>
          <a:p>
            <a:pPr marL="1428750" lvl="2" indent="-514350" algn="just">
              <a:buFont typeface="+mj-lt"/>
              <a:buAutoNum type="romanUcPeriod"/>
            </a:pPr>
            <a:r>
              <a:rPr lang="cs-CZ" i="1" dirty="0"/>
              <a:t>Obecně vzato nemůže jiného zastoupit ten, jehož zájmy jsou v rozporu se zájmy zastoupeného. Jestliže mezi zájmy zástupce a zájmy zastoupeného reálně existuje rozpor, může zmocnitel namítat </a:t>
            </a:r>
            <a:r>
              <a:rPr lang="cs-CZ" b="1" i="1" dirty="0"/>
              <a:t>relativní neplatnost </a:t>
            </a:r>
            <a:r>
              <a:rPr lang="cs-CZ" i="1" dirty="0"/>
              <a:t>právního jednání zmocněnce.</a:t>
            </a:r>
            <a:r>
              <a:rPr lang="cs-CZ" dirty="0"/>
              <a:t> </a:t>
            </a:r>
          </a:p>
          <a:p>
            <a:endParaRPr lang="cs-CZ" dirty="0"/>
          </a:p>
        </p:txBody>
      </p:sp>
    </p:spTree>
    <p:extLst>
      <p:ext uri="{BB962C8B-B14F-4D97-AF65-F5344CB8AC3E}">
        <p14:creationId xmlns:p14="http://schemas.microsoft.com/office/powerpoint/2010/main" val="27039917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a:t>
            </a:r>
            <a:r>
              <a:rPr lang="cs-CZ" altLang="cs-CZ" i="1" dirty="0" err="1"/>
              <a:t>Cdo</a:t>
            </a:r>
            <a:r>
              <a:rPr lang="cs-CZ" altLang="cs-CZ" i="1" dirty="0"/>
              <a:t> 3364/2020 – pokračování</a:t>
            </a:r>
          </a:p>
          <a:p>
            <a:pPr marL="971550" lvl="1" indent="-514350">
              <a:buFont typeface="+mj-lt"/>
              <a:buAutoNum type="romanUcPeriod" startAt="4"/>
            </a:pPr>
            <a:r>
              <a:rPr lang="cs-CZ" altLang="cs-CZ" sz="2300" i="1" dirty="0"/>
              <a:t>[35] Teleologický výklad § 192 odst. 2 z. o. k. (…) vede k závěru, podle něhož důvody pro vyslovení neplatnosti usnesení valné hromady nelze na zasedání valné hromady zjistit nejen v případě, že to není (bez vynaložení nepřiměřených nákladů či nepřiměřeného úsilí) objektivně možné, ale za určitých okolností ani tehdy, </a:t>
            </a:r>
            <a:r>
              <a:rPr lang="cs-CZ" altLang="cs-CZ" sz="2300" b="1" i="1" dirty="0"/>
              <a:t>brání-li vznesení protestu z těchto důvodů subjektivní okolnosti</a:t>
            </a:r>
            <a:r>
              <a:rPr lang="cs-CZ" altLang="cs-CZ" sz="2300" i="1" dirty="0"/>
              <a:t> (i subjektivní okolnosti mohou představovat závažný důvod, pro který společník nemohl protest uplatnit).</a:t>
            </a:r>
          </a:p>
          <a:p>
            <a:pPr marL="971550" lvl="1" indent="-514350">
              <a:buFont typeface="+mj-lt"/>
              <a:buAutoNum type="romanUcPeriod" startAt="4"/>
            </a:pPr>
            <a:r>
              <a:rPr lang="cs-CZ" altLang="cs-CZ" sz="2300" i="1" dirty="0"/>
              <a:t>[36] Takovou okolností může výjimečně být i naprosto nečekaný vývoj zasedání valné hromady (jež může trvat i jen velmi krátkou dobu), jímž je společník natolik zaskočen, že není s to ani uplatnit protest.</a:t>
            </a:r>
          </a:p>
        </p:txBody>
      </p:sp>
    </p:spTree>
    <p:extLst>
      <p:ext uri="{BB962C8B-B14F-4D97-AF65-F5344CB8AC3E}">
        <p14:creationId xmlns:p14="http://schemas.microsoft.com/office/powerpoint/2010/main" val="19846787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Hlasování</a:t>
            </a:r>
          </a:p>
        </p:txBody>
      </p:sp>
    </p:spTree>
    <p:extLst>
      <p:ext uri="{BB962C8B-B14F-4D97-AF65-F5344CB8AC3E}">
        <p14:creationId xmlns:p14="http://schemas.microsoft.com/office/powerpoint/2010/main" val="36659736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lnSpcReduction="10000"/>
          </a:bodyPr>
          <a:lstStyle/>
          <a:p>
            <a:r>
              <a:rPr lang="cs-CZ" altLang="cs-CZ" i="1" dirty="0"/>
              <a:t>27 Cdo 1951/2018</a:t>
            </a:r>
          </a:p>
          <a:p>
            <a:pPr marL="971550" lvl="1" indent="-514350">
              <a:buFont typeface="+mj-lt"/>
              <a:buAutoNum type="romanUcPeriod"/>
            </a:pPr>
            <a:r>
              <a:rPr lang="cs-CZ" altLang="cs-CZ" sz="2300" i="1" dirty="0"/>
              <a:t>[23] Je-li pro přijetí usnesení členské schůze (shromáždění delegátů) družstva nutná (prostá či vyšší) většina hlasů počítaná z hlasů přítomných členů (delegátů), znamená to, že hlasy (přítomných) členů družstva (delegátů), které nebyly odevzdány pro návrh usnesení, neovlivní čitatele ve zlomku, jímž se počítá (určuje), zda bylo usnesení přijato potřebnou většinou, ale </a:t>
            </a:r>
            <a:r>
              <a:rPr lang="cs-CZ" altLang="cs-CZ" sz="2300" b="1" i="1" dirty="0"/>
              <a:t>budou započteny mezi hlasy přítomných členů </a:t>
            </a:r>
            <a:r>
              <a:rPr lang="cs-CZ" altLang="cs-CZ" sz="2300" i="1" dirty="0"/>
              <a:t>(delegátů), tedy promítnou se ve jmenovateli uvedeného zlomku. Z řečeného se podává, že </a:t>
            </a:r>
            <a:r>
              <a:rPr lang="cs-CZ" altLang="cs-CZ" sz="2300" b="1" i="1" dirty="0"/>
              <a:t>zdržení se hlasování </a:t>
            </a:r>
            <a:r>
              <a:rPr lang="cs-CZ" altLang="cs-CZ" sz="2300" i="1" dirty="0"/>
              <a:t>(stejně jako odevzdání neplatného hlasu či neodevzdání žádného hlasu) </a:t>
            </a:r>
            <a:r>
              <a:rPr lang="cs-CZ" altLang="cs-CZ" sz="2300" b="1" i="1" dirty="0"/>
              <a:t>má obdobné důsledky, jako hlasování proti návrhu usnesení.</a:t>
            </a:r>
          </a:p>
        </p:txBody>
      </p:sp>
    </p:spTree>
    <p:extLst>
      <p:ext uri="{BB962C8B-B14F-4D97-AF65-F5344CB8AC3E}">
        <p14:creationId xmlns:p14="http://schemas.microsoft.com/office/powerpoint/2010/main" val="33531118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dirty="0"/>
              <a:t>27 Cdo 1951/2018 – pokračování</a:t>
            </a:r>
          </a:p>
          <a:p>
            <a:pPr marL="971550" lvl="1" indent="-514350">
              <a:buFont typeface="+mj-lt"/>
              <a:buAutoNum type="romanUcPeriod" startAt="2"/>
            </a:pPr>
            <a:r>
              <a:rPr lang="cs-CZ" altLang="cs-CZ" sz="2300" dirty="0"/>
              <a:t>[24] </a:t>
            </a:r>
            <a:r>
              <a:rPr lang="cs-CZ" altLang="cs-CZ" sz="2300" b="1" dirty="0"/>
              <a:t>Stanovy družstva se mohou od tohoto pravidla odchýlit </a:t>
            </a:r>
            <a:r>
              <a:rPr lang="cs-CZ" altLang="cs-CZ" sz="2300" dirty="0"/>
              <a:t>a určit, že se pro účely počítání většiny potřebné pro přijetí usnesení členské schůze (shromáždění delegátů) hledí na ty členy (delegáty), kteří neodevzdali hlasy ani pro, ani proti návrhu usnesení, </a:t>
            </a:r>
            <a:r>
              <a:rPr lang="cs-CZ" altLang="cs-CZ" sz="2300" b="1" dirty="0"/>
              <a:t>jako by nebyli </a:t>
            </a:r>
            <a:r>
              <a:rPr lang="cs-CZ" altLang="cs-CZ" sz="2300" dirty="0"/>
              <a:t>(při hlasování o dotčeném návrhu usnesení) přítomni. V takovém případě pak zdržení se hlasování má (může mít) </a:t>
            </a:r>
            <a:r>
              <a:rPr lang="cs-CZ" altLang="cs-CZ" sz="2300" b="1" dirty="0"/>
              <a:t>vliv jak na usnášeníschopnost </a:t>
            </a:r>
            <a:r>
              <a:rPr lang="cs-CZ" altLang="cs-CZ" sz="2300" dirty="0"/>
              <a:t>členské schůze (shromáždění delegátů), </a:t>
            </a:r>
            <a:r>
              <a:rPr lang="cs-CZ" altLang="cs-CZ" sz="2300" b="1" dirty="0"/>
              <a:t>tak i na počet hlasů</a:t>
            </a:r>
            <a:r>
              <a:rPr lang="cs-CZ" altLang="cs-CZ" sz="2300" dirty="0"/>
              <a:t>, z něhož se počítá většina potřebná pro přijetí usnesení. Zdržení se hlasování má v tomto případě obdobné důsledky, jako by takto hlasující členové (delegáti) před hlasováním o návrhu usnesení opustili prostory, kde se zasedání koná.</a:t>
            </a:r>
          </a:p>
        </p:txBody>
      </p:sp>
    </p:spTree>
    <p:extLst>
      <p:ext uri="{BB962C8B-B14F-4D97-AF65-F5344CB8AC3E}">
        <p14:creationId xmlns:p14="http://schemas.microsoft.com/office/powerpoint/2010/main" val="33935519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1951/2018 – pokračování</a:t>
            </a:r>
          </a:p>
          <a:p>
            <a:pPr marL="971550" lvl="1" indent="-514350">
              <a:buFont typeface="+mj-lt"/>
              <a:buAutoNum type="romanUcPeriod" startAt="3"/>
            </a:pPr>
            <a:r>
              <a:rPr lang="cs-CZ" altLang="cs-CZ" sz="2300" i="1" dirty="0"/>
              <a:t>[31] Není-li odevzdána potřebná většina hlasů členů družstva (delegátů) pro návrh usnesení na zamítnutí odvolání člena družstva proti rozhodnutí představenstva o jeho vyloučení, popř. na potvrzení rozhodnutí představenstva o vyloučení (§ 231 odst. 4 obch. zák.), </a:t>
            </a:r>
            <a:r>
              <a:rPr lang="cs-CZ" altLang="cs-CZ" sz="2300" b="1" i="1" dirty="0"/>
              <a:t>pozbývá rozhodnutí představenstva o vyloučení člena účinků</a:t>
            </a:r>
            <a:r>
              <a:rPr lang="cs-CZ" altLang="cs-CZ" sz="2300" i="1" dirty="0"/>
              <a:t>, proces vyloučení je ukončen a dotčený člen družstva zůstává nadále členem družstva (jeho účast nezaniká). Členské schůzi (shromáždění delegátů) již nepřísluší, aby o tomtéž odvolání rozhodovala opětovně.</a:t>
            </a:r>
            <a:endParaRPr lang="cs-CZ" altLang="cs-CZ" sz="2300" b="1" i="1" dirty="0"/>
          </a:p>
        </p:txBody>
      </p:sp>
    </p:spTree>
    <p:extLst>
      <p:ext uri="{BB962C8B-B14F-4D97-AF65-F5344CB8AC3E}">
        <p14:creationId xmlns:p14="http://schemas.microsoft.com/office/powerpoint/2010/main" val="23218241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Absence vůle</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2586/2018 (odmítá)</a:t>
            </a:r>
          </a:p>
          <a:p>
            <a:pPr lvl="1">
              <a:buNone/>
            </a:pPr>
            <a:r>
              <a:rPr lang="cs-CZ" altLang="cs-CZ" sz="2300" i="1" dirty="0"/>
              <a:t>	[4] Vyjde-li v řízení o vyslovení neplatnosti rozhodnutí orgánu právnické osoby najevo, že </a:t>
            </a:r>
            <a:r>
              <a:rPr lang="cs-CZ" altLang="cs-CZ" sz="2300" b="1" i="1" dirty="0"/>
              <a:t>o napadeném rozhodnutí </a:t>
            </a:r>
            <a:r>
              <a:rPr lang="cs-CZ" altLang="cs-CZ" sz="2300" i="1" dirty="0"/>
              <a:t>(ač je uvedeno jako přijaté v zápisu ze zasedání orgánu právnické osoby) orgán právnické osoby </a:t>
            </a:r>
            <a:r>
              <a:rPr lang="cs-CZ" altLang="cs-CZ" sz="2300" b="1" i="1" dirty="0"/>
              <a:t>vůbec nerozhodoval </a:t>
            </a:r>
            <a:r>
              <a:rPr lang="cs-CZ" altLang="cs-CZ" sz="2300" i="1" dirty="0"/>
              <a:t>(a tedy zde takového rozhodnutí není), rozhodne soud podle § 90 odst. 1 z. ř. s. i bez návrhu o tom, že o rozhodnutí orgánu právnické osoby nejde.</a:t>
            </a:r>
          </a:p>
          <a:p>
            <a:pPr lvl="1">
              <a:buNone/>
            </a:pPr>
            <a:endParaRPr lang="cs-CZ" altLang="cs-CZ" sz="2300" dirty="0"/>
          </a:p>
        </p:txBody>
      </p:sp>
    </p:spTree>
    <p:extLst>
      <p:ext uri="{BB962C8B-B14F-4D97-AF65-F5344CB8AC3E}">
        <p14:creationId xmlns:p14="http://schemas.microsoft.com/office/powerpoint/2010/main" val="21346211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fontScale="90000"/>
          </a:bodyPr>
          <a:lstStyle/>
          <a:p>
            <a:r>
              <a:rPr lang="cs-CZ" altLang="cs-CZ" sz="4000" dirty="0"/>
              <a:t>„Absence“ vůle</a:t>
            </a:r>
            <a:br>
              <a:rPr lang="cs-CZ" altLang="cs-CZ" sz="4000" dirty="0"/>
            </a:br>
            <a:r>
              <a:rPr lang="cs-CZ" altLang="cs-CZ" sz="4000" dirty="0"/>
              <a:t>(pozitivní určovací návrh)</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3439/2017</a:t>
            </a:r>
          </a:p>
          <a:p>
            <a:pPr marL="971550" lvl="1" indent="-514350">
              <a:buFont typeface="+mj-lt"/>
              <a:buAutoNum type="romanUcPeriod"/>
            </a:pPr>
            <a:r>
              <a:rPr lang="cs-CZ" altLang="cs-CZ" sz="2300" i="1" dirty="0"/>
              <a:t>Jestliže akcionáři nehlasují, nemůže zde být ani projevu vůle - usnesení valné hromady akciové společnosti - jehož platnost by mohla být přezkoumána postupem podle § 428 a násl. z. o. k.</a:t>
            </a:r>
          </a:p>
          <a:p>
            <a:pPr marL="971550" lvl="1" indent="-514350">
              <a:buFont typeface="+mj-lt"/>
              <a:buAutoNum type="romanUcPeriod"/>
            </a:pPr>
            <a:r>
              <a:rPr lang="cs-CZ" altLang="cs-CZ" sz="2300" i="1" dirty="0"/>
              <a:t>Usnesení valné hromady jako projev vůle pak absentuje nejen za situace, kdy akcionáři na valné hromadě vůbec nehlasovali, ale i v případě, kdy akcionáři </a:t>
            </a:r>
            <a:r>
              <a:rPr lang="cs-CZ" altLang="cs-CZ" sz="2300" b="1" i="1" dirty="0"/>
              <a:t>o určité otázce hlasovali, navržené usnesení však nebylo přijato</a:t>
            </a:r>
            <a:r>
              <a:rPr lang="cs-CZ" altLang="cs-CZ" sz="2300" i="1" dirty="0"/>
              <a:t>.</a:t>
            </a:r>
            <a:endParaRPr lang="cs-CZ" altLang="cs-CZ" sz="2300" b="1" i="1" dirty="0"/>
          </a:p>
          <a:p>
            <a:endParaRPr lang="cs-CZ" altLang="cs-CZ" sz="2000" i="1" dirty="0"/>
          </a:p>
        </p:txBody>
      </p:sp>
    </p:spTree>
    <p:extLst>
      <p:ext uri="{BB962C8B-B14F-4D97-AF65-F5344CB8AC3E}">
        <p14:creationId xmlns:p14="http://schemas.microsoft.com/office/powerpoint/2010/main" val="343628600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„Závěrečné“ usnesení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77500" lnSpcReduction="20000"/>
          </a:bodyPr>
          <a:lstStyle/>
          <a:p>
            <a:r>
              <a:rPr lang="cs-CZ" altLang="cs-CZ" i="1" dirty="0"/>
              <a:t>27 Cdo 445/2018</a:t>
            </a:r>
          </a:p>
          <a:p>
            <a:pPr marL="971550" lvl="1" indent="-514350">
              <a:buFont typeface="+mj-lt"/>
              <a:buAutoNum type="romanUcPeriod"/>
            </a:pPr>
            <a:r>
              <a:rPr lang="cs-CZ" altLang="cs-CZ" sz="2300" i="1" dirty="0"/>
              <a:t>Na rozdíl od právní úpravy účinné do 31. 12. 2013 je s účinností od 1. 1. 2014 usnesení členské schůze družstva právním jednáním (§ 45 odst. 3 z. o. k. ve spojení s § 545 a násl. o. z.), tj. projevem vůle (přičitatelným družstvu), který je zaměřen na vyvolání určitých právních následků, jež právní řád s takovým projevem vůle spojuje. </a:t>
            </a:r>
          </a:p>
          <a:p>
            <a:pPr marL="971550" lvl="1" indent="-514350">
              <a:buFont typeface="+mj-lt"/>
              <a:buAutoNum type="romanUcPeriod"/>
            </a:pPr>
            <a:r>
              <a:rPr lang="cs-CZ" altLang="cs-CZ" sz="2300" i="1" dirty="0"/>
              <a:t>Závěrečné „usnesení“ členské schůze družstva, jehož obsahem je </a:t>
            </a:r>
            <a:r>
              <a:rPr lang="cs-CZ" altLang="cs-CZ" sz="2300" b="1" i="1" dirty="0"/>
              <a:t>pouhé shrnutí již předtím </a:t>
            </a:r>
            <a:r>
              <a:rPr lang="cs-CZ" altLang="cs-CZ" sz="2300" i="1" dirty="0"/>
              <a:t>(na stejném zasedání) </a:t>
            </a:r>
            <a:r>
              <a:rPr lang="cs-CZ" altLang="cs-CZ" sz="2300" b="1" i="1" dirty="0"/>
              <a:t>přijatých usnesení </a:t>
            </a:r>
            <a:r>
              <a:rPr lang="cs-CZ" altLang="cs-CZ" sz="2300" i="1" dirty="0"/>
              <a:t>členské schůze, bez vůle způsobit následky jiné než těmito již přijatými usneseními vyvolané, tak </a:t>
            </a:r>
            <a:r>
              <a:rPr lang="cs-CZ" altLang="cs-CZ" sz="2300" b="1" i="1" dirty="0"/>
              <a:t>není rozhodnutím orgánu družstva majícím povahu právního jednání, nýbrž jen deklarací o tom, že k přijetí v něm vypočtených usnesení došlo</a:t>
            </a:r>
            <a:r>
              <a:rPr lang="cs-CZ" altLang="cs-CZ" sz="2300" i="1" dirty="0"/>
              <a:t>. Jelikož touto deklarací nemůže být jakkoliv zasaženo do právního postavení družstva, jeho členů či dalších osob (například členů volených orgánů družstva), nepodléhá její posouzení soudnímu přezkumu v režimu § 663 z. o. k. Návrh na vyslovení neplatnosti takového „shrnujícího závěrečného“ usnesení členské schůze je proto nutné </a:t>
            </a:r>
            <a:r>
              <a:rPr lang="cs-CZ" altLang="cs-CZ" sz="2300" b="1" i="1" dirty="0"/>
              <a:t>jako nedůvodný zamítnout</a:t>
            </a:r>
            <a:r>
              <a:rPr lang="cs-CZ" altLang="cs-CZ" sz="2300" i="1" dirty="0"/>
              <a:t>. </a:t>
            </a:r>
          </a:p>
        </p:txBody>
      </p:sp>
    </p:spTree>
    <p:extLst>
      <p:ext uri="{BB962C8B-B14F-4D97-AF65-F5344CB8AC3E}">
        <p14:creationId xmlns:p14="http://schemas.microsoft.com/office/powerpoint/2010/main" val="321734353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„Závěrečné“ usnesení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445/2018 - pokračování</a:t>
            </a:r>
          </a:p>
          <a:p>
            <a:pPr marL="971550" lvl="1" indent="-514350">
              <a:buFont typeface="+mj-lt"/>
              <a:buAutoNum type="romanUcPeriod" startAt="3"/>
            </a:pPr>
            <a:r>
              <a:rPr lang="cs-CZ" altLang="cs-CZ" sz="2300" i="1" dirty="0"/>
              <a:t>Bylo-li by však v závěrečném „usnesení“ členské schůze (vedle již přijatých usnesení) zahrnuto též usnesení členské schůze o záležitosti, jež ve skutečnosti dosud nebyla členskou schůzí rozhodnuta, je nutné je v tomto rozsahu považovat za rozhodnutí orgánu družstva mající povahu právního jednání, jehož platnost podléhá soudnímu přezkumu.</a:t>
            </a:r>
            <a:endParaRPr lang="cs-CZ" altLang="cs-CZ" sz="2300" b="1" i="1" dirty="0"/>
          </a:p>
        </p:txBody>
      </p:sp>
    </p:spTree>
    <p:extLst>
      <p:ext uri="{BB962C8B-B14F-4D97-AF65-F5344CB8AC3E}">
        <p14:creationId xmlns:p14="http://schemas.microsoft.com/office/powerpoint/2010/main" val="334738095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Bližší rozlišení</a:t>
            </a:r>
            <a:br>
              <a:rPr lang="cs-CZ" b="1" dirty="0"/>
            </a:br>
            <a:r>
              <a:rPr lang="cs-CZ" b="1" dirty="0"/>
              <a:t>zdánlivosti a neplatnosti</a:t>
            </a:r>
          </a:p>
        </p:txBody>
      </p:sp>
    </p:spTree>
    <p:extLst>
      <p:ext uri="{BB962C8B-B14F-4D97-AF65-F5344CB8AC3E}">
        <p14:creationId xmlns:p14="http://schemas.microsoft.com/office/powerpoint/2010/main" val="235225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C70B-733D-44D1-9D0D-8E589E6A2119}"/>
              </a:ext>
            </a:extLst>
          </p:cNvPr>
          <p:cNvSpPr>
            <a:spLocks noGrp="1"/>
          </p:cNvSpPr>
          <p:nvPr>
            <p:ph type="title"/>
          </p:nvPr>
        </p:nvSpPr>
        <p:spPr/>
        <p:txBody>
          <a:bodyPr/>
          <a:lstStyle/>
          <a:p>
            <a:r>
              <a:rPr lang="cs-CZ" dirty="0"/>
              <a:t>Revize náhledu</a:t>
            </a:r>
          </a:p>
        </p:txBody>
      </p:sp>
      <p:sp>
        <p:nvSpPr>
          <p:cNvPr id="3" name="Zástupný obsah 2">
            <a:extLst>
              <a:ext uri="{FF2B5EF4-FFF2-40B4-BE49-F238E27FC236}">
                <a16:creationId xmlns:a16="http://schemas.microsoft.com/office/drawing/2014/main" id="{45BBE493-EDE7-47D4-A14A-814991FA2B6E}"/>
              </a:ext>
            </a:extLst>
          </p:cNvPr>
          <p:cNvSpPr>
            <a:spLocks noGrp="1"/>
          </p:cNvSpPr>
          <p:nvPr>
            <p:ph idx="1"/>
          </p:nvPr>
        </p:nvSpPr>
        <p:spPr/>
        <p:txBody>
          <a:bodyPr>
            <a:normAutofit lnSpcReduction="10000"/>
          </a:bodyPr>
          <a:lstStyle/>
          <a:p>
            <a:pPr algn="just"/>
            <a:r>
              <a:rPr lang="cs-CZ" dirty="0"/>
              <a:t>31 Cdo 1640/2022 (R 54/2023)</a:t>
            </a:r>
          </a:p>
          <a:p>
            <a:pPr lvl="1" algn="just"/>
            <a:r>
              <a:rPr lang="cs-CZ" dirty="0"/>
              <a:t>dočasná neúčinnost</a:t>
            </a:r>
          </a:p>
          <a:p>
            <a:pPr marL="1428750" lvl="2" indent="-571500" algn="just">
              <a:buFont typeface="+mj-lt"/>
              <a:buAutoNum type="romanUcPeriod"/>
            </a:pPr>
            <a:r>
              <a:rPr lang="cs-CZ" i="1" dirty="0"/>
              <a:t>[60] Podle přesvědčení velkého senátu lze systematickým výkladem § 437 odst. 2 věty první</a:t>
            </a:r>
            <a:br>
              <a:rPr lang="cs-CZ" i="1" dirty="0"/>
            </a:br>
            <a:r>
              <a:rPr lang="cs-CZ" i="1" dirty="0"/>
              <a:t>o. z. dovodit, že v důsledku jednání zástupce                v (nedovoleném) střetu zájmů zastoupený </a:t>
            </a:r>
            <a:r>
              <a:rPr lang="cs-CZ" b="1" i="1" dirty="0"/>
              <a:t>není</a:t>
            </a:r>
            <a:r>
              <a:rPr lang="cs-CZ" i="1" dirty="0"/>
              <a:t>          (v případě nedostatku dobré víry třetí osoby                 v zástupčí oprávnění zástupce) </a:t>
            </a:r>
            <a:r>
              <a:rPr lang="cs-CZ" b="1" i="1" dirty="0"/>
              <a:t>jednáním zástupce vázán. </a:t>
            </a:r>
            <a:r>
              <a:rPr lang="cs-CZ" i="1" dirty="0"/>
              <a:t>Jde o další ze situací překročení zástupčího oprávnění, již není důvodu posuzovat odlišně            od jiných případů překročení zástupčího oprávnění, resp. jednání bez zástupčího oprávnění.</a:t>
            </a:r>
          </a:p>
        </p:txBody>
      </p:sp>
    </p:spTree>
    <p:extLst>
      <p:ext uri="{BB962C8B-B14F-4D97-AF65-F5344CB8AC3E}">
        <p14:creationId xmlns:p14="http://schemas.microsoft.com/office/powerpoint/2010/main" val="37139786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600200"/>
            <a:ext cx="8229600" cy="4983162"/>
          </a:xfrm>
        </p:spPr>
        <p:txBody>
          <a:bodyPr>
            <a:normAutofit/>
          </a:bodyPr>
          <a:lstStyle/>
          <a:p>
            <a:pPr>
              <a:lnSpc>
                <a:spcPct val="80000"/>
              </a:lnSpc>
            </a:pPr>
            <a:r>
              <a:rPr lang="cs-CZ" altLang="cs-CZ" sz="2700" dirty="0"/>
              <a:t>Důvod neplatnosti:</a:t>
            </a:r>
          </a:p>
          <a:p>
            <a:pPr lvl="1">
              <a:lnSpc>
                <a:spcPct val="80000"/>
              </a:lnSpc>
            </a:pPr>
            <a:r>
              <a:rPr lang="cs-CZ" altLang="cs-CZ" sz="2300" dirty="0"/>
              <a:t>Dobré mravy.</a:t>
            </a:r>
          </a:p>
          <a:p>
            <a:pPr lvl="2">
              <a:lnSpc>
                <a:spcPct val="80000"/>
              </a:lnSpc>
            </a:pPr>
            <a:r>
              <a:rPr lang="cs-CZ" altLang="cs-CZ" sz="1900" dirty="0"/>
              <a:t>Spolky vs. obchodní korporace (opravdu?).</a:t>
            </a:r>
          </a:p>
          <a:p>
            <a:pPr lvl="1">
              <a:lnSpc>
                <a:spcPct val="80000"/>
              </a:lnSpc>
            </a:pPr>
            <a:r>
              <a:rPr lang="cs-CZ" altLang="cs-CZ" sz="2300" dirty="0"/>
              <a:t>Rozpor se zákonem nebo stanovami.</a:t>
            </a:r>
          </a:p>
          <a:p>
            <a:pPr lvl="2">
              <a:lnSpc>
                <a:spcPct val="80000"/>
              </a:lnSpc>
            </a:pPr>
            <a:r>
              <a:rPr lang="cs-CZ" altLang="cs-CZ" sz="1900" dirty="0"/>
              <a:t>Pozor na „jednorázové průlomy“:</a:t>
            </a:r>
          </a:p>
          <a:p>
            <a:pPr lvl="3">
              <a:lnSpc>
                <a:spcPct val="80000"/>
              </a:lnSpc>
            </a:pPr>
            <a:r>
              <a:rPr lang="cs-CZ" altLang="cs-CZ" sz="1500" dirty="0"/>
              <a:t>27 </a:t>
            </a:r>
            <a:r>
              <a:rPr lang="cs-CZ" altLang="cs-CZ" sz="1500" dirty="0" err="1"/>
              <a:t>Cdo</a:t>
            </a:r>
            <a:r>
              <a:rPr lang="cs-CZ" altLang="cs-CZ" sz="1500" dirty="0"/>
              <a:t> 3330/2020 </a:t>
            </a:r>
            <a:br>
              <a:rPr lang="cs-CZ" altLang="cs-CZ" sz="1500" i="1" dirty="0"/>
            </a:br>
            <a:r>
              <a:rPr lang="cs-CZ" altLang="cs-CZ" sz="1500" i="1" dirty="0"/>
              <a:t>[47] Rozhodne-li valná hromada společnosti o poskytnutí (vyplacení) zálohy na podíl na zisku, </a:t>
            </a:r>
            <a:r>
              <a:rPr lang="cs-CZ" altLang="cs-CZ" sz="1500" b="1" i="1" u="sng" dirty="0"/>
              <a:t>ačkoliv stanovy společnosti jí tuto působnost nesvěřují</a:t>
            </a:r>
            <a:r>
              <a:rPr lang="cs-CZ" altLang="cs-CZ" sz="1500" i="1" dirty="0"/>
              <a:t>, je v každém jednotlivém případě nutné posoudit, zda rozhodnutí není toliko pokynem valné hromady, aby představenstvo (správní rada) rozhodlo o poskytnutí (výplatě) zálohy, </a:t>
            </a:r>
            <a:r>
              <a:rPr lang="cs-CZ" altLang="cs-CZ" sz="1500" b="1" i="1" u="sng" dirty="0"/>
              <a:t>nebo zda jde o rozhodnutí v záležitosti spadající mimo působnost valné hromady</a:t>
            </a:r>
            <a:r>
              <a:rPr lang="cs-CZ" altLang="cs-CZ" sz="1500" i="1" dirty="0"/>
              <a:t> (na něž se v souladu s § 45 odst. 1 z. o. k. a § 245 o. z. hledí, jako by nebylo přijato), anebo zda toto rozhodnutí představuje </a:t>
            </a:r>
            <a:r>
              <a:rPr lang="cs-CZ" altLang="cs-CZ" sz="1500" b="1" i="1" u="sng" dirty="0"/>
              <a:t>tzv. jednorázový průlom do stanov</a:t>
            </a:r>
            <a:r>
              <a:rPr lang="cs-CZ" altLang="cs-CZ" sz="1500" i="1" dirty="0"/>
              <a:t> (tedy zda v sobě nezahrnuje vůli akcionářů změnit stanovy tak, že se pro tento jednotlivý případ svěřuje valné hromadě působnost rozhodnout o poskytnutí zálohy).</a:t>
            </a:r>
          </a:p>
        </p:txBody>
      </p:sp>
    </p:spTree>
    <p:extLst>
      <p:ext uri="{BB962C8B-B14F-4D97-AF65-F5344CB8AC3E}">
        <p14:creationId xmlns:p14="http://schemas.microsoft.com/office/powerpoint/2010/main" val="3598259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dirty="0"/>
              <a:t>Kde začíná a kde končí valná hromada?</a:t>
            </a:r>
          </a:p>
          <a:p>
            <a:pPr lvl="2">
              <a:lnSpc>
                <a:spcPct val="80000"/>
              </a:lnSpc>
            </a:pPr>
            <a:r>
              <a:rPr lang="cs-CZ" altLang="cs-CZ" sz="1900" dirty="0"/>
              <a:t>Vady svolávání → neplatnost (NS 29 </a:t>
            </a:r>
            <a:r>
              <a:rPr lang="cs-CZ" altLang="cs-CZ" sz="1900" dirty="0" err="1"/>
              <a:t>Cdo</a:t>
            </a:r>
            <a:r>
              <a:rPr lang="cs-CZ" altLang="cs-CZ" sz="1900" dirty="0"/>
              <a:t> 4223/2007).</a:t>
            </a:r>
          </a:p>
          <a:p>
            <a:pPr lvl="2">
              <a:lnSpc>
                <a:spcPct val="80000"/>
              </a:lnSpc>
            </a:pPr>
            <a:r>
              <a:rPr lang="cs-CZ" altLang="cs-CZ" sz="1900" dirty="0"/>
              <a:t>Nedostatek usnášeníschopnosti → neplatnost (NS 29 </a:t>
            </a:r>
            <a:r>
              <a:rPr lang="cs-CZ" altLang="cs-CZ" sz="1900" dirty="0" err="1"/>
              <a:t>Cdo</a:t>
            </a:r>
            <a:r>
              <a:rPr lang="cs-CZ" altLang="cs-CZ" sz="1900" dirty="0"/>
              <a:t> 1104/2016).</a:t>
            </a:r>
          </a:p>
          <a:p>
            <a:pPr lvl="3">
              <a:lnSpc>
                <a:spcPct val="80000"/>
              </a:lnSpc>
            </a:pPr>
            <a:r>
              <a:rPr lang="cs-CZ" altLang="cs-CZ" sz="1500" dirty="0"/>
              <a:t>29 </a:t>
            </a:r>
            <a:r>
              <a:rPr lang="cs-CZ" altLang="cs-CZ" sz="1500" dirty="0" err="1"/>
              <a:t>Cdo</a:t>
            </a:r>
            <a:r>
              <a:rPr lang="cs-CZ" altLang="cs-CZ" sz="1500" dirty="0"/>
              <a:t> 211/2009</a:t>
            </a:r>
            <a:br>
              <a:rPr lang="cs-CZ" altLang="cs-CZ" sz="1500" dirty="0"/>
            </a:br>
            <a:r>
              <a:rPr lang="cs-CZ" altLang="cs-CZ" sz="1500" i="1" dirty="0"/>
              <a:t>K tomu, aby mohla valná hromada přijímat rozhodnutí, jejichž přijetí jí zákon svěřuje, je proto – mimo jiné – nezbytné i splnění určitých formálních předpokladů stanovených zákonem. Jedním z takových předpokladů je, aby bylo konkrétní jednání valné hromady řádným způsobem ustaveno, tj. aby bylo řádně svoláno, zahájeno a vedeno.</a:t>
            </a:r>
          </a:p>
          <a:p>
            <a:pPr lvl="3">
              <a:lnSpc>
                <a:spcPct val="80000"/>
              </a:lnSpc>
            </a:pPr>
            <a:r>
              <a:rPr lang="cs-CZ" altLang="cs-CZ" sz="1500" i="1" dirty="0"/>
              <a:t>27 </a:t>
            </a:r>
            <a:r>
              <a:rPr lang="cs-CZ" altLang="cs-CZ" sz="1500" i="1" dirty="0" err="1"/>
              <a:t>Cdo</a:t>
            </a:r>
            <a:r>
              <a:rPr lang="cs-CZ" altLang="cs-CZ" sz="1500" i="1" dirty="0"/>
              <a:t> 2453/2021</a:t>
            </a:r>
            <a:br>
              <a:rPr lang="cs-CZ" altLang="cs-CZ" sz="1500" i="1" dirty="0"/>
            </a:br>
            <a:r>
              <a:rPr lang="cs-CZ" altLang="cs-CZ" sz="1500" b="1" i="1" u="sng" dirty="0"/>
              <a:t>Poté, kdy byla valná hromada k tomu oprávněnou osobou včas odvolána, nemůže se konat.</a:t>
            </a:r>
            <a:r>
              <a:rPr lang="cs-CZ" altLang="cs-CZ" sz="1500" i="1" dirty="0"/>
              <a:t> Sejdou-li se přesto v původně (pozvánkou) určeném termínu a místě společníci, zásadně </a:t>
            </a:r>
            <a:r>
              <a:rPr lang="cs-CZ" altLang="cs-CZ" sz="1500" b="1" i="1" u="sng" dirty="0"/>
              <a:t>nepůjde o zasedání valné hromady a na rozhodnutí přijatá v průběhu tohoto setkání nelze hledět jako na rozhodnutí valné hromady.</a:t>
            </a:r>
            <a:r>
              <a:rPr lang="cs-CZ" altLang="cs-CZ" sz="1500" i="1" dirty="0"/>
              <a:t> Uvedené však nebrání tomu, aby se v původně určeném termínu a místě (i přes odvolání valné hromady) sešli všichni společníci a za podmínek uvedených v § 184 odst. 3 z. o. k. prohlásili, že se </a:t>
            </a:r>
            <a:r>
              <a:rPr lang="cs-CZ" altLang="cs-CZ" sz="1500" b="1" i="1" u="sng" dirty="0"/>
              <a:t>vzdávají práva na včasné a řádné svolání valné hromady</a:t>
            </a:r>
            <a:r>
              <a:rPr lang="cs-CZ" altLang="cs-CZ" sz="1500" i="1" dirty="0"/>
              <a:t> a že zasedání valné hromady i přes její odvolání uskuteční.</a:t>
            </a:r>
          </a:p>
        </p:txBody>
      </p:sp>
    </p:spTree>
    <p:extLst>
      <p:ext uri="{BB962C8B-B14F-4D97-AF65-F5344CB8AC3E}">
        <p14:creationId xmlns:p14="http://schemas.microsoft.com/office/powerpoint/2010/main" val="174698201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589240"/>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veřejný pořádek.</a:t>
            </a:r>
          </a:p>
          <a:p>
            <a:pPr lvl="3">
              <a:lnSpc>
                <a:spcPct val="80000"/>
              </a:lnSpc>
            </a:pPr>
            <a:r>
              <a:rPr lang="cs-CZ" altLang="cs-CZ" sz="1700" dirty="0"/>
              <a:t>27 </a:t>
            </a:r>
            <a:r>
              <a:rPr lang="cs-CZ" altLang="cs-CZ" sz="1700" dirty="0" err="1"/>
              <a:t>Cdo</a:t>
            </a:r>
            <a:r>
              <a:rPr lang="cs-CZ" altLang="cs-CZ" sz="1700" dirty="0"/>
              <a:t> 1141/2020 </a:t>
            </a:r>
          </a:p>
          <a:p>
            <a:pPr marL="1771650" lvl="3" indent="-400050">
              <a:lnSpc>
                <a:spcPct val="80000"/>
              </a:lnSpc>
              <a:buFont typeface="+mj-lt"/>
              <a:buAutoNum type="romanUcPeriod"/>
            </a:pPr>
            <a:r>
              <a:rPr lang="cs-CZ" altLang="cs-CZ" sz="1700" i="1" dirty="0"/>
              <a:t>[51] </a:t>
            </a:r>
            <a:r>
              <a:rPr lang="cs-CZ" altLang="cs-CZ" sz="1700" b="1" i="1" u="sng" dirty="0"/>
              <a:t>Je-li konáním valné hromady banky porušena kogentní norma chránící veřejný pořádek, bylo by </a:t>
            </a:r>
            <a:r>
              <a:rPr lang="cs-CZ" altLang="cs-CZ" sz="1700" i="1" dirty="0"/>
              <a:t>(nevyplývá-li z právního předpisu jinak) </a:t>
            </a:r>
            <a:r>
              <a:rPr lang="cs-CZ" altLang="cs-CZ" sz="1700" b="1" i="1" u="sng" dirty="0"/>
              <a:t>zásadně v rozporu se smyslem a účelem zákona, aby odstranění účinků touto valnou hromadou přijatých usnesení bylo vázáno až na rozhodnutí soudu v řízení o vyslovení neplatnosti usnesení valné hromady vyvolaném některou z aktivně věcně legitimovaných osob, a takto bylo „ponecháno v rukách jednotlivce“.</a:t>
            </a:r>
            <a:r>
              <a:rPr lang="cs-CZ" altLang="cs-CZ" sz="1700" i="1" dirty="0"/>
              <a:t> V této souvislosti nelze rovněž přehlédnout, že uplatnění (subjektivního) práva domáhat se vyslovení neplatnosti usnesení valné hromady je omezeno (relativně krátkými) prekluzivními lhůtami.</a:t>
            </a:r>
          </a:p>
        </p:txBody>
      </p:sp>
    </p:spTree>
    <p:extLst>
      <p:ext uri="{BB962C8B-B14F-4D97-AF65-F5344CB8AC3E}">
        <p14:creationId xmlns:p14="http://schemas.microsoft.com/office/powerpoint/2010/main" val="200698974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589240"/>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veřejný pořádek.</a:t>
            </a:r>
          </a:p>
          <a:p>
            <a:pPr lvl="3">
              <a:lnSpc>
                <a:spcPct val="80000"/>
              </a:lnSpc>
            </a:pPr>
            <a:r>
              <a:rPr lang="cs-CZ" altLang="cs-CZ" sz="1700" dirty="0"/>
              <a:t>27 </a:t>
            </a:r>
            <a:r>
              <a:rPr lang="cs-CZ" altLang="cs-CZ" sz="1700" dirty="0" err="1"/>
              <a:t>Cdo</a:t>
            </a:r>
            <a:r>
              <a:rPr lang="cs-CZ" altLang="cs-CZ" sz="1700" dirty="0"/>
              <a:t> 1141/2020 </a:t>
            </a:r>
          </a:p>
          <a:p>
            <a:pPr marL="1771650" lvl="3" indent="-400050">
              <a:lnSpc>
                <a:spcPct val="80000"/>
              </a:lnSpc>
              <a:buFont typeface="+mj-lt"/>
              <a:buAutoNum type="romanUcPeriod" startAt="2"/>
            </a:pPr>
            <a:r>
              <a:rPr lang="cs-CZ" altLang="cs-CZ" sz="1700" i="1" dirty="0"/>
              <a:t>[52] Zákon absenci vyjádření ČNB podle § 20a odst. 3 zákona o bankách spojuje se sankcí, podle které se valná hromada „nesmí konat“. Svolá-li banka – přesto, že dosud nezískala vyjádření ČNB podle § 20a odst. 3 zákona o bankách – valnou hromadu, je proto důsledkem sankce upravené v § 20a odst. 5 zákona o bankách (dočasné) </a:t>
            </a:r>
            <a:r>
              <a:rPr lang="cs-CZ" altLang="cs-CZ" sz="1700" b="1" i="1" u="sng" dirty="0"/>
              <a:t>omezení působnosti valné hromady</a:t>
            </a:r>
            <a:r>
              <a:rPr lang="cs-CZ" altLang="cs-CZ" sz="1700" i="1" dirty="0"/>
              <a:t>. Jinak řečeno, valná hromada banky svolaná v rozporu s veřejnoprávním zákazem upraveným v § 20a odst. 5 zákona o bankách nemá (do splnění podmínky podle § 20a odst. 3 zákona o bankách) působnost přijmout žádné rozhodnutí.</a:t>
            </a:r>
          </a:p>
          <a:p>
            <a:pPr marL="1771650" lvl="3" indent="-400050">
              <a:lnSpc>
                <a:spcPct val="80000"/>
              </a:lnSpc>
              <a:buFont typeface="+mj-lt"/>
              <a:buAutoNum type="romanUcPeriod" startAt="2"/>
            </a:pPr>
            <a:r>
              <a:rPr lang="cs-CZ" altLang="cs-CZ" sz="1700" i="1" dirty="0"/>
              <a:t>[53] Na usnesení valné hromady, která byla přijata mimo její působnost (ultra </a:t>
            </a:r>
            <a:r>
              <a:rPr lang="cs-CZ" altLang="cs-CZ" sz="1700" i="1" dirty="0" err="1"/>
              <a:t>vires</a:t>
            </a:r>
            <a:r>
              <a:rPr lang="cs-CZ" altLang="cs-CZ" sz="1700" i="1" dirty="0"/>
              <a:t>), se přitom hledí, jako by nebyla přijata (§ 45 odst. 1 z. o. k. a § 245 o. z.). Taková usnesení nemají žádné právní účinky.</a:t>
            </a:r>
          </a:p>
          <a:p>
            <a:pPr marL="1771650" lvl="3" indent="-400050">
              <a:lnSpc>
                <a:spcPct val="80000"/>
              </a:lnSpc>
              <a:buFont typeface="+mj-lt"/>
              <a:buAutoNum type="romanUcPeriod" startAt="2"/>
            </a:pPr>
            <a:endParaRPr lang="cs-CZ" altLang="cs-CZ" sz="1700" i="1" dirty="0"/>
          </a:p>
          <a:p>
            <a:pPr lvl="3">
              <a:lnSpc>
                <a:spcPct val="80000"/>
              </a:lnSpc>
            </a:pPr>
            <a:r>
              <a:rPr lang="cs-CZ" altLang="cs-CZ" sz="1700" dirty="0"/>
              <a:t>Předběžná opatření, atd.</a:t>
            </a:r>
          </a:p>
        </p:txBody>
      </p:sp>
    </p:spTree>
    <p:extLst>
      <p:ext uri="{BB962C8B-B14F-4D97-AF65-F5344CB8AC3E}">
        <p14:creationId xmlns:p14="http://schemas.microsoft.com/office/powerpoint/2010/main" val="230882543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jiné zájmy.</a:t>
            </a:r>
          </a:p>
          <a:p>
            <a:pPr lvl="3">
              <a:lnSpc>
                <a:spcPct val="80000"/>
              </a:lnSpc>
            </a:pPr>
            <a:r>
              <a:rPr lang="cs-CZ" altLang="cs-CZ" sz="1700" dirty="0"/>
              <a:t>27 </a:t>
            </a:r>
            <a:r>
              <a:rPr lang="cs-CZ" altLang="cs-CZ" sz="1700" dirty="0" err="1"/>
              <a:t>Cdo</a:t>
            </a:r>
            <a:r>
              <a:rPr lang="cs-CZ" altLang="cs-CZ" sz="1700" dirty="0"/>
              <a:t> 2731/2019 </a:t>
            </a:r>
          </a:p>
          <a:p>
            <a:pPr marL="1771650" lvl="3" indent="-400050">
              <a:lnSpc>
                <a:spcPct val="80000"/>
              </a:lnSpc>
              <a:buFont typeface="+mj-lt"/>
              <a:buAutoNum type="romanUcPeriod"/>
            </a:pPr>
            <a:r>
              <a:rPr lang="cs-CZ" altLang="cs-CZ" sz="1700" i="1" dirty="0"/>
              <a:t>[39] Podle Nejvyššího soudu je proto nezbytné vykládat § 301 odst. 1 písm. a) z. o. k. tak, že rozhodnutí valné hromady, které statutární orgán akciové společnosti (resp. jeho členy) opravňuje k realizaci nabývání vlastních akcií, nelze přijmout (dodatečně) poté, kdy k nabývání vlastních akcií došlo.</a:t>
            </a:r>
          </a:p>
          <a:p>
            <a:pPr marL="1771650" lvl="3" indent="-400050">
              <a:lnSpc>
                <a:spcPct val="80000"/>
              </a:lnSpc>
              <a:buFont typeface="+mj-lt"/>
              <a:buAutoNum type="romanUcPeriod"/>
            </a:pPr>
            <a:r>
              <a:rPr lang="cs-CZ" altLang="cs-CZ" sz="1700" i="1" dirty="0"/>
              <a:t>[40] Má-li být udržen popsaný smysl zákazu dodatečného „schvalování“ dříve realizovaného nabývání vlastních akcií, je třeba trvat na tom, že usnesení valné hromady přijaté v rozporu s právě uvedeným výkladem § 301 odst. 1 písm. a) z. o. k. je </a:t>
            </a:r>
            <a:r>
              <a:rPr lang="cs-CZ" altLang="cs-CZ" sz="1700" b="1" i="1" u="sng" dirty="0"/>
              <a:t>usnesením v záležitosti, o které valná hromada nemá působnost rozhodnout </a:t>
            </a:r>
            <a:r>
              <a:rPr lang="cs-CZ" altLang="cs-CZ" sz="1700" i="1" dirty="0"/>
              <a:t>– tedy unesením, na které se hledí, jako by nebylo přijato (§ 45 odst. 1 z. o. k. ve spojení s § 245 o. z.). Pokud by dodatečné přijetí usnesení bylo toliko důvodem pro vyslovení jeho neplatnosti, byli by akcionáři tak jako tak postaveni „před hotovou věc“ s tím, že by se výše popsaný nepřiměřený tlak pouze přesunul do roviny rozhodování, zda (protiprávně přijaté) usnesení napadnout či nikoliv.</a:t>
            </a:r>
          </a:p>
        </p:txBody>
      </p:sp>
    </p:spTree>
    <p:extLst>
      <p:ext uri="{BB962C8B-B14F-4D97-AF65-F5344CB8AC3E}">
        <p14:creationId xmlns:p14="http://schemas.microsoft.com/office/powerpoint/2010/main" val="58626303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jiné zájmy.</a:t>
            </a:r>
          </a:p>
          <a:p>
            <a:pPr lvl="3">
              <a:lnSpc>
                <a:spcPct val="80000"/>
              </a:lnSpc>
            </a:pPr>
            <a:r>
              <a:rPr lang="cs-CZ" altLang="cs-CZ" sz="1700" dirty="0"/>
              <a:t>27 </a:t>
            </a:r>
            <a:r>
              <a:rPr lang="cs-CZ" altLang="cs-CZ" sz="1700" dirty="0" err="1"/>
              <a:t>Cdo</a:t>
            </a:r>
            <a:r>
              <a:rPr lang="cs-CZ" altLang="cs-CZ" sz="1700" dirty="0"/>
              <a:t> 948/2022 </a:t>
            </a:r>
          </a:p>
          <a:p>
            <a:pPr marL="1771650" lvl="3" indent="-400050">
              <a:lnSpc>
                <a:spcPct val="80000"/>
              </a:lnSpc>
              <a:buFont typeface="+mj-lt"/>
              <a:buAutoNum type="romanUcPeriod"/>
            </a:pPr>
            <a:r>
              <a:rPr lang="cs-CZ" altLang="cs-CZ" sz="1700" i="1" dirty="0"/>
              <a:t>[38] Určují-li stanovy akciové společnosti, že zisk je povinně přidělován do účelově vázaných fondů společnosti, avšak pravidla pro tvorbu těchto fondů ponechávají zcela na rozhodnutí představenstva, jsou v této části v rozporu s donucujícím ustanovením zákona, podle něhož o rozdělení zisku rozhoduje nejvyšší orgán společnosti [§ 421 odst. 2 písm. h) z. o. k.], v důsledku čehož se na usnesení valné hromady, kterým byly stanovy v takovém znění schváleny, hledí (v části, která deleguje úpravu pravidel tvorby fondů na představenstvo) jako by nebylo přijato (§ 245 o. z. ve spojení s § 45 z. o. k.). Dotčená část stanov proto nevyvolává zamýšlené právní účinky.</a:t>
            </a:r>
          </a:p>
          <a:p>
            <a:pPr marL="1771650" lvl="3" indent="-400050">
              <a:lnSpc>
                <a:spcPct val="80000"/>
              </a:lnSpc>
              <a:buFont typeface="+mj-lt"/>
              <a:buAutoNum type="romanUcPeriod"/>
            </a:pPr>
            <a:r>
              <a:rPr lang="cs-CZ" altLang="cs-CZ" sz="1700" i="1" dirty="0"/>
              <a:t>[39] Hodlá-li akciová společnost ve stanovách zřídit </a:t>
            </a:r>
            <a:r>
              <a:rPr lang="cs-CZ" altLang="cs-CZ" sz="1700" b="1" i="1" u="sng" dirty="0"/>
              <a:t>účelově vázané fondy</a:t>
            </a:r>
            <a:r>
              <a:rPr lang="cs-CZ" altLang="cs-CZ" sz="1700" i="1" dirty="0"/>
              <a:t> tvořené ze zisku (do nichž je zisk povinně přidělován), musí stanovy společnosti upravit alespoň výši, do jaké budou tyto fondy naplňovány nebo určit, jak velká část zisku do nich bude přidělována, jakož i konkretizovat účel, k němuž mají být prostředky z fondu použity (např. zda z fondů mohou být poskytována plnění osobám odlišným od akcionářů společnosti).</a:t>
            </a:r>
          </a:p>
        </p:txBody>
      </p:sp>
    </p:spTree>
    <p:extLst>
      <p:ext uri="{BB962C8B-B14F-4D97-AF65-F5344CB8AC3E}">
        <p14:creationId xmlns:p14="http://schemas.microsoft.com/office/powerpoint/2010/main" val="56863309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fontScale="92500" lnSpcReduction="10000"/>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Atrakce působnosti podle § 190 odst. 3 z. o. k.</a:t>
            </a:r>
          </a:p>
          <a:p>
            <a:pPr lvl="3">
              <a:lnSpc>
                <a:spcPct val="80000"/>
              </a:lnSpc>
            </a:pPr>
            <a:r>
              <a:rPr lang="cs-CZ" altLang="cs-CZ" sz="1700" dirty="0"/>
              <a:t>27 </a:t>
            </a:r>
            <a:r>
              <a:rPr lang="cs-CZ" altLang="cs-CZ" sz="1700" dirty="0" err="1"/>
              <a:t>Cdo</a:t>
            </a:r>
            <a:r>
              <a:rPr lang="cs-CZ" altLang="cs-CZ" sz="1700" dirty="0"/>
              <a:t> 955/2022 </a:t>
            </a:r>
          </a:p>
          <a:p>
            <a:pPr marL="1771650" lvl="3" indent="-400050">
              <a:lnSpc>
                <a:spcPct val="80000"/>
              </a:lnSpc>
              <a:buFont typeface="+mj-lt"/>
              <a:buAutoNum type="romanUcPeriod"/>
            </a:pPr>
            <a:r>
              <a:rPr lang="cs-CZ" altLang="cs-CZ" sz="1700" i="1" dirty="0"/>
              <a:t>[30] Ustanovení § 190 odst. 2 písm. o) z. o. k. umožňuje, aby společenská smlouva svěřovala do působnosti valné hromady společnosti s ručením omezeným i jiné záležitosti než ty, které jí svěřuje zákon. Ujednání společenské smlouvy, které podle citovaného ustanovení rozšiřuje působnost valné hromady, však nemůže být v rozporu s kogentními ustanoveními zákona. Tak by tomu bylo zejména tehdy, pokud by společenská smlouva svěřovala do působnosti valné hromady záležitost spadající do obchodního vedení či umožňovala valné hromadě, aby jednateli udělovala (mimo režim § 51 odst. 2 z. o. k.) pokyny týkající se obchodního vedení (§ 195 z. o. k.).</a:t>
            </a:r>
          </a:p>
          <a:p>
            <a:pPr marL="1771650" lvl="3" indent="-400050">
              <a:lnSpc>
                <a:spcPct val="80000"/>
              </a:lnSpc>
              <a:buFont typeface="+mj-lt"/>
              <a:buAutoNum type="romanUcPeriod"/>
            </a:pPr>
            <a:r>
              <a:rPr lang="cs-CZ" altLang="cs-CZ" sz="1700" i="1" dirty="0"/>
              <a:t>[31] V projednávané věci Nejvyšší soud (stejně jako soud odvolací) nemá pochyb o tom, že „pověření jednatelů společnosti, aby pokračovali v přípravě projektu rozdělení společnosti odštěpením,“ představuje udělení pokynu jednateli, jež do působnosti valné hromady společnosti svěřuje článek VII. odst. 2 písm. e) společenské smlouvy. O obchodní vedení společnosti nejde (k vymezení obchodního vedení srov. rozsudek velkého senátu občanskoprávního a obchodního kolegia Nejvyššího soudu ze dne 11. 9. 2019, </a:t>
            </a:r>
            <a:r>
              <a:rPr lang="cs-CZ" altLang="cs-CZ" sz="1700" i="1" dirty="0" err="1"/>
              <a:t>sp</a:t>
            </a:r>
            <a:r>
              <a:rPr lang="cs-CZ" altLang="cs-CZ" sz="1700" i="1" dirty="0"/>
              <a:t>. zn. 31 </a:t>
            </a:r>
            <a:r>
              <a:rPr lang="cs-CZ" altLang="cs-CZ" sz="1700" i="1" dirty="0" err="1"/>
              <a:t>Cdo</a:t>
            </a:r>
            <a:r>
              <a:rPr lang="cs-CZ" altLang="cs-CZ" sz="1700" i="1" dirty="0"/>
              <a:t> 1993/2019, uveřejněný pod číslem 24/2020 Sb. </a:t>
            </a:r>
            <a:r>
              <a:rPr lang="cs-CZ" altLang="cs-CZ" sz="1700" i="1" dirty="0" err="1"/>
              <a:t>rozh</a:t>
            </a:r>
            <a:r>
              <a:rPr lang="cs-CZ" altLang="cs-CZ" sz="1700" i="1" dirty="0"/>
              <a:t>. </a:t>
            </a:r>
            <a:r>
              <a:rPr lang="cs-CZ" altLang="cs-CZ" sz="1700" i="1" dirty="0" err="1"/>
              <a:t>obč</a:t>
            </a:r>
            <a:r>
              <a:rPr lang="cs-CZ" altLang="cs-CZ" sz="1700" i="1" dirty="0"/>
              <a:t>., zejména odst. 27).</a:t>
            </a:r>
          </a:p>
          <a:p>
            <a:pPr marL="1771650" lvl="3" indent="-400050">
              <a:lnSpc>
                <a:spcPct val="80000"/>
              </a:lnSpc>
              <a:buFont typeface="+mj-lt"/>
              <a:buAutoNum type="romanUcPeriod"/>
            </a:pPr>
            <a:r>
              <a:rPr lang="cs-CZ" altLang="cs-CZ" sz="1700" i="1" dirty="0"/>
              <a:t>[32] Závěr odvolacího soudu, podle něhož valná hromada přijala třetí usnesení v záležitosti, o které měla působnost rozhodnout, je tudíž správný. </a:t>
            </a:r>
          </a:p>
        </p:txBody>
      </p:sp>
    </p:spTree>
    <p:extLst>
      <p:ext uri="{BB962C8B-B14F-4D97-AF65-F5344CB8AC3E}">
        <p14:creationId xmlns:p14="http://schemas.microsoft.com/office/powerpoint/2010/main" val="258783831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rozhodnutí, která nemají povahu právního jednání</a:t>
            </a:r>
            <a:endParaRPr lang="cs-CZ" altLang="cs-CZ" sz="1700" i="1" dirty="0"/>
          </a:p>
        </p:txBody>
      </p:sp>
    </p:spTree>
    <p:extLst>
      <p:ext uri="{BB962C8B-B14F-4D97-AF65-F5344CB8AC3E}">
        <p14:creationId xmlns:p14="http://schemas.microsoft.com/office/powerpoint/2010/main" val="418959006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Procesní opatrovnictví</a:t>
            </a:r>
          </a:p>
        </p:txBody>
      </p:sp>
    </p:spTree>
    <p:extLst>
      <p:ext uri="{BB962C8B-B14F-4D97-AF65-F5344CB8AC3E}">
        <p14:creationId xmlns:p14="http://schemas.microsoft.com/office/powerpoint/2010/main" val="147905982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Procesní opatrovník</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5544/2017</a:t>
            </a:r>
          </a:p>
          <a:p>
            <a:pPr marL="971550" lvl="1" indent="-514350">
              <a:buFont typeface="+mj-lt"/>
              <a:buAutoNum type="romanUcPeriod"/>
            </a:pPr>
            <a:r>
              <a:rPr lang="cs-CZ" altLang="cs-CZ" sz="2300" i="1" dirty="0"/>
              <a:t>Spolku v řízení o přezkumu platnosti rozhodnutí o volbě člena statutárního orgánu nelze – bez dalšího – ustanovit procesního opatrovníka z důvodu, že není jasné, zda bylo platně přijato rozhodnutí o volbě člena statutárního orgánu spolku, jehož volba je v řízení přezkoumávána.</a:t>
            </a:r>
          </a:p>
          <a:p>
            <a:pPr marL="971550" lvl="1" indent="-514350">
              <a:buFont typeface="+mj-lt"/>
              <a:buAutoNum type="romanUcPeriod"/>
            </a:pPr>
            <a:r>
              <a:rPr lang="cs-CZ" altLang="cs-CZ" sz="2300" i="1" dirty="0"/>
              <a:t>Nevyslovil-li soud (dosud) neplatnost rozhodnutí orgánu spolku, je napadené rozhodnutí platné.</a:t>
            </a:r>
          </a:p>
          <a:p>
            <a:pPr lvl="1">
              <a:buNone/>
            </a:pPr>
            <a:endParaRPr lang="cs-CZ" altLang="cs-CZ" sz="2300" dirty="0"/>
          </a:p>
        </p:txBody>
      </p:sp>
    </p:spTree>
    <p:extLst>
      <p:ext uri="{BB962C8B-B14F-4D97-AF65-F5344CB8AC3E}">
        <p14:creationId xmlns:p14="http://schemas.microsoft.com/office/powerpoint/2010/main" val="3158285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C70B-733D-44D1-9D0D-8E589E6A2119}"/>
              </a:ext>
            </a:extLst>
          </p:cNvPr>
          <p:cNvSpPr>
            <a:spLocks noGrp="1"/>
          </p:cNvSpPr>
          <p:nvPr>
            <p:ph type="title"/>
          </p:nvPr>
        </p:nvSpPr>
        <p:spPr/>
        <p:txBody>
          <a:bodyPr/>
          <a:lstStyle/>
          <a:p>
            <a:r>
              <a:rPr lang="cs-CZ" dirty="0"/>
              <a:t>Revize náhledu</a:t>
            </a:r>
          </a:p>
        </p:txBody>
      </p:sp>
      <p:sp>
        <p:nvSpPr>
          <p:cNvPr id="3" name="Zástupný obsah 2">
            <a:extLst>
              <a:ext uri="{FF2B5EF4-FFF2-40B4-BE49-F238E27FC236}">
                <a16:creationId xmlns:a16="http://schemas.microsoft.com/office/drawing/2014/main" id="{45BBE493-EDE7-47D4-A14A-814991FA2B6E}"/>
              </a:ext>
            </a:extLst>
          </p:cNvPr>
          <p:cNvSpPr>
            <a:spLocks noGrp="1"/>
          </p:cNvSpPr>
          <p:nvPr>
            <p:ph idx="1"/>
          </p:nvPr>
        </p:nvSpPr>
        <p:spPr/>
        <p:txBody>
          <a:bodyPr>
            <a:normAutofit fontScale="85000" lnSpcReduction="20000"/>
          </a:bodyPr>
          <a:lstStyle/>
          <a:p>
            <a:r>
              <a:rPr lang="cs-CZ" dirty="0"/>
              <a:t>31 Cdo 1640/2022 (R 54/2023)</a:t>
            </a:r>
          </a:p>
          <a:p>
            <a:pPr lvl="1"/>
            <a:r>
              <a:rPr lang="cs-CZ" dirty="0"/>
              <a:t>dobrá víra</a:t>
            </a:r>
          </a:p>
          <a:p>
            <a:pPr marL="1428750" lvl="2" indent="-571500" algn="just">
              <a:buFont typeface="+mj-lt"/>
              <a:buAutoNum type="romanUcPeriod" startAt="2"/>
            </a:pPr>
            <a:r>
              <a:rPr lang="cs-CZ" i="1" dirty="0"/>
              <a:t>[65] Velký senát proto uzavírá, že jedná-li zástupce, jehož zájmy jsou ve střetu se zájmy zastoupeného, je tímto jednáním zastoupený </a:t>
            </a:r>
            <a:r>
              <a:rPr lang="cs-CZ" b="1" i="1" dirty="0"/>
              <a:t>vázán vždy, byla-li třetí osoba (s níž zástupce jednal) v dobré víře</a:t>
            </a:r>
            <a:r>
              <a:rPr lang="cs-CZ" i="1" dirty="0"/>
              <a:t>, že zástupci svědčí zástupčí oprávnění        (že mezi zájmy zástupce a zájmy zastoupeného není rozpor, popř. že existující rozpor neomezuje zástupčí oprávnění zástupce). </a:t>
            </a:r>
          </a:p>
          <a:p>
            <a:pPr marL="1428750" lvl="2" indent="-571500" algn="just">
              <a:buFont typeface="+mj-lt"/>
              <a:buAutoNum type="romanUcPeriod" startAt="2"/>
            </a:pPr>
            <a:r>
              <a:rPr lang="cs-CZ" i="1" dirty="0"/>
              <a:t>[65] </a:t>
            </a:r>
            <a:r>
              <a:rPr lang="cs-CZ" b="1" i="1" dirty="0"/>
              <a:t>Není-li třetí osoba v dobré víře, není zastoupený jednáním zástupce vázán; může je však v souladu s § 440 o. z. dodatečně schválit </a:t>
            </a:r>
            <a:r>
              <a:rPr lang="cs-CZ" i="1" dirty="0"/>
              <a:t>(</a:t>
            </a:r>
            <a:r>
              <a:rPr lang="cs-CZ" i="1" dirty="0" err="1"/>
              <a:t>ratihabovat</a:t>
            </a:r>
            <a:r>
              <a:rPr lang="cs-CZ" i="1" dirty="0"/>
              <a:t>). Nedostatku zástupčího oprávnění zástupce (způsobeného nedovoleným střetem zájmů)                  se zastoupený dovolá ve smyslu § 437 odst. 2 věty první o. z. tím, že právní jednání bez zbytečného odkladu dodatečně neschválí.</a:t>
            </a:r>
          </a:p>
          <a:p>
            <a:pPr marL="1885950" lvl="3" indent="-571500"/>
            <a:r>
              <a:rPr lang="cs-CZ" sz="1900" dirty="0"/>
              <a:t>bez zbytečného odkladu (ve smyslu § 440 o. z.) navazuje například:</a:t>
            </a:r>
            <a:br>
              <a:rPr lang="cs-CZ" sz="1900" dirty="0"/>
            </a:br>
            <a:r>
              <a:rPr lang="cs-CZ" sz="1900" dirty="0"/>
              <a:t>25 Cdo 47/2022, 23 Cdo 187/2022, 23 Cdo 325/2022, 33 </a:t>
            </a:r>
            <a:r>
              <a:rPr lang="cs-CZ" sz="1900" dirty="0" err="1"/>
              <a:t>Cdo</a:t>
            </a:r>
            <a:r>
              <a:rPr lang="cs-CZ" sz="1900" dirty="0"/>
              <a:t> 493/2022, 33 </a:t>
            </a:r>
            <a:r>
              <a:rPr lang="cs-CZ" sz="1900" dirty="0" err="1"/>
              <a:t>Cdo</a:t>
            </a:r>
            <a:r>
              <a:rPr lang="cs-CZ" sz="1900" dirty="0"/>
              <a:t> 962/2022…</a:t>
            </a:r>
          </a:p>
        </p:txBody>
      </p:sp>
    </p:spTree>
    <p:extLst>
      <p:ext uri="{BB962C8B-B14F-4D97-AF65-F5344CB8AC3E}">
        <p14:creationId xmlns:p14="http://schemas.microsoft.com/office/powerpoint/2010/main" val="40233703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BD52B7-E0F2-4716-99CE-B67D91A0A507}"/>
              </a:ext>
            </a:extLst>
          </p:cNvPr>
          <p:cNvSpPr>
            <a:spLocks noGrp="1"/>
          </p:cNvSpPr>
          <p:nvPr>
            <p:ph type="title"/>
          </p:nvPr>
        </p:nvSpPr>
        <p:spPr>
          <a:xfrm>
            <a:off x="457200" y="2286000"/>
            <a:ext cx="8229600" cy="1143000"/>
          </a:xfrm>
        </p:spPr>
        <p:txBody>
          <a:bodyPr>
            <a:normAutofit/>
          </a:bodyPr>
          <a:lstStyle/>
          <a:p>
            <a:r>
              <a:rPr lang="cs-CZ" sz="4000" b="1" dirty="0"/>
              <a:t>Děkuji za pozornost!</a:t>
            </a:r>
          </a:p>
        </p:txBody>
      </p:sp>
    </p:spTree>
    <p:extLst>
      <p:ext uri="{BB962C8B-B14F-4D97-AF65-F5344CB8AC3E}">
        <p14:creationId xmlns:p14="http://schemas.microsoft.com/office/powerpoint/2010/main" val="3317872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F3F5F3-2814-4581-96E3-F8B69815CFB6}"/>
              </a:ext>
            </a:extLst>
          </p:cNvPr>
          <p:cNvSpPr>
            <a:spLocks noGrp="1"/>
          </p:cNvSpPr>
          <p:nvPr>
            <p:ph type="title"/>
          </p:nvPr>
        </p:nvSpPr>
        <p:spPr/>
        <p:txBody>
          <a:bodyPr/>
          <a:lstStyle/>
          <a:p>
            <a:r>
              <a:rPr lang="cs-CZ" dirty="0"/>
              <a:t>Jak číst § 437 ObčZ?</a:t>
            </a:r>
          </a:p>
        </p:txBody>
      </p:sp>
      <p:sp>
        <p:nvSpPr>
          <p:cNvPr id="3" name="Zástupný obsah 2">
            <a:extLst>
              <a:ext uri="{FF2B5EF4-FFF2-40B4-BE49-F238E27FC236}">
                <a16:creationId xmlns:a16="http://schemas.microsoft.com/office/drawing/2014/main" id="{F7E12FD4-2788-4DEF-84A0-8CE419402939}"/>
              </a:ext>
            </a:extLst>
          </p:cNvPr>
          <p:cNvSpPr>
            <a:spLocks noGrp="1"/>
          </p:cNvSpPr>
          <p:nvPr>
            <p:ph idx="1"/>
          </p:nvPr>
        </p:nvSpPr>
        <p:spPr/>
        <p:txBody>
          <a:bodyPr>
            <a:normAutofit fontScale="85000" lnSpcReduction="20000"/>
          </a:bodyPr>
          <a:lstStyle/>
          <a:p>
            <a:pPr lvl="1"/>
            <a:r>
              <a:rPr lang="cs-CZ" dirty="0"/>
              <a:t>vymezuje </a:t>
            </a:r>
            <a:r>
              <a:rPr lang="cs-CZ" b="1" dirty="0"/>
              <a:t>rozsah zástupčího oprávnění</a:t>
            </a:r>
            <a:r>
              <a:rPr lang="cs-CZ" dirty="0"/>
              <a:t> (= způsobilosti být zástupcem)</a:t>
            </a:r>
          </a:p>
          <a:p>
            <a:pPr lvl="1"/>
            <a:r>
              <a:rPr lang="cs-CZ" dirty="0"/>
              <a:t>v případě dobré víry třetí osoby (s níž zástupce jednal) preferuje bezvýjimečně její ochranu</a:t>
            </a:r>
          </a:p>
          <a:p>
            <a:pPr lvl="1"/>
            <a:r>
              <a:rPr lang="cs-CZ" dirty="0"/>
              <a:t>jinak excesivní jednání zastoupeného nezavazuje</a:t>
            </a:r>
            <a:br>
              <a:rPr lang="cs-CZ" dirty="0"/>
            </a:br>
            <a:r>
              <a:rPr lang="cs-CZ" dirty="0"/>
              <a:t>(</a:t>
            </a:r>
            <a:r>
              <a:rPr lang="cs-CZ" i="1" dirty="0"/>
              <a:t>dočasná neúčinnost)</a:t>
            </a:r>
          </a:p>
          <a:p>
            <a:pPr lvl="2"/>
            <a:r>
              <a:rPr lang="cs-CZ" i="1" dirty="0"/>
              <a:t>možnost </a:t>
            </a:r>
            <a:r>
              <a:rPr lang="cs-CZ" i="1" dirty="0" err="1"/>
              <a:t>ratihabice</a:t>
            </a:r>
            <a:r>
              <a:rPr lang="cs-CZ" i="1" dirty="0"/>
              <a:t>.</a:t>
            </a:r>
          </a:p>
          <a:p>
            <a:pPr lvl="1"/>
            <a:endParaRPr lang="cs-CZ" dirty="0"/>
          </a:p>
          <a:p>
            <a:pPr lvl="1"/>
            <a:r>
              <a:rPr lang="cs-CZ" dirty="0"/>
              <a:t>Smluvní zastoupení - fakticky obdobné </a:t>
            </a:r>
          </a:p>
          <a:p>
            <a:pPr lvl="2"/>
            <a:r>
              <a:rPr lang="cs-CZ" dirty="0"/>
              <a:t>§ 446 ObčZ se v případě absence dobré víry neprosadí</a:t>
            </a:r>
            <a:endParaRPr lang="cs-CZ" i="1" dirty="0"/>
          </a:p>
          <a:p>
            <a:pPr lvl="2"/>
            <a:r>
              <a:rPr lang="cs-CZ" i="1" dirty="0"/>
              <a:t>ALE u dobrověrné třetí osoby (?):</a:t>
            </a:r>
          </a:p>
          <a:p>
            <a:pPr lvl="3"/>
            <a:r>
              <a:rPr lang="cs-CZ" i="1" dirty="0"/>
              <a:t>při smluvním je zastoupený zavázán bez dalšího</a:t>
            </a:r>
          </a:p>
          <a:p>
            <a:pPr lvl="3"/>
            <a:r>
              <a:rPr lang="cs-CZ" i="1" dirty="0"/>
              <a:t>při zákonném – nezavazuje, ale následky dle § 440 odst. 2 ObčZ</a:t>
            </a:r>
          </a:p>
          <a:p>
            <a:pPr lvl="2"/>
            <a:endParaRPr lang="cs-CZ" dirty="0"/>
          </a:p>
        </p:txBody>
      </p:sp>
    </p:spTree>
    <p:extLst>
      <p:ext uri="{BB962C8B-B14F-4D97-AF65-F5344CB8AC3E}">
        <p14:creationId xmlns:p14="http://schemas.microsoft.com/office/powerpoint/2010/main" val="71087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4450A-C058-4797-AE39-A618794583FF}"/>
              </a:ext>
            </a:extLst>
          </p:cNvPr>
          <p:cNvSpPr>
            <a:spLocks noGrp="1"/>
          </p:cNvSpPr>
          <p:nvPr>
            <p:ph type="title"/>
          </p:nvPr>
        </p:nvSpPr>
        <p:spPr/>
        <p:txBody>
          <a:bodyPr/>
          <a:lstStyle/>
          <a:p>
            <a:r>
              <a:rPr lang="cs-CZ" dirty="0"/>
              <a:t>Problém osobního rozsahu </a:t>
            </a:r>
          </a:p>
        </p:txBody>
      </p:sp>
      <p:sp>
        <p:nvSpPr>
          <p:cNvPr id="3" name="Zástupný obsah 2">
            <a:extLst>
              <a:ext uri="{FF2B5EF4-FFF2-40B4-BE49-F238E27FC236}">
                <a16:creationId xmlns:a16="http://schemas.microsoft.com/office/drawing/2014/main" id="{543316C3-4DDE-4CEC-8D65-E36FBCAAC64F}"/>
              </a:ext>
            </a:extLst>
          </p:cNvPr>
          <p:cNvSpPr>
            <a:spLocks noGrp="1"/>
          </p:cNvSpPr>
          <p:nvPr>
            <p:ph idx="1"/>
          </p:nvPr>
        </p:nvSpPr>
        <p:spPr>
          <a:xfrm>
            <a:off x="457200" y="1417638"/>
            <a:ext cx="8363272" cy="5165724"/>
          </a:xfrm>
        </p:spPr>
        <p:txBody>
          <a:bodyPr>
            <a:normAutofit fontScale="70000" lnSpcReduction="20000"/>
          </a:bodyPr>
          <a:lstStyle/>
          <a:p>
            <a:r>
              <a:rPr lang="cs-CZ" dirty="0"/>
              <a:t>31 Cdo 1640/2022 (R 54/2023)</a:t>
            </a:r>
          </a:p>
          <a:p>
            <a:pPr lvl="1"/>
            <a:r>
              <a:rPr lang="cs-CZ" dirty="0"/>
              <a:t>všichni „v úvahu připadající zástupci“</a:t>
            </a:r>
          </a:p>
          <a:p>
            <a:pPr marL="1428750" lvl="2" indent="-571500" algn="just">
              <a:buFont typeface="+mj-lt"/>
              <a:buAutoNum type="romanUcPeriod" startAt="4"/>
            </a:pPr>
            <a:r>
              <a:rPr lang="cs-CZ" i="1" dirty="0"/>
              <a:t>[41] Uzavře-li obchodní korporace se členem svého voleného orgánu smlouvu, aniž by byl v souladu s § 55 z. o. k. o úmyslu ji uzavřít informován příslušný orgán obchodní korporace, popř. přesto, že příslušný orgán uzavření této smlouvy zakázal, není obchodní korporace takovou smlouvou vázána </a:t>
            </a:r>
            <a:r>
              <a:rPr lang="cs-CZ" b="1" i="1" dirty="0"/>
              <a:t>ani v případě</a:t>
            </a:r>
            <a:r>
              <a:rPr lang="cs-CZ" i="1" dirty="0"/>
              <a:t>, že ji při uzavření smlouvy </a:t>
            </a:r>
            <a:r>
              <a:rPr lang="cs-CZ" b="1" i="1" dirty="0"/>
              <a:t>zastoupila jiná osoba </a:t>
            </a:r>
            <a:r>
              <a:rPr lang="cs-CZ" i="1" dirty="0"/>
              <a:t>než dotčený člen voleného orgánu. Ani té totiž nesvědčí zástupčí oprávnění, nejsou-li splněny požadavky § 55 z. o. k., neboť oprávnění zastoupit obchodní korporaci při uzavření smlouvy se členem jejího voleného orgánu „odebírá“ zákaz vyslovený v souladu s § 55 z. o. k. </a:t>
            </a:r>
            <a:r>
              <a:rPr lang="cs-CZ" b="1" i="1" dirty="0"/>
              <a:t>všem (v úvahu připadajícím) zástupcům.</a:t>
            </a:r>
            <a:r>
              <a:rPr lang="cs-CZ" i="1" dirty="0"/>
              <a:t> Obchodní korporace však může takovou smlouvu dodatečně schválit (§ 440 a § 446 o. z.).</a:t>
            </a:r>
          </a:p>
          <a:p>
            <a:pPr marL="1428750" lvl="2" indent="-571500" algn="just">
              <a:buFont typeface="+mj-lt"/>
              <a:buAutoNum type="romanUcPeriod" startAt="4"/>
            </a:pPr>
            <a:r>
              <a:rPr lang="cs-CZ" i="1" dirty="0"/>
              <a:t>[42] Jazykový výklad § 55 z. o. k. vede k jednoznačnému závěru, podle něhož citované ustanovení dopadá na všechny smlouvy (uzavírané mezi členem voleného orgánu obchodní korporace a touto obchodní korporací) bez rozdílu (není-li zde zvláštní úprava; viz např. § 59 odst.  2 z. o. k.). Tomu také odpovídá výklad teleologický. Účelem § 55 z. o. k. je ochrana zájmů obchodní korporace, jež mohou být dotčeny uzavíranou smlouvou, na jejíž druhé straně stojí člen voleného orgánu. Zájmy obchodní korporace přitom mohou být dotčeny jakoukoliv smlouvou, zřizující závazek mezi stranami (§ 1724 odst. 1 o. z.).</a:t>
            </a:r>
          </a:p>
        </p:txBody>
      </p:sp>
    </p:spTree>
    <p:extLst>
      <p:ext uri="{BB962C8B-B14F-4D97-AF65-F5344CB8AC3E}">
        <p14:creationId xmlns:p14="http://schemas.microsoft.com/office/powerpoint/2010/main" val="1920310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4450A-C058-4797-AE39-A618794583FF}"/>
              </a:ext>
            </a:extLst>
          </p:cNvPr>
          <p:cNvSpPr>
            <a:spLocks noGrp="1"/>
          </p:cNvSpPr>
          <p:nvPr>
            <p:ph type="title"/>
          </p:nvPr>
        </p:nvSpPr>
        <p:spPr/>
        <p:txBody>
          <a:bodyPr/>
          <a:lstStyle/>
          <a:p>
            <a:r>
              <a:rPr lang="cs-CZ" dirty="0"/>
              <a:t>Náležitosti notifikace </a:t>
            </a:r>
          </a:p>
        </p:txBody>
      </p:sp>
      <p:sp>
        <p:nvSpPr>
          <p:cNvPr id="3" name="Zástupný obsah 2">
            <a:extLst>
              <a:ext uri="{FF2B5EF4-FFF2-40B4-BE49-F238E27FC236}">
                <a16:creationId xmlns:a16="http://schemas.microsoft.com/office/drawing/2014/main" id="{543316C3-4DDE-4CEC-8D65-E36FBCAAC64F}"/>
              </a:ext>
            </a:extLst>
          </p:cNvPr>
          <p:cNvSpPr>
            <a:spLocks noGrp="1"/>
          </p:cNvSpPr>
          <p:nvPr>
            <p:ph idx="1"/>
          </p:nvPr>
        </p:nvSpPr>
        <p:spPr>
          <a:xfrm>
            <a:off x="457200" y="1417638"/>
            <a:ext cx="8363272" cy="5165724"/>
          </a:xfrm>
        </p:spPr>
        <p:txBody>
          <a:bodyPr>
            <a:normAutofit fontScale="62500" lnSpcReduction="20000"/>
          </a:bodyPr>
          <a:lstStyle/>
          <a:p>
            <a:r>
              <a:rPr lang="cs-CZ" dirty="0"/>
              <a:t>27 Cdo 2699/2021</a:t>
            </a:r>
          </a:p>
          <a:p>
            <a:pPr marL="1028700" lvl="1" indent="-571500" algn="just">
              <a:buFont typeface="+mj-lt"/>
              <a:buAutoNum type="romanUcPeriod"/>
            </a:pPr>
            <a:r>
              <a:rPr lang="cs-CZ" i="1" dirty="0"/>
              <a:t>Člen voleného orgánu obchodní korporace svou informační povinnost zásadně splní tím, že příslušnému orgánu předloží </a:t>
            </a:r>
            <a:r>
              <a:rPr lang="cs-CZ" b="1" i="1" dirty="0"/>
              <a:t>celé znění návrhu smlouvy </a:t>
            </a:r>
            <a:r>
              <a:rPr lang="cs-CZ" i="1" dirty="0"/>
              <a:t>nebo že sdělí celý její obsah.</a:t>
            </a:r>
          </a:p>
          <a:p>
            <a:pPr marL="1028700" lvl="1" indent="-571500" algn="just">
              <a:buFont typeface="+mj-lt"/>
              <a:buAutoNum type="romanUcPeriod"/>
            </a:pPr>
            <a:r>
              <a:rPr lang="cs-CZ" i="1" dirty="0"/>
              <a:t>Informační povinnost bude zpravidla splněna také tehdy, pokud člen voleného orgánu předloží příslušnému orgánu obchodní korporace pouze část návrhu smlouvy anebo pokud příslušný orgán informuje pouze o části obsahu zamýšlené transakce, je-li z předložené </a:t>
            </a:r>
            <a:r>
              <a:rPr lang="cs-CZ" b="1" i="1" dirty="0"/>
              <a:t>části návrhu smlouvy </a:t>
            </a:r>
            <a:r>
              <a:rPr lang="cs-CZ" i="1" dirty="0"/>
              <a:t>anebo z předložených informací patrné, </a:t>
            </a:r>
            <a:r>
              <a:rPr lang="cs-CZ" b="1" i="1" dirty="0"/>
              <a:t>zda uzavřením smlouvy mohou být zasaženy zájmy korporace</a:t>
            </a:r>
            <a:r>
              <a:rPr lang="cs-CZ" i="1" dirty="0"/>
              <a:t>.</a:t>
            </a:r>
          </a:p>
          <a:p>
            <a:pPr marL="1028700" lvl="1" indent="-571500" algn="just">
              <a:buFont typeface="+mj-lt"/>
              <a:buAutoNum type="romanUcPeriod"/>
            </a:pPr>
            <a:r>
              <a:rPr lang="cs-CZ" b="1" i="1" dirty="0"/>
              <a:t>Vyžaduje-li </a:t>
            </a:r>
            <a:r>
              <a:rPr lang="cs-CZ" i="1" dirty="0"/>
              <a:t>přitom </a:t>
            </a:r>
            <a:r>
              <a:rPr lang="cs-CZ" b="1" i="1" dirty="0"/>
              <a:t>kterýkoli ze členů nejvyššího orgánu</a:t>
            </a:r>
            <a:r>
              <a:rPr lang="cs-CZ" i="1" dirty="0"/>
              <a:t>, aby předkládající člen voleného orgánu předložil </a:t>
            </a:r>
            <a:r>
              <a:rPr lang="cs-CZ" b="1" i="1" dirty="0"/>
              <a:t>plné znění návrhu smlouvy </a:t>
            </a:r>
            <a:r>
              <a:rPr lang="cs-CZ" i="1" dirty="0"/>
              <a:t>anebo aby nejvyšší orgán informoval o celém obsahu zamýšlené transakce, předkládající člen voleného orgánu svou informační povinnost ve smyslu § 55 odst. 1 z. o. k. nesplní dříve, než žádosti člena nejvyššího orgánu vyhoví.</a:t>
            </a:r>
          </a:p>
          <a:p>
            <a:pPr marL="1028700" lvl="1" indent="-571500" algn="just">
              <a:buFont typeface="+mj-lt"/>
              <a:buAutoNum type="romanUcPeriod"/>
            </a:pPr>
            <a:r>
              <a:rPr lang="cs-CZ" i="1" dirty="0"/>
              <a:t>Člen voleného orgánu však informační povinnost podle § 55 odst. 1 z. o. k. nesplní, nesdělí-li příslušnému orgánu smluvní podmínky, které tento orgán nemohl na základě obdržených informací ve smlouvě, kterou člen voleného orgánu s obchodní korporací (skutečně) uzavřel, očekávat.</a:t>
            </a:r>
            <a:endParaRPr lang="cs-CZ" dirty="0"/>
          </a:p>
        </p:txBody>
      </p:sp>
    </p:spTree>
    <p:extLst>
      <p:ext uri="{BB962C8B-B14F-4D97-AF65-F5344CB8AC3E}">
        <p14:creationId xmlns:p14="http://schemas.microsoft.com/office/powerpoint/2010/main" val="2821172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Způsob notifikace („</a:t>
            </a:r>
            <a:r>
              <a:rPr lang="cs-CZ" dirty="0"/>
              <a:t>úkrok stranou“)</a:t>
            </a:r>
          </a:p>
        </p:txBody>
      </p:sp>
      <p:sp>
        <p:nvSpPr>
          <p:cNvPr id="3" name="Zástupný symbol pro obsah 2"/>
          <p:cNvSpPr>
            <a:spLocks noGrp="1"/>
          </p:cNvSpPr>
          <p:nvPr>
            <p:ph idx="1"/>
          </p:nvPr>
        </p:nvSpPr>
        <p:spPr/>
        <p:txBody>
          <a:bodyPr>
            <a:normAutofit fontScale="92500" lnSpcReduction="20000"/>
          </a:bodyPr>
          <a:lstStyle/>
          <a:p>
            <a:r>
              <a:rPr lang="cs-CZ" dirty="0"/>
              <a:t>27 </a:t>
            </a:r>
            <a:r>
              <a:rPr lang="cs-CZ" dirty="0" err="1"/>
              <a:t>Cdo</a:t>
            </a:r>
            <a:r>
              <a:rPr lang="cs-CZ" dirty="0"/>
              <a:t> 1206/2022</a:t>
            </a:r>
          </a:p>
          <a:p>
            <a:pPr marL="1028700" lvl="1" indent="-571500" algn="just">
              <a:buFont typeface="+mj-lt"/>
              <a:buAutoNum type="romanUcPeriod"/>
            </a:pPr>
            <a:r>
              <a:rPr lang="cs-CZ" i="1" dirty="0"/>
              <a:t>Účel § 55 z. o. k. (kterým je ochrana zájmů obchodní korporace, jež mohou být dotčeny uzavíranou smlouvou, na jejíž druhé straně stojí člen voleného orgánu) může být </a:t>
            </a:r>
            <a:r>
              <a:rPr lang="cs-CZ" b="1" i="1" dirty="0"/>
              <a:t>výjimečně</a:t>
            </a:r>
            <a:r>
              <a:rPr lang="cs-CZ" i="1" dirty="0"/>
              <a:t> naplněn též tím, že </a:t>
            </a:r>
            <a:r>
              <a:rPr lang="cs-CZ" b="1" i="1" dirty="0"/>
              <a:t>jednatel společnosti s ručením omezeným seznámí s obsahem zamýšlené smlouvy všechny společníky, kteří s jeho záměrem uzavřít tuto smlouvu se společností vyjádří souhlas</a:t>
            </a:r>
            <a:r>
              <a:rPr lang="cs-CZ" i="1" dirty="0"/>
              <a:t>, anebo tento záměr alespoň </a:t>
            </a:r>
            <a:r>
              <a:rPr lang="cs-CZ" b="1" i="1" dirty="0"/>
              <a:t>vezmou na vědomí s tím, že se vzdávají práva na projednání této záležitosti (a na případné vyslovení zákazu uzavřít smlouvu) valnou hromadou</a:t>
            </a:r>
            <a:r>
              <a:rPr lang="cs-CZ" i="1" dirty="0"/>
              <a:t>. </a:t>
            </a:r>
          </a:p>
        </p:txBody>
      </p:sp>
    </p:spTree>
    <p:extLst>
      <p:ext uri="{BB962C8B-B14F-4D97-AF65-F5344CB8AC3E}">
        <p14:creationId xmlns:p14="http://schemas.microsoft.com/office/powerpoint/2010/main" val="255762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Způsob notifikace („úkrok stranou“)</a:t>
            </a:r>
          </a:p>
        </p:txBody>
      </p:sp>
      <p:sp>
        <p:nvSpPr>
          <p:cNvPr id="3" name="Zástupný symbol pro obsah 2"/>
          <p:cNvSpPr>
            <a:spLocks noGrp="1"/>
          </p:cNvSpPr>
          <p:nvPr>
            <p:ph idx="1"/>
          </p:nvPr>
        </p:nvSpPr>
        <p:spPr/>
        <p:txBody>
          <a:bodyPr>
            <a:normAutofit fontScale="77500" lnSpcReduction="20000"/>
          </a:bodyPr>
          <a:lstStyle/>
          <a:p>
            <a:r>
              <a:rPr lang="cs-CZ" dirty="0"/>
              <a:t>27 Cdo 3160/2022</a:t>
            </a:r>
          </a:p>
          <a:p>
            <a:pPr marL="1028700" lvl="1" indent="-571500" algn="just">
              <a:buFont typeface="+mj-lt"/>
              <a:buAutoNum type="romanUcPeriod"/>
            </a:pPr>
            <a:r>
              <a:rPr lang="cs-CZ" i="1" dirty="0"/>
              <a:t>[11] V poměrech projednávané věci soudy skutkově uzavřely, že </a:t>
            </a:r>
            <a:r>
              <a:rPr lang="cs-CZ" i="1" u="sng" dirty="0"/>
              <a:t>žalobce</a:t>
            </a:r>
            <a:r>
              <a:rPr lang="cs-CZ" i="1" dirty="0"/>
              <a:t> (jako jednatel a jeden ze společníků dovolatelky) </a:t>
            </a:r>
            <a:r>
              <a:rPr lang="cs-CZ" b="1" i="1" u="sng" dirty="0"/>
              <a:t>informoval jediného zbývajícího společníka</a:t>
            </a:r>
            <a:r>
              <a:rPr lang="cs-CZ" i="1" dirty="0"/>
              <a:t> </a:t>
            </a:r>
            <a:r>
              <a:rPr lang="cs-CZ" i="1" dirty="0" err="1"/>
              <a:t>dovolatelky</a:t>
            </a:r>
            <a:r>
              <a:rPr lang="cs-CZ" i="1" dirty="0"/>
              <a:t>         o svém záměru uzavřít s dovolatelkou (bezúročnou) smlouvu   o zápůjčce, seznámil ho s výší zápůjčky a zbývající společník dovolatelky byl s tímto záměrem srozuměn a </a:t>
            </a:r>
            <a:r>
              <a:rPr lang="cs-CZ" b="1" i="1" u="sng" dirty="0"/>
              <a:t>nepožadoval</a:t>
            </a:r>
            <a:r>
              <a:rPr lang="cs-CZ" i="1" u="sng" dirty="0"/>
              <a:t>    po žalobci svolání valné hromady</a:t>
            </a:r>
            <a:r>
              <a:rPr lang="cs-CZ" i="1" dirty="0"/>
              <a:t>, či předložení návrhu smlouvy o zápůjčce.</a:t>
            </a:r>
          </a:p>
          <a:p>
            <a:pPr marL="1028700" lvl="1" indent="-571500" algn="just">
              <a:buFont typeface="+mj-lt"/>
              <a:buAutoNum type="romanUcPeriod"/>
            </a:pPr>
            <a:r>
              <a:rPr lang="cs-CZ" i="1" dirty="0"/>
              <a:t>[12] Za této situace odpovídá závěr odvolacího soudu, podle něhož </a:t>
            </a:r>
            <a:r>
              <a:rPr lang="cs-CZ" i="1" u="sng" dirty="0"/>
              <a:t>žalobce dostál své informační povinnosti</a:t>
            </a:r>
            <a:r>
              <a:rPr lang="cs-CZ" i="1" dirty="0"/>
              <a:t> a vyhověl požadavkům § 54 a násl. z. o. k. – </a:t>
            </a:r>
            <a:r>
              <a:rPr lang="cs-CZ" i="1" u="sng" dirty="0"/>
              <a:t>přestože o svém záměru uzavřít s dovolatelkou smlouvu neinformoval valnou hromadu dovolatelky</a:t>
            </a:r>
            <a:r>
              <a:rPr lang="cs-CZ" i="1" dirty="0"/>
              <a:t> – výše (v odstavci [10]) – uvedené ustálené rozhodovací praxi Nejvyššího soudu. </a:t>
            </a:r>
          </a:p>
        </p:txBody>
      </p:sp>
    </p:spTree>
    <p:extLst>
      <p:ext uri="{BB962C8B-B14F-4D97-AF65-F5344CB8AC3E}">
        <p14:creationId xmlns:p14="http://schemas.microsoft.com/office/powerpoint/2010/main" val="2309026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95E69C-80FF-B401-A17C-BA00FBF8772D}"/>
              </a:ext>
            </a:extLst>
          </p:cNvPr>
          <p:cNvSpPr>
            <a:spLocks noGrp="1"/>
          </p:cNvSpPr>
          <p:nvPr>
            <p:ph type="title"/>
          </p:nvPr>
        </p:nvSpPr>
        <p:spPr/>
        <p:txBody>
          <a:bodyPr>
            <a:normAutofit/>
          </a:bodyPr>
          <a:lstStyle/>
          <a:p>
            <a:r>
              <a:rPr lang="cs-CZ" dirty="0"/>
              <a:t>Kazuistika</a:t>
            </a:r>
          </a:p>
        </p:txBody>
      </p:sp>
      <p:sp>
        <p:nvSpPr>
          <p:cNvPr id="3" name="Zástupný obsah 2">
            <a:extLst>
              <a:ext uri="{FF2B5EF4-FFF2-40B4-BE49-F238E27FC236}">
                <a16:creationId xmlns:a16="http://schemas.microsoft.com/office/drawing/2014/main" id="{B09263DE-3521-84A4-35A9-86FD819EA5D6}"/>
              </a:ext>
            </a:extLst>
          </p:cNvPr>
          <p:cNvSpPr>
            <a:spLocks noGrp="1"/>
          </p:cNvSpPr>
          <p:nvPr>
            <p:ph idx="1"/>
          </p:nvPr>
        </p:nvSpPr>
        <p:spPr/>
        <p:txBody>
          <a:bodyPr>
            <a:normAutofit fontScale="85000" lnSpcReduction="20000"/>
          </a:bodyPr>
          <a:lstStyle/>
          <a:p>
            <a:r>
              <a:rPr lang="cs-CZ" dirty="0"/>
              <a:t>27 </a:t>
            </a:r>
            <a:r>
              <a:rPr lang="cs-CZ" dirty="0" err="1"/>
              <a:t>Cdo</a:t>
            </a:r>
            <a:r>
              <a:rPr lang="cs-CZ" dirty="0"/>
              <a:t> 2699/2023</a:t>
            </a:r>
          </a:p>
          <a:p>
            <a:pPr marL="1028700" lvl="1" indent="-571500" algn="just">
              <a:buFont typeface="+mj-lt"/>
              <a:buAutoNum type="romanUcPeriod"/>
            </a:pPr>
            <a:r>
              <a:rPr lang="cs-CZ" i="1" dirty="0"/>
              <a:t>[8] Závěr odvolacího soudu, podle něhož dovolatel předáním vyhotovení smlouvy finanční ředitelce BS-G a jejím založením do účetnictví BS-G nedostál informační povinnosti podle § 55 z. o. k. a tím porušil povinnost péče řádného hospodáře, je plně v souladu se shora citovanou judikaturou Nejvyššího soudu. První dovolací otázka proto přípustnost dovolání založit nemůže.</a:t>
            </a:r>
          </a:p>
          <a:p>
            <a:pPr marL="1028700" lvl="1" indent="-571500" algn="just">
              <a:buFont typeface="+mj-lt"/>
              <a:buAutoNum type="romanUcPeriod"/>
            </a:pPr>
            <a:r>
              <a:rPr lang="cs-CZ" i="1" dirty="0"/>
              <a:t>[9] Přípustnost dovolání nezakládá ani druhá dovolací otázka, jelikož skutečnost, že druhý společník BS-G uzavřel s jinou společností v rámci koncernu podobnou smlouvu jako dovolatel s žalobkyní, nemá na to, zdali je žalobkyně smlouvou vázána či nikoli, žádný vliv.</a:t>
            </a:r>
          </a:p>
          <a:p>
            <a:endParaRPr lang="cs-CZ" dirty="0"/>
          </a:p>
        </p:txBody>
      </p:sp>
    </p:spTree>
    <p:extLst>
      <p:ext uri="{BB962C8B-B14F-4D97-AF65-F5344CB8AC3E}">
        <p14:creationId xmlns:p14="http://schemas.microsoft.com/office/powerpoint/2010/main" val="2893367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Kazuistika</a:t>
            </a:r>
          </a:p>
        </p:txBody>
      </p:sp>
      <p:sp>
        <p:nvSpPr>
          <p:cNvPr id="3" name="Zástupný symbol pro obsah 2"/>
          <p:cNvSpPr>
            <a:spLocks noGrp="1"/>
          </p:cNvSpPr>
          <p:nvPr>
            <p:ph idx="1"/>
          </p:nvPr>
        </p:nvSpPr>
        <p:spPr/>
        <p:txBody>
          <a:bodyPr>
            <a:normAutofit fontScale="70000" lnSpcReduction="20000"/>
          </a:bodyPr>
          <a:lstStyle/>
          <a:p>
            <a:r>
              <a:rPr lang="cs-CZ" dirty="0"/>
              <a:t>27 </a:t>
            </a:r>
            <a:r>
              <a:rPr lang="cs-CZ" dirty="0" err="1"/>
              <a:t>Cdo</a:t>
            </a:r>
            <a:r>
              <a:rPr lang="cs-CZ" dirty="0"/>
              <a:t> 2863/2022 </a:t>
            </a:r>
          </a:p>
          <a:p>
            <a:pPr marL="1028700" lvl="1" indent="-571500" algn="just">
              <a:buFont typeface="+mj-lt"/>
              <a:buAutoNum type="romanUcPeriod"/>
            </a:pPr>
            <a:r>
              <a:rPr lang="cs-CZ" i="1" dirty="0"/>
              <a:t>[23] V poměrech projednávané věci […] dovolatel uzavřel se žalobkyní (v roce 2015) smlouvy o zápůjčkách a […] mimořádná valná hromada žalobkyně konaná (již) dne 2. 8. 2010 nebyla usnášeníschopná z důvodu neúčasti většinového společníka S. B. Valná hromada tudíž nemohla dát (platně) souhlas s uzavřením smluv o zápůjčkách podle § 196a odst. 1 obch. zák. účinného v rozhodné době. </a:t>
            </a:r>
            <a:r>
              <a:rPr lang="cs-CZ" i="1" u="sng" dirty="0"/>
              <a:t>I kdyby všichni společníci byli o těchto smlouvách prokazatelně informováni</a:t>
            </a:r>
            <a:r>
              <a:rPr lang="cs-CZ" i="1" dirty="0"/>
              <a:t>, jak argumentuje dovolatel, </a:t>
            </a:r>
            <a:r>
              <a:rPr lang="cs-CZ" i="1" u="sng" dirty="0"/>
              <a:t>bylo by zapotřebí</a:t>
            </a:r>
            <a:r>
              <a:rPr lang="cs-CZ" i="1" dirty="0"/>
              <a:t> při dovozování stanoviska S. B. (který – zcela logicky – nemohl počítat s úpravou účinnou od 1. 1. 2014) </a:t>
            </a:r>
            <a:r>
              <a:rPr lang="cs-CZ" i="1" u="sng" dirty="0"/>
              <a:t>vyjít z tehdejší právní úpravy</a:t>
            </a:r>
            <a:r>
              <a:rPr lang="cs-CZ" i="1" dirty="0"/>
              <a:t> obsažené v § 196a odst. 1 obch. zák. </a:t>
            </a:r>
            <a:r>
              <a:rPr lang="cs-CZ" i="1" u="sng" dirty="0"/>
              <a:t>Ta totiž </a:t>
            </a:r>
            <a:r>
              <a:rPr lang="cs-CZ" b="1" i="1" u="sng" dirty="0"/>
              <a:t>(na rozdíl od současné právní úpravy)</a:t>
            </a:r>
            <a:r>
              <a:rPr lang="cs-CZ" i="1" u="sng" dirty="0"/>
              <a:t> striktně vyžadovala aktivitu společníků projevenou formou předchozího souhlasu valné hromady.</a:t>
            </a:r>
          </a:p>
          <a:p>
            <a:pPr marL="1028700" lvl="1" indent="-571500" algn="just">
              <a:buFont typeface="+mj-lt"/>
              <a:buAutoNum type="romanUcPeriod"/>
            </a:pPr>
            <a:r>
              <a:rPr lang="cs-CZ" i="1" dirty="0"/>
              <a:t>[24] Jednal-li dovolatel v nedovoleném střetu zájmů, </a:t>
            </a:r>
            <a:r>
              <a:rPr lang="cs-CZ" i="1" u="sng" dirty="0"/>
              <a:t>není žalobkyně smlouvami o zápůjčkách vázána</a:t>
            </a:r>
            <a:r>
              <a:rPr lang="cs-CZ" i="1" dirty="0"/>
              <a:t>.</a:t>
            </a:r>
          </a:p>
        </p:txBody>
      </p:sp>
    </p:spTree>
    <p:extLst>
      <p:ext uri="{BB962C8B-B14F-4D97-AF65-F5344CB8AC3E}">
        <p14:creationId xmlns:p14="http://schemas.microsoft.com/office/powerpoint/2010/main" val="427613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2EB62-CD12-4BA1-AD2E-205D38BE115E}"/>
              </a:ext>
            </a:extLst>
          </p:cNvPr>
          <p:cNvSpPr>
            <a:spLocks noGrp="1"/>
          </p:cNvSpPr>
          <p:nvPr>
            <p:ph type="title"/>
          </p:nvPr>
        </p:nvSpPr>
        <p:spPr>
          <a:xfrm>
            <a:off x="457200" y="764704"/>
            <a:ext cx="8229600" cy="1143000"/>
          </a:xfrm>
        </p:spPr>
        <p:txBody>
          <a:bodyPr>
            <a:normAutofit/>
          </a:bodyPr>
          <a:lstStyle/>
          <a:p>
            <a:r>
              <a:rPr lang="cs-CZ" sz="3300" b="1" dirty="0"/>
              <a:t>Program</a:t>
            </a:r>
          </a:p>
        </p:txBody>
      </p:sp>
      <p:sp>
        <p:nvSpPr>
          <p:cNvPr id="3" name="Zástupný symbol pro obsah 2">
            <a:extLst>
              <a:ext uri="{FF2B5EF4-FFF2-40B4-BE49-F238E27FC236}">
                <a16:creationId xmlns:a16="http://schemas.microsoft.com/office/drawing/2014/main" id="{DF776746-7769-468F-BD3F-285F0F7A1C4C}"/>
              </a:ext>
            </a:extLst>
          </p:cNvPr>
          <p:cNvSpPr>
            <a:spLocks noGrp="1"/>
          </p:cNvSpPr>
          <p:nvPr>
            <p:ph idx="1"/>
          </p:nvPr>
        </p:nvSpPr>
        <p:spPr>
          <a:xfrm>
            <a:off x="459451" y="2132856"/>
            <a:ext cx="8229600" cy="4209331"/>
          </a:xfrm>
        </p:spPr>
        <p:txBody>
          <a:bodyPr>
            <a:normAutofit lnSpcReduction="10000"/>
          </a:bodyPr>
          <a:lstStyle/>
          <a:p>
            <a:pPr marL="0" indent="0">
              <a:buNone/>
            </a:pPr>
            <a:r>
              <a:rPr lang="cs-CZ" dirty="0"/>
              <a:t>Nejspíš stihneme:</a:t>
            </a:r>
          </a:p>
          <a:p>
            <a:pPr marL="514350" indent="-514350">
              <a:buFont typeface="+mj-lt"/>
              <a:buAutoNum type="arabicPeriod"/>
            </a:pPr>
            <a:r>
              <a:rPr lang="cs-CZ" dirty="0"/>
              <a:t>Střet zájmů člena voleného orgánu.</a:t>
            </a:r>
          </a:p>
          <a:p>
            <a:pPr marL="514350" indent="-514350">
              <a:buFont typeface="+mj-lt"/>
              <a:buAutoNum type="arabicPeriod"/>
            </a:pPr>
            <a:r>
              <a:rPr lang="cs-CZ" dirty="0"/>
              <a:t>Souběh výkonu funkce člena statutárního orgánu.</a:t>
            </a:r>
          </a:p>
          <a:p>
            <a:pPr marL="0" indent="0">
              <a:buNone/>
            </a:pPr>
            <a:endParaRPr lang="cs-CZ" dirty="0"/>
          </a:p>
          <a:p>
            <a:pPr marL="0" indent="0">
              <a:buNone/>
            </a:pPr>
            <a:r>
              <a:rPr lang="cs-CZ" dirty="0"/>
              <a:t>Asi nestihneme:</a:t>
            </a:r>
          </a:p>
          <a:p>
            <a:pPr marL="514350" indent="-514350">
              <a:buFont typeface="+mj-lt"/>
              <a:buAutoNum type="arabicPeriod"/>
            </a:pPr>
            <a:r>
              <a:rPr lang="cs-CZ" dirty="0"/>
              <a:t>Neplatnost a zdánlivost usnesení valné hromady nebo členské schůze.</a:t>
            </a:r>
          </a:p>
          <a:p>
            <a:pPr marL="514350" indent="-514350">
              <a:buFont typeface="+mj-lt"/>
              <a:buAutoNum type="arabicPeriod"/>
            </a:pPr>
            <a:endParaRPr lang="cs-CZ" dirty="0"/>
          </a:p>
          <a:p>
            <a:pPr marL="514350" indent="-514350">
              <a:buFont typeface="+mj-lt"/>
              <a:buAutoNum type="arabicPeriod"/>
            </a:pPr>
            <a:endParaRPr lang="cs-CZ" dirty="0"/>
          </a:p>
          <a:p>
            <a:pPr marL="514350" indent="-514350">
              <a:buFont typeface="+mj-lt"/>
              <a:buAutoNum type="arabicPeriod" startAt="3"/>
            </a:pPr>
            <a:endParaRPr lang="cs-CZ" dirty="0"/>
          </a:p>
        </p:txBody>
      </p:sp>
    </p:spTree>
    <p:extLst>
      <p:ext uri="{BB962C8B-B14F-4D97-AF65-F5344CB8AC3E}">
        <p14:creationId xmlns:p14="http://schemas.microsoft.com/office/powerpoint/2010/main" val="253770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Odbočka</a:t>
            </a:r>
            <a:br>
              <a:rPr lang="cs-CZ" dirty="0"/>
            </a:br>
            <a:r>
              <a:rPr lang="cs-CZ" dirty="0"/>
              <a:t>(zákaz postoupení pohledávky)</a:t>
            </a:r>
          </a:p>
        </p:txBody>
      </p:sp>
      <p:sp>
        <p:nvSpPr>
          <p:cNvPr id="3" name="Zástupný symbol pro obsah 2"/>
          <p:cNvSpPr>
            <a:spLocks noGrp="1"/>
          </p:cNvSpPr>
          <p:nvPr>
            <p:ph idx="1"/>
          </p:nvPr>
        </p:nvSpPr>
        <p:spPr/>
        <p:txBody>
          <a:bodyPr>
            <a:normAutofit fontScale="47500" lnSpcReduction="20000"/>
          </a:bodyPr>
          <a:lstStyle/>
          <a:p>
            <a:r>
              <a:rPr lang="cs-CZ" sz="6300" dirty="0"/>
              <a:t>27 </a:t>
            </a:r>
            <a:r>
              <a:rPr lang="cs-CZ" sz="6300" dirty="0" err="1"/>
              <a:t>ICdo</a:t>
            </a:r>
            <a:r>
              <a:rPr lang="cs-CZ" sz="6300" dirty="0"/>
              <a:t> 30/2022</a:t>
            </a:r>
          </a:p>
          <a:p>
            <a:pPr marL="1028700" lvl="1" indent="-571500" algn="just">
              <a:buFont typeface="+mj-lt"/>
              <a:buAutoNum type="romanUcPeriod"/>
            </a:pPr>
            <a:r>
              <a:rPr lang="cs-CZ" sz="3300" i="1" dirty="0"/>
              <a:t>[60] Přijetí závěru o relativní neplatnosti by znamenalo, že dlužník je excesivním jednáním postupitele a postupníka vázán, ledaže namítne neplatnost právního jednání, kterým pohledávka postoupena. Výklad klonící se k relativní neplatnosti by tak znamenal, že ačkoli je výše uvedená část § 1881 odst. 1 o. z. určena k ochraně dlužníka, zůstávalo by právě na dlužníkovi, aby na excesivní jednání postupitele a </a:t>
            </a:r>
            <a:r>
              <a:rPr lang="cs-CZ" sz="3300" i="1" dirty="0" err="1"/>
              <a:t>nedobrověrného</a:t>
            </a:r>
            <a:r>
              <a:rPr lang="cs-CZ" sz="3300" i="1" dirty="0"/>
              <a:t> postupníka reagoval aktivním jednáním (námitkou relativní neplatnosti) s tím, že neučiní-li tak, zůstane jednáním postupitele a postupníka vázán. </a:t>
            </a:r>
            <a:r>
              <a:rPr lang="cs-CZ" sz="3300" i="1" u="sng" dirty="0"/>
              <a:t>Ani tento výklad tedy nelze přijmout, neboť by dlužníka dostatečně nechránil            (ve vztahu k následkům jednání zástupce v rozporu se zájmy zastoupeného srovnej obdobně rozsudek Nejvyššího soudu ze dne 5. 10. 2022, sp. zn. 31 Cdo 1640/2022, odst. 58).</a:t>
            </a:r>
          </a:p>
          <a:p>
            <a:pPr marL="1028700" lvl="1" indent="-571500" algn="just">
              <a:buFont typeface="+mj-lt"/>
              <a:buAutoNum type="romanUcPeriod"/>
            </a:pPr>
            <a:r>
              <a:rPr lang="cs-CZ" sz="3300" i="1" dirty="0"/>
              <a:t>[61] Ve světle právě uvedené argumentace se jako nejpřiléhavější jeví řešení spočívající v tom, že postoupení pohledávky učiněné v rozporu se zákazem či omezením ujednaným dlužníkem s věřitelem, o němž postupník věděl, je (dočasně) neúčinné – a sice do doby, než s postoupením pohledávky udělí (třeba i konkludentně) souhlas dlužník. Samozřejmě s tím, že v obligační rovině vyvolává závazkový právní vztah, který vznikl uzavřením (</a:t>
            </a:r>
            <a:r>
              <a:rPr lang="cs-CZ" sz="3300" i="1" dirty="0" err="1"/>
              <a:t>věcněprávně</a:t>
            </a:r>
            <a:r>
              <a:rPr lang="cs-CZ" sz="3300" i="1" dirty="0"/>
              <a:t> neúčinné) smlouvy o postoupení pohledávky mezi postupitelem a postupníkem, plné právní účinky (včetně sekundárních nároků, které z tohoto právního vztahu vyplývají).</a:t>
            </a:r>
          </a:p>
          <a:p>
            <a:pPr marL="1028700" lvl="1" indent="-571500">
              <a:buFont typeface="+mj-lt"/>
              <a:buAutoNum type="romanUcPeriod"/>
            </a:pPr>
            <a:endParaRPr lang="cs-CZ" i="1" dirty="0"/>
          </a:p>
        </p:txBody>
      </p:sp>
    </p:spTree>
    <p:extLst>
      <p:ext uri="{BB962C8B-B14F-4D97-AF65-F5344CB8AC3E}">
        <p14:creationId xmlns:p14="http://schemas.microsoft.com/office/powerpoint/2010/main" val="3758078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4CFEE3-572B-41AA-BC8E-8291812F35D4}"/>
              </a:ext>
            </a:extLst>
          </p:cNvPr>
          <p:cNvSpPr>
            <a:spLocks noGrp="1"/>
          </p:cNvSpPr>
          <p:nvPr>
            <p:ph type="title"/>
          </p:nvPr>
        </p:nvSpPr>
        <p:spPr/>
        <p:txBody>
          <a:bodyPr/>
          <a:lstStyle/>
          <a:p>
            <a:r>
              <a:rPr lang="cs-CZ" dirty="0"/>
              <a:t>Problematické závěry… ?</a:t>
            </a:r>
          </a:p>
        </p:txBody>
      </p:sp>
      <p:sp>
        <p:nvSpPr>
          <p:cNvPr id="3" name="Zástupný obsah 2">
            <a:extLst>
              <a:ext uri="{FF2B5EF4-FFF2-40B4-BE49-F238E27FC236}">
                <a16:creationId xmlns:a16="http://schemas.microsoft.com/office/drawing/2014/main" id="{3AB35341-58C8-4D45-AF23-6B23C8B5D32D}"/>
              </a:ext>
            </a:extLst>
          </p:cNvPr>
          <p:cNvSpPr>
            <a:spLocks noGrp="1"/>
          </p:cNvSpPr>
          <p:nvPr>
            <p:ph idx="1"/>
          </p:nvPr>
        </p:nvSpPr>
        <p:spPr>
          <a:xfrm>
            <a:off x="457200" y="1600200"/>
            <a:ext cx="8291264" cy="4983162"/>
          </a:xfrm>
        </p:spPr>
        <p:txBody>
          <a:bodyPr>
            <a:normAutofit/>
          </a:bodyPr>
          <a:lstStyle/>
          <a:p>
            <a:r>
              <a:rPr lang="cs-CZ" sz="2200" dirty="0"/>
              <a:t>Je ZOK stále zmírňující režim (srovnání s nepodnikatelskými právnickými osobami)?</a:t>
            </a:r>
          </a:p>
          <a:p>
            <a:r>
              <a:rPr lang="cs-CZ" sz="2200" dirty="0"/>
              <a:t>Kdo jsou „všichni v úvahu připadající“ (i 430 ObčZ)?</a:t>
            </a:r>
          </a:p>
          <a:p>
            <a:pPr lvl="1"/>
            <a:r>
              <a:rPr lang="cs-CZ" sz="2200" dirty="0"/>
              <a:t>časový test účasti člena voleného orgánu,</a:t>
            </a:r>
          </a:p>
          <a:p>
            <a:pPr lvl="1"/>
            <a:r>
              <a:rPr lang="cs-CZ" sz="2200" dirty="0"/>
              <a:t>jmenování kolizního opatrovníka.</a:t>
            </a:r>
          </a:p>
          <a:p>
            <a:r>
              <a:rPr lang="cs-CZ" sz="2200" dirty="0"/>
              <a:t>Tlak na „korporátní řešení“ střetu zájmů, ale:</a:t>
            </a:r>
          </a:p>
          <a:p>
            <a:pPr lvl="1"/>
            <a:r>
              <a:rPr lang="cs-CZ" sz="2200" dirty="0"/>
              <a:t>Nutnost schvalovat valnou hromadou? Význam negativního usnesení VH?</a:t>
            </a:r>
          </a:p>
          <a:p>
            <a:pPr lvl="1"/>
            <a:r>
              <a:rPr lang="cs-CZ" sz="2200" dirty="0"/>
              <a:t>Otázka </a:t>
            </a:r>
            <a:r>
              <a:rPr lang="cs-CZ" sz="2200" i="1" dirty="0" err="1"/>
              <a:t>ratihabice</a:t>
            </a:r>
            <a:r>
              <a:rPr lang="cs-CZ" sz="2200" dirty="0"/>
              <a:t> – fakticky obsoletní.</a:t>
            </a:r>
          </a:p>
          <a:p>
            <a:r>
              <a:rPr lang="cs-CZ" sz="2200" dirty="0"/>
              <a:t>Problém paušálního řešení pro smluvní i zákonné zastoupení.</a:t>
            </a:r>
          </a:p>
          <a:p>
            <a:r>
              <a:rPr lang="cs-CZ" sz="2200" dirty="0"/>
              <a:t>Otázka „spoluzavinění“.</a:t>
            </a:r>
          </a:p>
          <a:p>
            <a:endParaRPr lang="cs-CZ" dirty="0"/>
          </a:p>
          <a:p>
            <a:endParaRPr lang="cs-CZ" dirty="0"/>
          </a:p>
        </p:txBody>
      </p:sp>
    </p:spTree>
    <p:extLst>
      <p:ext uri="{BB962C8B-B14F-4D97-AF65-F5344CB8AC3E}">
        <p14:creationId xmlns:p14="http://schemas.microsoft.com/office/powerpoint/2010/main" val="3468541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Souběhy výkonu funkce člena statutárního orgánu</a:t>
            </a:r>
          </a:p>
        </p:txBody>
      </p:sp>
    </p:spTree>
    <p:extLst>
      <p:ext uri="{BB962C8B-B14F-4D97-AF65-F5344CB8AC3E}">
        <p14:creationId xmlns:p14="http://schemas.microsoft.com/office/powerpoint/2010/main" val="1063863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860138-6725-40B6-8E56-E814C6D7C150}"/>
              </a:ext>
            </a:extLst>
          </p:cNvPr>
          <p:cNvSpPr>
            <a:spLocks noGrp="1"/>
          </p:cNvSpPr>
          <p:nvPr>
            <p:ph type="title"/>
          </p:nvPr>
        </p:nvSpPr>
        <p:spPr/>
        <p:txBody>
          <a:bodyPr>
            <a:normAutofit/>
          </a:bodyPr>
          <a:lstStyle/>
          <a:p>
            <a:r>
              <a:rPr lang="cs-CZ" sz="4000" dirty="0"/>
              <a:t>Pojem „souběhu“ výkonu funkce</a:t>
            </a:r>
          </a:p>
        </p:txBody>
      </p:sp>
      <p:sp>
        <p:nvSpPr>
          <p:cNvPr id="3" name="Zástupný symbol pro obsah 2">
            <a:extLst>
              <a:ext uri="{FF2B5EF4-FFF2-40B4-BE49-F238E27FC236}">
                <a16:creationId xmlns:a16="http://schemas.microsoft.com/office/drawing/2014/main" id="{DF5BDEB8-6784-45D3-88E3-7754D0E4F77D}"/>
              </a:ext>
            </a:extLst>
          </p:cNvPr>
          <p:cNvSpPr>
            <a:spLocks noGrp="1"/>
          </p:cNvSpPr>
          <p:nvPr>
            <p:ph idx="1"/>
          </p:nvPr>
        </p:nvSpPr>
        <p:spPr/>
        <p:txBody>
          <a:bodyPr>
            <a:normAutofit/>
          </a:bodyPr>
          <a:lstStyle/>
          <a:p>
            <a:pPr>
              <a:buNone/>
            </a:pPr>
            <a:r>
              <a:rPr lang="cs-CZ" sz="2300" dirty="0"/>
              <a:t>Dva až tři základní významy (okruhy otázek):</a:t>
            </a:r>
          </a:p>
          <a:p>
            <a:endParaRPr lang="cs-CZ" sz="2300" dirty="0"/>
          </a:p>
          <a:p>
            <a:r>
              <a:rPr lang="cs-CZ" sz="2300" dirty="0"/>
              <a:t>Možnost výkonu funkce člena statutárního orgánu v pracovním poměru – „pravý souběh“.</a:t>
            </a:r>
          </a:p>
          <a:p>
            <a:pPr lvl="1"/>
            <a:r>
              <a:rPr lang="cs-CZ" sz="1900" dirty="0"/>
              <a:t>Možnost vztáhnout na výkon funkce člena voleného (statutárního) orgánu ustanovení zákoníku práce</a:t>
            </a:r>
          </a:p>
          <a:p>
            <a:pPr marL="457200" lvl="1" indent="0">
              <a:buNone/>
            </a:pPr>
            <a:endParaRPr lang="cs-CZ" sz="1900" dirty="0"/>
          </a:p>
          <a:p>
            <a:r>
              <a:rPr lang="cs-CZ" sz="2300" dirty="0"/>
              <a:t>Koexistence </a:t>
            </a:r>
            <a:r>
              <a:rPr lang="cs-CZ" sz="2300" dirty="0">
                <a:effectLst/>
              </a:rPr>
              <a:t>zaměstnaneckého poměru a členství ve statutárním orgánu – „nepravý souběh“.</a:t>
            </a:r>
            <a:endParaRPr lang="cs-CZ" sz="2300" dirty="0"/>
          </a:p>
          <a:p>
            <a:pPr marL="514350" indent="-514350">
              <a:buFont typeface="+mj-lt"/>
              <a:buAutoNum type="arabicParenR"/>
            </a:pPr>
            <a:endParaRPr lang="cs-CZ" sz="1900" dirty="0"/>
          </a:p>
          <a:p>
            <a:pPr marL="514350" indent="-514350">
              <a:buFont typeface="+mj-lt"/>
              <a:buAutoNum type="arabicParenR"/>
            </a:pPr>
            <a:endParaRPr lang="cs-CZ" sz="2300" dirty="0">
              <a:effectLst/>
            </a:endParaRPr>
          </a:p>
        </p:txBody>
      </p:sp>
    </p:spTree>
    <p:extLst>
      <p:ext uri="{BB962C8B-B14F-4D97-AF65-F5344CB8AC3E}">
        <p14:creationId xmlns:p14="http://schemas.microsoft.com/office/powerpoint/2010/main" val="1219415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Původní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pPr>
              <a:spcAft>
                <a:spcPts val="552"/>
              </a:spcAft>
            </a:pPr>
            <a:r>
              <a:rPr lang="cs-CZ" sz="2300" dirty="0"/>
              <a:t>Souběh způsobuje </a:t>
            </a:r>
            <a:r>
              <a:rPr lang="cs-CZ" sz="2300" u="sng" dirty="0"/>
              <a:t>absolutní neplatnost</a:t>
            </a:r>
            <a:r>
              <a:rPr lang="cs-CZ" sz="2300" dirty="0"/>
              <a:t> pro rozpor se zákonem:</a:t>
            </a:r>
          </a:p>
          <a:p>
            <a:pPr lvl="1"/>
            <a:r>
              <a:rPr lang="cs-CZ" sz="2300" dirty="0"/>
              <a:t>daňové důvody</a:t>
            </a:r>
          </a:p>
          <a:p>
            <a:pPr lvl="1"/>
            <a:r>
              <a:rPr lang="cs-CZ" sz="2300" dirty="0"/>
              <a:t>sociální a zdravotní pojištění</a:t>
            </a:r>
          </a:p>
          <a:p>
            <a:pPr lvl="1">
              <a:spcAft>
                <a:spcPts val="552"/>
              </a:spcAft>
            </a:pPr>
            <a:r>
              <a:rPr lang="cs-CZ" sz="2300" dirty="0"/>
              <a:t>absence zákonné licence</a:t>
            </a:r>
          </a:p>
          <a:p>
            <a:pPr lvl="1"/>
            <a:r>
              <a:rPr lang="cs-CZ" sz="2300" dirty="0"/>
              <a:t>výkon funkce člena statutárního orgánu není závislou prací </a:t>
            </a:r>
          </a:p>
          <a:p>
            <a:pPr lvl="2"/>
            <a:r>
              <a:rPr lang="cs-CZ" sz="2300" dirty="0"/>
              <a:t>vyloučena podřízenost zaměstnavateli</a:t>
            </a:r>
          </a:p>
          <a:p>
            <a:pPr lvl="2"/>
            <a:r>
              <a:rPr lang="cs-CZ" sz="2300" dirty="0"/>
              <a:t>vyloučeny pokyny do obchodního vedení</a:t>
            </a:r>
          </a:p>
          <a:p>
            <a:pPr lvl="2"/>
            <a:r>
              <a:rPr lang="cs-CZ" sz="2300" dirty="0"/>
              <a:t>odpovědnost za způsobenou újmu</a:t>
            </a:r>
          </a:p>
          <a:p>
            <a:pPr lvl="2">
              <a:spcAft>
                <a:spcPts val="552"/>
              </a:spcAft>
            </a:pPr>
            <a:r>
              <a:rPr lang="cs-CZ" sz="2300" dirty="0"/>
              <a:t>nepřípustnost interpretace ustanovení ve prospěch „zaměstnance“</a:t>
            </a:r>
          </a:p>
          <a:p>
            <a:pPr marL="0" lvl="2" indent="0">
              <a:buNone/>
            </a:pPr>
            <a:r>
              <a:rPr lang="cs-CZ" sz="2300" dirty="0"/>
              <a:t>Postupné rozvolnění ve vztahu k „nepravým souběhům“.</a:t>
            </a:r>
          </a:p>
        </p:txBody>
      </p:sp>
      <p:sp>
        <p:nvSpPr>
          <p:cNvPr id="4" name="Pravá složená závorka 3">
            <a:extLst>
              <a:ext uri="{FF2B5EF4-FFF2-40B4-BE49-F238E27FC236}">
                <a16:creationId xmlns:a16="http://schemas.microsoft.com/office/drawing/2014/main" id="{0B545D2A-85B9-40A1-BC5B-3E49E60D0166}"/>
              </a:ext>
            </a:extLst>
          </p:cNvPr>
          <p:cNvSpPr/>
          <p:nvPr/>
        </p:nvSpPr>
        <p:spPr>
          <a:xfrm>
            <a:off x="4788024" y="2276872"/>
            <a:ext cx="365212"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5" name="Zástupný symbol pro obsah 2">
            <a:extLst>
              <a:ext uri="{FF2B5EF4-FFF2-40B4-BE49-F238E27FC236}">
                <a16:creationId xmlns:a16="http://schemas.microsoft.com/office/drawing/2014/main" id="{27CD3F1C-3E27-4BB5-A513-911A6AA0D3CF}"/>
              </a:ext>
            </a:extLst>
          </p:cNvPr>
          <p:cNvSpPr txBox="1">
            <a:spLocks/>
          </p:cNvSpPr>
          <p:nvPr/>
        </p:nvSpPr>
        <p:spPr>
          <a:xfrm>
            <a:off x="5364088" y="2564904"/>
            <a:ext cx="2454999" cy="43204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t>později odpadlo</a:t>
            </a:r>
          </a:p>
        </p:txBody>
      </p:sp>
    </p:spTree>
    <p:extLst>
      <p:ext uri="{BB962C8B-B14F-4D97-AF65-F5344CB8AC3E}">
        <p14:creationId xmlns:p14="http://schemas.microsoft.com/office/powerpoint/2010/main" val="1516878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Původní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Kazuistika</a:t>
            </a:r>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174625" indent="0">
              <a:buNone/>
            </a:pPr>
            <a:r>
              <a:rPr lang="cs-CZ" sz="1700" i="1" dirty="0"/>
              <a:t>* po I. ÚS 190/15</a:t>
            </a:r>
          </a:p>
          <a:p>
            <a:pPr marL="0" indent="0">
              <a:buNone/>
            </a:pPr>
            <a:endParaRPr lang="cs-CZ" sz="2300" dirty="0"/>
          </a:p>
          <a:p>
            <a:endParaRPr lang="cs-CZ" sz="2300" dirty="0"/>
          </a:p>
          <a:p>
            <a:pPr marL="0" indent="0">
              <a:buNone/>
            </a:pPr>
            <a:endParaRPr lang="cs-CZ" sz="2300" dirty="0"/>
          </a:p>
          <a:p>
            <a:endParaRPr lang="cs-CZ" sz="2300" dirty="0"/>
          </a:p>
        </p:txBody>
      </p:sp>
      <p:graphicFrame>
        <p:nvGraphicFramePr>
          <p:cNvPr id="4" name="Tabulka 4">
            <a:extLst>
              <a:ext uri="{FF2B5EF4-FFF2-40B4-BE49-F238E27FC236}">
                <a16:creationId xmlns:a16="http://schemas.microsoft.com/office/drawing/2014/main" id="{C1C2E1FD-056B-4B75-BA25-52CCB2A1F380}"/>
              </a:ext>
            </a:extLst>
          </p:cNvPr>
          <p:cNvGraphicFramePr>
            <a:graphicFrameLocks noGrp="1"/>
          </p:cNvGraphicFramePr>
          <p:nvPr/>
        </p:nvGraphicFramePr>
        <p:xfrm>
          <a:off x="745232" y="2316480"/>
          <a:ext cx="7931223" cy="2225040"/>
        </p:xfrm>
        <a:graphic>
          <a:graphicData uri="http://schemas.openxmlformats.org/drawingml/2006/table">
            <a:tbl>
              <a:tblPr firstRow="1" bandRow="1">
                <a:tableStyleId>{073A0DAA-6AF3-43AB-8588-CEC1D06C72B9}</a:tableStyleId>
              </a:tblPr>
              <a:tblGrid>
                <a:gridCol w="2643741">
                  <a:extLst>
                    <a:ext uri="{9D8B030D-6E8A-4147-A177-3AD203B41FA5}">
                      <a16:colId xmlns:a16="http://schemas.microsoft.com/office/drawing/2014/main" val="1879549739"/>
                    </a:ext>
                  </a:extLst>
                </a:gridCol>
                <a:gridCol w="2643741">
                  <a:extLst>
                    <a:ext uri="{9D8B030D-6E8A-4147-A177-3AD203B41FA5}">
                      <a16:colId xmlns:a16="http://schemas.microsoft.com/office/drawing/2014/main" val="2056070146"/>
                    </a:ext>
                  </a:extLst>
                </a:gridCol>
                <a:gridCol w="2643741">
                  <a:extLst>
                    <a:ext uri="{9D8B030D-6E8A-4147-A177-3AD203B41FA5}">
                      <a16:colId xmlns:a16="http://schemas.microsoft.com/office/drawing/2014/main" val="1275125702"/>
                    </a:ext>
                  </a:extLst>
                </a:gridCol>
              </a:tblGrid>
              <a:tr h="370840">
                <a:tc>
                  <a:txBody>
                    <a:bodyPr/>
                    <a:lstStyle/>
                    <a:p>
                      <a:r>
                        <a:rPr lang="cs-CZ" dirty="0"/>
                        <a:t>činnost</a:t>
                      </a:r>
                    </a:p>
                  </a:txBody>
                  <a:tcPr/>
                </a:tc>
                <a:tc>
                  <a:txBody>
                    <a:bodyPr/>
                    <a:lstStyle/>
                    <a:p>
                      <a:pPr algn="ctr"/>
                      <a:r>
                        <a:rPr lang="cs-CZ" dirty="0"/>
                        <a:t>souběh?</a:t>
                      </a:r>
                    </a:p>
                  </a:txBody>
                  <a:tcPr/>
                </a:tc>
                <a:tc>
                  <a:txBody>
                    <a:bodyPr/>
                    <a:lstStyle/>
                    <a:p>
                      <a:r>
                        <a:rPr lang="cs-CZ" dirty="0" err="1"/>
                        <a:t>sp</a:t>
                      </a:r>
                      <a:r>
                        <a:rPr lang="cs-CZ" dirty="0"/>
                        <a:t>. zn.</a:t>
                      </a:r>
                    </a:p>
                  </a:txBody>
                  <a:tcPr/>
                </a:tc>
                <a:extLst>
                  <a:ext uri="{0D108BD9-81ED-4DB2-BD59-A6C34878D82A}">
                    <a16:rowId xmlns:a16="http://schemas.microsoft.com/office/drawing/2014/main" val="4182343931"/>
                  </a:ext>
                </a:extLst>
              </a:tr>
              <a:tr h="370840">
                <a:tc>
                  <a:txBody>
                    <a:bodyPr/>
                    <a:lstStyle/>
                    <a:p>
                      <a:r>
                        <a:rPr lang="cs-CZ" dirty="0"/>
                        <a:t>SO a </a:t>
                      </a:r>
                      <a:r>
                        <a:rPr lang="cs-CZ" b="1" dirty="0"/>
                        <a:t>obchodní ředitel</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496/2014</a:t>
                      </a:r>
                    </a:p>
                  </a:txBody>
                  <a:tcPr/>
                </a:tc>
                <a:extLst>
                  <a:ext uri="{0D108BD9-81ED-4DB2-BD59-A6C34878D82A}">
                    <a16:rowId xmlns:a16="http://schemas.microsoft.com/office/drawing/2014/main" val="1827164322"/>
                  </a:ext>
                </a:extLst>
              </a:tr>
              <a:tr h="370840">
                <a:tc>
                  <a:txBody>
                    <a:bodyPr/>
                    <a:lstStyle/>
                    <a:p>
                      <a:r>
                        <a:rPr lang="cs-CZ" dirty="0"/>
                        <a:t>SO a </a:t>
                      </a:r>
                      <a:r>
                        <a:rPr lang="cs-CZ" b="1" dirty="0"/>
                        <a:t>generální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1116/2014</a:t>
                      </a:r>
                    </a:p>
                  </a:txBody>
                  <a:tcPr/>
                </a:tc>
                <a:extLst>
                  <a:ext uri="{0D108BD9-81ED-4DB2-BD59-A6C34878D82A}">
                    <a16:rowId xmlns:a16="http://schemas.microsoft.com/office/drawing/2014/main" val="3286453646"/>
                  </a:ext>
                </a:extLst>
              </a:tr>
              <a:tr h="370840">
                <a:tc>
                  <a:txBody>
                    <a:bodyPr/>
                    <a:lstStyle/>
                    <a:p>
                      <a:r>
                        <a:rPr lang="cs-CZ" dirty="0"/>
                        <a:t>SO a </a:t>
                      </a:r>
                      <a:r>
                        <a:rPr lang="cs-CZ" b="1" dirty="0"/>
                        <a:t>marketingový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2687/2014</a:t>
                      </a:r>
                    </a:p>
                  </a:txBody>
                  <a:tcPr/>
                </a:tc>
                <a:extLst>
                  <a:ext uri="{0D108BD9-81ED-4DB2-BD59-A6C34878D82A}">
                    <a16:rowId xmlns:a16="http://schemas.microsoft.com/office/drawing/2014/main" val="3094695803"/>
                  </a:ext>
                </a:extLst>
              </a:tr>
              <a:tr h="370840">
                <a:tc>
                  <a:txBody>
                    <a:bodyPr/>
                    <a:lstStyle/>
                    <a:p>
                      <a:r>
                        <a:rPr lang="cs-CZ" dirty="0"/>
                        <a:t>SO a </a:t>
                      </a:r>
                      <a:r>
                        <a:rPr lang="cs-CZ" b="1" dirty="0"/>
                        <a:t>úsekové řízení</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2310/2015</a:t>
                      </a:r>
                    </a:p>
                  </a:txBody>
                  <a:tcPr/>
                </a:tc>
                <a:extLst>
                  <a:ext uri="{0D108BD9-81ED-4DB2-BD59-A6C34878D82A}">
                    <a16:rowId xmlns:a16="http://schemas.microsoft.com/office/drawing/2014/main" val="2300904021"/>
                  </a:ext>
                </a:extLst>
              </a:tr>
              <a:tr h="370840">
                <a:tc>
                  <a:txBody>
                    <a:bodyPr/>
                    <a:lstStyle/>
                    <a:p>
                      <a:r>
                        <a:rPr lang="cs-CZ" dirty="0"/>
                        <a:t>SO a </a:t>
                      </a:r>
                      <a:r>
                        <a:rPr lang="cs-CZ" b="1" dirty="0"/>
                        <a:t>ředitel inženýringu</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4393/2016*</a:t>
                      </a:r>
                    </a:p>
                  </a:txBody>
                  <a:tcPr/>
                </a:tc>
                <a:extLst>
                  <a:ext uri="{0D108BD9-81ED-4DB2-BD59-A6C34878D82A}">
                    <a16:rowId xmlns:a16="http://schemas.microsoft.com/office/drawing/2014/main" val="2488498980"/>
                  </a:ext>
                </a:extLst>
              </a:tr>
            </a:tbl>
          </a:graphicData>
        </a:graphic>
      </p:graphicFrame>
    </p:spTree>
    <p:extLst>
      <p:ext uri="{BB962C8B-B14F-4D97-AF65-F5344CB8AC3E}">
        <p14:creationId xmlns:p14="http://schemas.microsoft.com/office/powerpoint/2010/main" val="790770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Krátké </a:t>
            </a:r>
            <a:r>
              <a:rPr lang="cs-CZ" i="1" dirty="0"/>
              <a:t>intermezzo</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Obchodní zákoník</a:t>
            </a:r>
          </a:p>
          <a:p>
            <a:pPr lvl="1"/>
            <a:r>
              <a:rPr lang="cs-CZ" sz="2000" dirty="0"/>
              <a:t>§ 66d </a:t>
            </a:r>
            <a:r>
              <a:rPr lang="cs-CZ" sz="2000" dirty="0" err="1"/>
              <a:t>ObchZ</a:t>
            </a:r>
            <a:r>
              <a:rPr lang="cs-CZ" sz="2000" dirty="0"/>
              <a:t> (2012–2014)</a:t>
            </a:r>
          </a:p>
          <a:p>
            <a:pPr lvl="2"/>
            <a:r>
              <a:rPr lang="cs-CZ" sz="1700" dirty="0"/>
              <a:t>Možnost pověřit obchodním vedením jinou osobu, a to i v pracovněprávním vztahu, „přičemž tento zaměstnanec </a:t>
            </a:r>
            <a:r>
              <a:rPr lang="cs-CZ" sz="1700" b="1" dirty="0"/>
              <a:t>může být současně statutárním orgánem</a:t>
            </a:r>
            <a:r>
              <a:rPr lang="cs-CZ" sz="1700" dirty="0"/>
              <a:t> společnosti nebo jeho členem.“</a:t>
            </a:r>
          </a:p>
          <a:p>
            <a:pPr lvl="2"/>
            <a:r>
              <a:rPr lang="cs-CZ" sz="1700" dirty="0"/>
              <a:t>Při pověření obchodním vedením zůstává </a:t>
            </a:r>
            <a:r>
              <a:rPr lang="cs-CZ" sz="1700" b="1" dirty="0"/>
              <a:t>nedotčena odpovědnost</a:t>
            </a:r>
            <a:r>
              <a:rPr lang="cs-CZ" sz="1700" dirty="0"/>
              <a:t> osob, které jsou statutárním orgánem.</a:t>
            </a:r>
          </a:p>
          <a:p>
            <a:pPr lvl="2"/>
            <a:r>
              <a:rPr lang="cs-CZ" sz="1700" dirty="0"/>
              <a:t>Jestliže jsou činnosti spadající pod obchodní vedení vykonávány v pracovněprávním vztahu zaměstnancem společnosti, který je současně statutárním orgánem společnosti, </a:t>
            </a:r>
            <a:r>
              <a:rPr lang="cs-CZ" sz="1700" b="1" dirty="0"/>
              <a:t>mzdu</a:t>
            </a:r>
            <a:r>
              <a:rPr lang="cs-CZ" sz="1700" dirty="0"/>
              <a:t> či </a:t>
            </a:r>
            <a:r>
              <a:rPr lang="cs-CZ" sz="1700" b="1" dirty="0"/>
              <a:t>odměnu</a:t>
            </a:r>
            <a:r>
              <a:rPr lang="cs-CZ" sz="1700" dirty="0"/>
              <a:t> </a:t>
            </a:r>
            <a:r>
              <a:rPr lang="cs-CZ" sz="1700" b="1" dirty="0"/>
              <a:t>sjednává</a:t>
            </a:r>
            <a:r>
              <a:rPr lang="cs-CZ" sz="1700" dirty="0"/>
              <a:t> nebo </a:t>
            </a:r>
            <a:r>
              <a:rPr lang="cs-CZ" sz="1700" b="1" dirty="0"/>
              <a:t>určuje </a:t>
            </a:r>
            <a:r>
              <a:rPr lang="cs-CZ" sz="1700" dirty="0"/>
              <a:t>ten</a:t>
            </a:r>
            <a:r>
              <a:rPr lang="cs-CZ" sz="1700" b="1" dirty="0"/>
              <a:t> orgán </a:t>
            </a:r>
            <a:r>
              <a:rPr lang="cs-CZ" sz="1700" dirty="0"/>
              <a:t>společnosti</a:t>
            </a:r>
            <a:r>
              <a:rPr lang="cs-CZ" sz="1700" b="1" dirty="0"/>
              <a:t>, do jehož působnosti náleží rozhodovat o odměňování statutárního orgánu</a:t>
            </a:r>
            <a:r>
              <a:rPr lang="cs-CZ" sz="1700" dirty="0"/>
              <a:t>.</a:t>
            </a:r>
          </a:p>
          <a:p>
            <a:r>
              <a:rPr lang="cs-CZ" sz="2300" dirty="0"/>
              <a:t>Zákon o obchodních korporacích</a:t>
            </a:r>
          </a:p>
          <a:p>
            <a:pPr lvl="1"/>
            <a:r>
              <a:rPr lang="cs-CZ" sz="2000" dirty="0"/>
              <a:t>návrat před rok 2012</a:t>
            </a:r>
          </a:p>
        </p:txBody>
      </p:sp>
    </p:spTree>
    <p:extLst>
      <p:ext uri="{BB962C8B-B14F-4D97-AF65-F5344CB8AC3E}">
        <p14:creationId xmlns:p14="http://schemas.microsoft.com/office/powerpoint/2010/main" val="1390110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B191B-D355-408E-96D6-C8F0C0237CE4}"/>
              </a:ext>
            </a:extLst>
          </p:cNvPr>
          <p:cNvSpPr>
            <a:spLocks noGrp="1"/>
          </p:cNvSpPr>
          <p:nvPr>
            <p:ph type="title"/>
          </p:nvPr>
        </p:nvSpPr>
        <p:spPr/>
        <p:txBody>
          <a:bodyPr>
            <a:normAutofit/>
          </a:bodyPr>
          <a:lstStyle/>
          <a:p>
            <a:r>
              <a:rPr lang="pl-PL" sz="4000" dirty="0"/>
              <a:t>Bod zlomu</a:t>
            </a:r>
            <a:endParaRPr lang="cs-CZ" sz="4000" dirty="0"/>
          </a:p>
        </p:txBody>
      </p:sp>
      <p:sp>
        <p:nvSpPr>
          <p:cNvPr id="3" name="Zástupný symbol pro obsah 2">
            <a:extLst>
              <a:ext uri="{FF2B5EF4-FFF2-40B4-BE49-F238E27FC236}">
                <a16:creationId xmlns:a16="http://schemas.microsoft.com/office/drawing/2014/main" id="{9305ED41-2B9C-482F-ABA5-F97FC7AD946A}"/>
              </a:ext>
            </a:extLst>
          </p:cNvPr>
          <p:cNvSpPr>
            <a:spLocks noGrp="1"/>
          </p:cNvSpPr>
          <p:nvPr>
            <p:ph idx="1"/>
          </p:nvPr>
        </p:nvSpPr>
        <p:spPr>
          <a:xfrm>
            <a:off x="555499" y="1628800"/>
            <a:ext cx="7976941" cy="4536504"/>
          </a:xfrm>
        </p:spPr>
        <p:txBody>
          <a:bodyPr>
            <a:noAutofit/>
          </a:bodyPr>
          <a:lstStyle/>
          <a:p>
            <a:r>
              <a:rPr lang="pl-PL" sz="2300" i="1" dirty="0"/>
              <a:t>I. ÚS 190/15</a:t>
            </a:r>
          </a:p>
          <a:p>
            <a:pPr marL="857250" lvl="1" indent="-400050">
              <a:buFont typeface="+mj-lt"/>
              <a:buAutoNum type="romanUcPeriod"/>
            </a:pPr>
            <a:r>
              <a:rPr lang="cs-CZ" sz="1600" i="1" dirty="0"/>
              <a:t>Chtějí-li obecné soudy dovozovat zákaz soukromého jednání, který není výslovně stanoven zákony (zde souběh funkcí předsedy představenstva a generálního ředitele akciové společnosti v pracovněprávním poměru), </a:t>
            </a:r>
            <a:r>
              <a:rPr lang="cs-CZ" sz="1600" b="1" i="1" dirty="0"/>
              <a:t>musí pro takový závěr předložit velmi přesvědčivé argumenty, protože jde o soudcovské dotváření práva proti zájmům soukromých osob</a:t>
            </a:r>
            <a:r>
              <a:rPr lang="cs-CZ" sz="1600" i="1" dirty="0"/>
              <a:t>.</a:t>
            </a:r>
          </a:p>
          <a:p>
            <a:pPr lvl="2"/>
            <a:r>
              <a:rPr lang="cs-CZ" sz="1900" dirty="0"/>
              <a:t>priorita platnosti</a:t>
            </a:r>
          </a:p>
          <a:p>
            <a:pPr lvl="2"/>
            <a:r>
              <a:rPr lang="cs-CZ" sz="1900" dirty="0"/>
              <a:t>na základě vůle stran mohou být zákoníku práce podřízeny i jiné právní vztahy, v nichž nejde o výkon závislé práce</a:t>
            </a:r>
          </a:p>
          <a:p>
            <a:pPr lvl="2"/>
            <a:r>
              <a:rPr lang="cs-CZ" sz="1900" dirty="0"/>
              <a:t>materiální hledisko „přípustných“ souběhů</a:t>
            </a:r>
          </a:p>
          <a:p>
            <a:pPr lvl="2"/>
            <a:r>
              <a:rPr lang="cs-CZ" sz="1900" dirty="0"/>
              <a:t>zákaz podřídit výkon funkce pracovněprávnímu režimu odebírá:</a:t>
            </a:r>
          </a:p>
          <a:p>
            <a:pPr lvl="3"/>
            <a:r>
              <a:rPr lang="cs-CZ" sz="1500" dirty="0"/>
              <a:t>ochranu zaměstnance (výpověď)</a:t>
            </a:r>
          </a:p>
          <a:p>
            <a:pPr lvl="3"/>
            <a:r>
              <a:rPr lang="cs-CZ" sz="1500" dirty="0"/>
              <a:t>zákonné pojištění odpovědnosti zaměstnance</a:t>
            </a:r>
          </a:p>
          <a:p>
            <a:pPr lvl="3"/>
            <a:r>
              <a:rPr lang="cs-CZ" sz="1500" dirty="0"/>
              <a:t>setrvání ve vrcholných funkcích</a:t>
            </a:r>
            <a:endParaRPr lang="cs-CZ" sz="2300" dirty="0"/>
          </a:p>
          <a:p>
            <a:pPr marL="685800" lvl="2" indent="0">
              <a:buNone/>
            </a:pPr>
            <a:endParaRPr lang="cs-CZ" sz="2300" dirty="0"/>
          </a:p>
        </p:txBody>
      </p:sp>
    </p:spTree>
    <p:extLst>
      <p:ext uri="{BB962C8B-B14F-4D97-AF65-F5344CB8AC3E}">
        <p14:creationId xmlns:p14="http://schemas.microsoft.com/office/powerpoint/2010/main" val="790065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Korekce v rozhodovací praxi NS</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ctr" anchorCtr="0" compatLnSpc="1">
            <a:prstTxWarp prst="textNoShape">
              <a:avLst/>
            </a:prstTxWarp>
            <a:normAutofit fontScale="47500" lnSpcReduction="20000"/>
          </a:bodyPr>
          <a:lstStyle/>
          <a:p>
            <a:r>
              <a:rPr lang="cs-CZ" sz="6700" i="1" dirty="0">
                <a:cs typeface="Calibri"/>
              </a:rPr>
              <a:t>31 Cdo 4831/2017 (R 35/2019)</a:t>
            </a:r>
          </a:p>
          <a:p>
            <a:pPr marL="900000" lvl="1" indent="-360000">
              <a:buFont typeface="+mj-lt"/>
              <a:buAutoNum type="romanUcPeriod"/>
            </a:pPr>
            <a:r>
              <a:rPr lang="cs-CZ" sz="4800" i="1" dirty="0">
                <a:cs typeface="Calibri"/>
              </a:rPr>
              <a:t>Člen statutárního orgánu obchodní korporace a tato obchodní korporace se mohou odchýlit od pravidla vyjádřeného v § 66 odst. 2 větě první obch. zák. (podle kterého se jejich vztah řídí přiměřeně ustanoveními o mandátní smlouvě) i tak, že si pro svůj vztah ujednají režim zákoníku práce.</a:t>
            </a:r>
          </a:p>
          <a:p>
            <a:pPr marL="900000" lvl="1" indent="-360000">
              <a:buFont typeface="+mj-lt"/>
              <a:buAutoNum type="romanUcPeriod"/>
            </a:pPr>
            <a:r>
              <a:rPr lang="cs-CZ" sz="4800" i="1" dirty="0">
                <a:cs typeface="Calibri"/>
              </a:rPr>
              <a:t>Takové ujednání z jejich vztahu (jde-li o výkon činností spadajících do působnosti statutárního orgánu) </a:t>
            </a:r>
            <a:r>
              <a:rPr lang="cs-CZ" sz="4800" b="1" i="1" dirty="0">
                <a:cs typeface="Calibri"/>
              </a:rPr>
              <a:t>neučiní jejich vztah pracovněprávním</a:t>
            </a:r>
            <a:r>
              <a:rPr lang="cs-CZ" sz="4800" i="1" dirty="0">
                <a:cs typeface="Calibri"/>
              </a:rPr>
              <a:t>; i nadále půjde o </a:t>
            </a:r>
            <a:r>
              <a:rPr lang="cs-CZ" sz="4800" b="1" i="1" dirty="0">
                <a:cs typeface="Calibri"/>
              </a:rPr>
              <a:t>vztah obchodněprávní</a:t>
            </a:r>
            <a:r>
              <a:rPr lang="cs-CZ" sz="4800" i="1" dirty="0">
                <a:cs typeface="Calibri"/>
              </a:rPr>
              <a:t>, který se řídí obchodním zákoníkem a dále - v důsledku smluvního ujednání - těmi (v úvahu přicházejícími) ustanoveními zákoníku práce, jejichž použití nebrání kogentní právní normy upravující (především) postavení člena statutárního orgánu obchodní korporace a jeho vztah s obchodní korporací.</a:t>
            </a:r>
          </a:p>
        </p:txBody>
      </p:sp>
    </p:spTree>
    <p:extLst>
      <p:ext uri="{BB962C8B-B14F-4D97-AF65-F5344CB8AC3E}">
        <p14:creationId xmlns:p14="http://schemas.microsoft.com/office/powerpoint/2010/main" val="1886906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Korekce v rozhodovací praxi NS</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31 Cdo 4831/2017 (R 35/2019) - pokračování</a:t>
            </a:r>
          </a:p>
          <a:p>
            <a:pPr marL="900000" lvl="1" indent="-360000">
              <a:buFont typeface="+mj-lt"/>
              <a:buAutoNum type="romanUcPeriod" startAt="3"/>
            </a:pPr>
            <a:r>
              <a:rPr lang="cs-CZ" altLang="cs-CZ" sz="2300" i="1" dirty="0"/>
              <a:t>	</a:t>
            </a:r>
            <a:r>
              <a:rPr lang="cs-CZ" sz="2300" i="1" dirty="0">
                <a:cs typeface="Calibri"/>
              </a:rPr>
              <a:t>Spor z manažerské smlouvy, uzavřené mezi členem představenstva akciové společnosti a touto akciovou společností, jejímž předmětem je úprava vzájemného vztahu při plnění činností spadajících do působnosti představenstva</a:t>
            </a:r>
            <a:r>
              <a:rPr lang="cs-CZ" sz="2300" b="1" i="1" dirty="0">
                <a:cs typeface="Calibri"/>
              </a:rPr>
              <a:t>, je sporem mezi obchodní společností a členem jejího statutárního orgánu,</a:t>
            </a:r>
            <a:r>
              <a:rPr lang="cs-CZ" sz="2300" i="1" dirty="0">
                <a:cs typeface="Calibri"/>
              </a:rPr>
              <a:t> týkajícím se výkonu funkce statutárního orgánu, k jehož projednání a rozhodnutí jsou v prvním stupni věcně příslušné krajské soudy /§ 9 odst. 3 písm. h) o. s. ř., ve znění účinném do 31. prosince 2013/.</a:t>
            </a:r>
          </a:p>
        </p:txBody>
      </p:sp>
    </p:spTree>
    <p:extLst>
      <p:ext uri="{BB962C8B-B14F-4D97-AF65-F5344CB8AC3E}">
        <p14:creationId xmlns:p14="http://schemas.microsoft.com/office/powerpoint/2010/main" val="262563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Střet zájmů člena voleného orgánu </a:t>
            </a:r>
          </a:p>
        </p:txBody>
      </p:sp>
    </p:spTree>
    <p:extLst>
      <p:ext uri="{BB962C8B-B14F-4D97-AF65-F5344CB8AC3E}">
        <p14:creationId xmlns:p14="http://schemas.microsoft.com/office/powerpoint/2010/main" val="890375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t>Reakce ÚS</a:t>
            </a:r>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dirty="0">
                <a:cs typeface="Calibri"/>
              </a:rPr>
              <a:t>Ústavní stížnosti proti 31 Cdo 4831/2017</a:t>
            </a:r>
          </a:p>
          <a:p>
            <a:pPr marL="1054350" lvl="1" indent="-514350"/>
            <a:r>
              <a:rPr lang="cs-CZ" sz="2300" dirty="0">
                <a:cs typeface="Calibri"/>
              </a:rPr>
              <a:t>III. ÚS 669/17</a:t>
            </a:r>
          </a:p>
          <a:p>
            <a:pPr marL="1054350" lvl="1" indent="-514350"/>
            <a:r>
              <a:rPr lang="cs-CZ" sz="2300" dirty="0">
                <a:cs typeface="Calibri"/>
              </a:rPr>
              <a:t>II. ÚS 3638/17</a:t>
            </a:r>
          </a:p>
          <a:p>
            <a:pPr marL="1054350" lvl="1" indent="-514350"/>
            <a:r>
              <a:rPr lang="cs-CZ" sz="2300" dirty="0">
                <a:cs typeface="Calibri"/>
              </a:rPr>
              <a:t>I. ÚS 1631/18</a:t>
            </a:r>
          </a:p>
          <a:p>
            <a:pPr marL="1054350" lvl="1" indent="-514350"/>
            <a:r>
              <a:rPr lang="cs-CZ" sz="2300" dirty="0">
                <a:cs typeface="Calibri"/>
              </a:rPr>
              <a:t>I. ÚS 3494/18</a:t>
            </a:r>
          </a:p>
          <a:p>
            <a:pPr marL="1054350" lvl="1" indent="-514350"/>
            <a:r>
              <a:rPr lang="cs-CZ" sz="2300" dirty="0">
                <a:cs typeface="Calibri"/>
              </a:rPr>
              <a:t>I. ÚS 1963/19</a:t>
            </a:r>
          </a:p>
          <a:p>
            <a:pPr marL="1054350" lvl="1" indent="-514350"/>
            <a:r>
              <a:rPr lang="cs-CZ" sz="2300" dirty="0">
                <a:cs typeface="Calibri"/>
              </a:rPr>
              <a:t>III. ÚS 367/20</a:t>
            </a:r>
          </a:p>
          <a:p>
            <a:pPr marL="1054350" lvl="1" indent="-514350"/>
            <a:r>
              <a:rPr lang="cs-CZ" sz="2300" dirty="0">
                <a:cs typeface="Calibri"/>
              </a:rPr>
              <a:t>II. ÚS 87/23</a:t>
            </a:r>
          </a:p>
          <a:p>
            <a:pPr marL="1054350" lvl="1" indent="-514350"/>
            <a:r>
              <a:rPr lang="cs-CZ" sz="2300" dirty="0">
                <a:cs typeface="Calibri"/>
              </a:rPr>
              <a:t>III. ÚS 410/23</a:t>
            </a:r>
          </a:p>
        </p:txBody>
      </p:sp>
      <p:sp>
        <p:nvSpPr>
          <p:cNvPr id="4" name="Pravá složená závorka 3">
            <a:extLst>
              <a:ext uri="{FF2B5EF4-FFF2-40B4-BE49-F238E27FC236}">
                <a16:creationId xmlns:a16="http://schemas.microsoft.com/office/drawing/2014/main" id="{6E12A098-00AE-4E06-BEAC-80455F6672B8}"/>
              </a:ext>
            </a:extLst>
          </p:cNvPr>
          <p:cNvSpPr/>
          <p:nvPr/>
        </p:nvSpPr>
        <p:spPr>
          <a:xfrm>
            <a:off x="3419872" y="2420888"/>
            <a:ext cx="365212" cy="244827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5" name="Zástupný symbol pro obsah 2">
            <a:extLst>
              <a:ext uri="{FF2B5EF4-FFF2-40B4-BE49-F238E27FC236}">
                <a16:creationId xmlns:a16="http://schemas.microsoft.com/office/drawing/2014/main" id="{9BF5EBC0-AC5B-3986-60D5-D974505DE858}"/>
              </a:ext>
            </a:extLst>
          </p:cNvPr>
          <p:cNvSpPr txBox="1">
            <a:spLocks/>
          </p:cNvSpPr>
          <p:nvPr/>
        </p:nvSpPr>
        <p:spPr>
          <a:xfrm>
            <a:off x="3923928" y="3392996"/>
            <a:ext cx="3312368"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zjevná neopodstatněnost</a:t>
            </a:r>
          </a:p>
        </p:txBody>
      </p:sp>
      <p:sp>
        <p:nvSpPr>
          <p:cNvPr id="6" name="Zástupný symbol pro obsah 2">
            <a:extLst>
              <a:ext uri="{FF2B5EF4-FFF2-40B4-BE49-F238E27FC236}">
                <a16:creationId xmlns:a16="http://schemas.microsoft.com/office/drawing/2014/main" id="{E6EA5714-BD53-88B1-930F-737F459B2691}"/>
              </a:ext>
            </a:extLst>
          </p:cNvPr>
          <p:cNvSpPr txBox="1">
            <a:spLocks/>
          </p:cNvSpPr>
          <p:nvPr/>
        </p:nvSpPr>
        <p:spPr>
          <a:xfrm>
            <a:off x="3906982" y="1975185"/>
            <a:ext cx="4779818"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kasace (nerespektování nálezu)</a:t>
            </a:r>
          </a:p>
        </p:txBody>
      </p:sp>
      <p:sp>
        <p:nvSpPr>
          <p:cNvPr id="7" name="Zástupný symbol pro obsah 2">
            <a:extLst>
              <a:ext uri="{FF2B5EF4-FFF2-40B4-BE49-F238E27FC236}">
                <a16:creationId xmlns:a16="http://schemas.microsoft.com/office/drawing/2014/main" id="{1016B90D-F5A6-91B8-784F-1E74B0D8ED3D}"/>
              </a:ext>
            </a:extLst>
          </p:cNvPr>
          <p:cNvSpPr txBox="1">
            <a:spLocks/>
          </p:cNvSpPr>
          <p:nvPr/>
        </p:nvSpPr>
        <p:spPr>
          <a:xfrm>
            <a:off x="3923928" y="4869160"/>
            <a:ext cx="4464496"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zamítavý</a:t>
            </a:r>
            <a:endParaRPr lang="cs-CZ" sz="2300" i="1" dirty="0">
              <a:cs typeface="Calibri"/>
            </a:endParaRPr>
          </a:p>
        </p:txBody>
      </p:sp>
      <p:sp>
        <p:nvSpPr>
          <p:cNvPr id="8" name="Zástupný symbol pro obsah 2">
            <a:extLst>
              <a:ext uri="{FF2B5EF4-FFF2-40B4-BE49-F238E27FC236}">
                <a16:creationId xmlns:a16="http://schemas.microsoft.com/office/drawing/2014/main" id="{929107C2-2223-02FF-A80D-F696CE971FAB}"/>
              </a:ext>
            </a:extLst>
          </p:cNvPr>
          <p:cNvSpPr txBox="1">
            <a:spLocks/>
          </p:cNvSpPr>
          <p:nvPr/>
        </p:nvSpPr>
        <p:spPr>
          <a:xfrm>
            <a:off x="4062772" y="5272031"/>
            <a:ext cx="4624028" cy="1397329"/>
          </a:xfrm>
          <a:prstGeom prst="rect">
            <a:avLst/>
          </a:prstGeom>
        </p:spPr>
        <p:txBody>
          <a:bodyPr vert="horz" wrap="square" lIns="91440" tIns="45720" rIns="91440" bIns="45720" numCol="1" rtlCol="0" anchor="t" anchorCtr="0" compatLnSpc="1">
            <a:prstTxWarp prst="textNoShape">
              <a:avLst/>
            </a:prstTxWarp>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i="1" dirty="0">
                <a:cs typeface="Calibri"/>
              </a:rPr>
              <a:t>57. Závěr o neúčinnosti smlouvy, která nebyla schválena příslušným orgánem společnosti, [...] představuje přiměřené omezení autonomie vůle</a:t>
            </a:r>
            <a:br>
              <a:rPr lang="cs-CZ" sz="2300" i="1" dirty="0">
                <a:cs typeface="Calibri"/>
              </a:rPr>
            </a:br>
            <a:r>
              <a:rPr lang="cs-CZ" sz="2300" i="1" dirty="0">
                <a:cs typeface="Calibri"/>
              </a:rPr>
              <a:t>a smluvní volnosti, sledující legitimní cíl ochrany práv obchodní korporace, jejích členů a zprostředkovaně i třetích osob, včetně věřitelů obchodní korporace.</a:t>
            </a:r>
          </a:p>
        </p:txBody>
      </p:sp>
    </p:spTree>
    <p:extLst>
      <p:ext uri="{BB962C8B-B14F-4D97-AF65-F5344CB8AC3E}">
        <p14:creationId xmlns:p14="http://schemas.microsoft.com/office/powerpoint/2010/main" val="1750952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Současný stav</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27 </a:t>
            </a:r>
            <a:r>
              <a:rPr lang="cs-CZ" i="1" dirty="0" err="1">
                <a:cs typeface="Calibri"/>
              </a:rPr>
              <a:t>Cdo</a:t>
            </a:r>
            <a:r>
              <a:rPr lang="cs-CZ" i="1" dirty="0">
                <a:cs typeface="Calibri"/>
              </a:rPr>
              <a:t> 2741/2018</a:t>
            </a:r>
          </a:p>
          <a:p>
            <a:pPr lvl="1">
              <a:spcBef>
                <a:spcPts val="0"/>
              </a:spcBef>
              <a:buNone/>
            </a:pPr>
            <a:r>
              <a:rPr lang="cs-CZ" altLang="cs-CZ" sz="2300" i="1" dirty="0"/>
              <a:t>	[19] Smlouva upravující vztah mezi akciovou společností a členem jejího představenstva (týkající se činností spadajících do náplně funkce člena představenstva) </a:t>
            </a:r>
            <a:r>
              <a:rPr lang="cs-CZ" altLang="cs-CZ" sz="2300" b="1" i="1" dirty="0"/>
              <a:t>není neplatná jen proto</a:t>
            </a:r>
            <a:r>
              <a:rPr lang="cs-CZ" altLang="cs-CZ" sz="2300" i="1" dirty="0"/>
              <a:t>, že ji účastníci </a:t>
            </a:r>
            <a:r>
              <a:rPr lang="cs-CZ" altLang="cs-CZ" sz="2300" b="1" i="1" dirty="0"/>
              <a:t>„podřídili“ </a:t>
            </a:r>
            <a:r>
              <a:rPr lang="cs-CZ" altLang="cs-CZ" sz="2300" i="1" dirty="0"/>
              <a:t>režimu </a:t>
            </a:r>
            <a:r>
              <a:rPr lang="cs-CZ" altLang="cs-CZ" sz="2300" b="1" i="1" dirty="0"/>
              <a:t>zákoníku práce</a:t>
            </a:r>
            <a:r>
              <a:rPr lang="cs-CZ" altLang="cs-CZ" sz="2300" i="1" dirty="0"/>
              <a:t>.</a:t>
            </a:r>
          </a:p>
          <a:p>
            <a:pPr lvl="1">
              <a:spcBef>
                <a:spcPts val="0"/>
              </a:spcBef>
              <a:buNone/>
            </a:pPr>
            <a:r>
              <a:rPr lang="cs-CZ" sz="2300" i="1" dirty="0">
                <a:cs typeface="Calibri"/>
              </a:rPr>
              <a:t>		+ 27 Cdo 1597/2019 [30]</a:t>
            </a:r>
          </a:p>
        </p:txBody>
      </p:sp>
    </p:spTree>
    <p:extLst>
      <p:ext uri="{BB962C8B-B14F-4D97-AF65-F5344CB8AC3E}">
        <p14:creationId xmlns:p14="http://schemas.microsoft.com/office/powerpoint/2010/main" val="3385269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Současný stav</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fontScale="70000" lnSpcReduction="20000"/>
          </a:bodyPr>
          <a:lstStyle/>
          <a:p>
            <a:r>
              <a:rPr lang="cs-CZ" dirty="0">
                <a:cs typeface="Calibri"/>
              </a:rPr>
              <a:t>V kapitálových společnostech musí smlouvu o výkonu funkce schválit valná hromada (§ 59 odst. 2 ZOK) + písemně.</a:t>
            </a:r>
          </a:p>
          <a:p>
            <a:pPr lvl="1"/>
            <a:r>
              <a:rPr lang="cs-CZ" i="1" dirty="0">
                <a:cs typeface="Calibri"/>
              </a:rPr>
              <a:t>27 Cdo 1583/2022</a:t>
            </a:r>
          </a:p>
          <a:p>
            <a:pPr marL="1428750" lvl="2" indent="-514350">
              <a:buFont typeface="+mj-lt"/>
              <a:buAutoNum type="romanUcPeriod"/>
            </a:pPr>
            <a:r>
              <a:rPr lang="cs-CZ" i="1" dirty="0">
                <a:cs typeface="Calibri"/>
              </a:rPr>
              <a:t>[12] </a:t>
            </a:r>
            <a:r>
              <a:rPr lang="cs-CZ" i="1" u="sng" dirty="0">
                <a:cs typeface="Calibri"/>
              </a:rPr>
              <a:t>Členové představenstva</a:t>
            </a:r>
            <a:r>
              <a:rPr lang="cs-CZ" i="1" dirty="0">
                <a:cs typeface="Calibri"/>
              </a:rPr>
              <a:t> akciové společnosti </a:t>
            </a:r>
            <a:r>
              <a:rPr lang="cs-CZ" i="1" u="sng" dirty="0">
                <a:cs typeface="Calibri"/>
              </a:rPr>
              <a:t>si nemohou určit výši odměny či jiných plnění poskytovaných v souvislosti s výkonem funkce sami</a:t>
            </a:r>
            <a:r>
              <a:rPr lang="cs-CZ" i="1" dirty="0">
                <a:cs typeface="Calibri"/>
              </a:rPr>
              <a:t> (na základě své představy); členům představenstva náleží v souvislosti s výkonem funkce pouze taková plnění, jež schválila valná hromada či – určují-li tak stanovy – dozorčí rada. </a:t>
            </a:r>
          </a:p>
          <a:p>
            <a:pPr lvl="1"/>
            <a:r>
              <a:rPr lang="cs-CZ" i="1" dirty="0">
                <a:cs typeface="Calibri"/>
              </a:rPr>
              <a:t>27 Cdo 1293/2023</a:t>
            </a:r>
          </a:p>
          <a:p>
            <a:pPr marL="1428750" lvl="2" indent="-514350">
              <a:buFont typeface="+mj-lt"/>
              <a:buAutoNum type="romanUcPeriod"/>
            </a:pPr>
            <a:r>
              <a:rPr lang="cs-CZ" i="1" dirty="0">
                <a:cs typeface="Calibri"/>
              </a:rPr>
              <a:t>[10] Podle § 59 odst. 2 z. o. k. nedošlo-li ke schválení smlouvy rozhodnutím nejvyššího orgánu společnosti (v poměrech projednávané věci jediného akcionáře společnosti), nenabude smlouva účinnosti.</a:t>
            </a:r>
          </a:p>
          <a:p>
            <a:pPr marL="1428750" lvl="2" indent="-514350">
              <a:buFont typeface="+mj-lt"/>
              <a:buAutoNum type="romanUcPeriod"/>
            </a:pPr>
            <a:r>
              <a:rPr lang="cs-CZ" i="1" dirty="0">
                <a:cs typeface="Calibri"/>
              </a:rPr>
              <a:t>[10] Ustanovení § 48 z. o. k. sice v obecné rovině stanoví jako důsledek nedostatku zákonem předepsaného souhlasu nejvyššího orgánu obchodní korporace relativní neplatnost právního jednání, toto ustanovení se však pro smlouvu o výkonu funkce neuplatní, </a:t>
            </a:r>
            <a:r>
              <a:rPr lang="cs-CZ" i="1" u="sng" dirty="0">
                <a:cs typeface="Calibri"/>
              </a:rPr>
              <a:t>jelikož je k němu ustanovení § 59 odst. 2 z. o. k. v postavení </a:t>
            </a:r>
            <a:r>
              <a:rPr lang="cs-CZ" u="sng" dirty="0">
                <a:cs typeface="Calibri"/>
              </a:rPr>
              <a:t>lex </a:t>
            </a:r>
            <a:r>
              <a:rPr lang="cs-CZ" u="sng" dirty="0" err="1">
                <a:cs typeface="Calibri"/>
              </a:rPr>
              <a:t>specialis</a:t>
            </a:r>
            <a:r>
              <a:rPr lang="cs-CZ" dirty="0">
                <a:cs typeface="Calibri"/>
              </a:rPr>
              <a:t> </a:t>
            </a:r>
            <a:r>
              <a:rPr lang="cs-CZ" i="1" dirty="0">
                <a:cs typeface="Calibri"/>
              </a:rPr>
              <a:t>[…], obdobně v poměrech obchodního zákoníku viz také rozsudek Nejvyššího soudu ze dne 17. 8. 2011, sp. zn. 29 Cdo 2733/2010.</a:t>
            </a:r>
          </a:p>
        </p:txBody>
      </p:sp>
    </p:spTree>
    <p:extLst>
      <p:ext uri="{BB962C8B-B14F-4D97-AF65-F5344CB8AC3E}">
        <p14:creationId xmlns:p14="http://schemas.microsoft.com/office/powerpoint/2010/main" val="3811865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1668/2019 (dovolání odmítnuto)</a:t>
            </a:r>
          </a:p>
          <a:p>
            <a:pPr marL="741600" indent="-284400">
              <a:buNone/>
            </a:pPr>
            <a:r>
              <a:rPr lang="cs-CZ" sz="2000" i="1" dirty="0"/>
              <a:t>	[8] V projednávané věci se dovolatel domáhá určení neplatnosti výpovědi z pracovního poměru. Jelikož smlouva uzavřená mezi účastníky dne 30. 6. 2005 </a:t>
            </a:r>
            <a:r>
              <a:rPr lang="cs-CZ" sz="2000" b="1" i="1" dirty="0"/>
              <a:t>není pracovní smlouvou a vztah mezi účastníky při výkonu funkce člena představenstva P. není vztahem pracovněprávním</a:t>
            </a:r>
            <a:r>
              <a:rPr lang="cs-CZ" sz="2000" i="1" dirty="0"/>
              <a:t>, je závěr odvolacího soudu o nedostatku naléhavého právního zájmu co do výsledku správný.</a:t>
            </a:r>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Neplatnost „výpovědi“</a:t>
            </a:r>
            <a:endParaRPr lang="cs-CZ" sz="3300" dirty="0"/>
          </a:p>
        </p:txBody>
      </p:sp>
    </p:spTree>
    <p:extLst>
      <p:ext uri="{BB962C8B-B14F-4D97-AF65-F5344CB8AC3E}">
        <p14:creationId xmlns:p14="http://schemas.microsoft.com/office/powerpoint/2010/main" val="22359789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Shrnutí</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„pravý souběh“</a:t>
            </a:r>
          </a:p>
          <a:p>
            <a:pPr lvl="1"/>
            <a:r>
              <a:rPr lang="cs-CZ" sz="1900" dirty="0"/>
              <a:t>stále nepřípustný,</a:t>
            </a:r>
          </a:p>
          <a:p>
            <a:pPr lvl="1"/>
            <a:r>
              <a:rPr lang="cs-CZ" sz="1900" dirty="0"/>
              <a:t>ale postavení člena statutárního orgánu lze podřídit zákoníku práce,</a:t>
            </a:r>
          </a:p>
          <a:p>
            <a:r>
              <a:rPr lang="cs-CZ" sz="2300" dirty="0"/>
              <a:t>„nepravý souběh“</a:t>
            </a:r>
          </a:p>
          <a:p>
            <a:pPr lvl="1"/>
            <a:r>
              <a:rPr lang="cs-CZ" sz="1900" dirty="0"/>
              <a:t>stále přípustný</a:t>
            </a:r>
          </a:p>
          <a:p>
            <a:pPr marL="457200" lvl="1" indent="0">
              <a:buNone/>
            </a:pPr>
            <a:endParaRPr lang="cs-CZ" sz="1900" dirty="0"/>
          </a:p>
          <a:p>
            <a:pPr marL="358775" lvl="1" indent="0">
              <a:buNone/>
            </a:pPr>
            <a:r>
              <a:rPr lang="cs-CZ" sz="2300" dirty="0"/>
              <a:t>= </a:t>
            </a:r>
            <a:r>
              <a:rPr lang="cs-CZ" sz="2300" u="sng" dirty="0"/>
              <a:t>Problém</a:t>
            </a:r>
            <a:r>
              <a:rPr lang="cs-CZ" sz="2300" dirty="0"/>
              <a:t> s rozlišováním ohledně toho, co je a co není obchodní vedení </a:t>
            </a:r>
            <a:r>
              <a:rPr lang="cs-CZ" sz="2300" u="sng" dirty="0"/>
              <a:t>zůstává</a:t>
            </a:r>
            <a:r>
              <a:rPr lang="cs-CZ" sz="2300" dirty="0"/>
              <a:t>, a to zejména ve vztahu k </a:t>
            </a:r>
            <a:r>
              <a:rPr lang="cs-CZ" sz="2300" u="sng" dirty="0"/>
              <a:t>„povyšování“</a:t>
            </a:r>
            <a:r>
              <a:rPr lang="cs-CZ" sz="2300" dirty="0"/>
              <a:t> a konkludentnímu zániku pracovního poměru.</a:t>
            </a:r>
          </a:p>
        </p:txBody>
      </p:sp>
    </p:spTree>
    <p:extLst>
      <p:ext uri="{BB962C8B-B14F-4D97-AF65-F5344CB8AC3E}">
        <p14:creationId xmlns:p14="http://schemas.microsoft.com/office/powerpoint/2010/main" val="2654488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1918494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Paušální odkaz na zákoník práce</a:t>
            </a:r>
          </a:p>
        </p:txBody>
      </p:sp>
    </p:spTree>
    <p:extLst>
      <p:ext uri="{BB962C8B-B14F-4D97-AF65-F5344CB8AC3E}">
        <p14:creationId xmlns:p14="http://schemas.microsoft.com/office/powerpoint/2010/main" val="3090920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Nabídka jiné práce</a:t>
            </a:r>
            <a:br>
              <a:rPr lang="cs-CZ" dirty="0"/>
            </a:br>
            <a:r>
              <a:rPr lang="cs-CZ" sz="3300" dirty="0"/>
              <a:t>(paušální odkaz na zákoník práce)</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29 Cdo 3478/2016</a:t>
            </a:r>
          </a:p>
          <a:p>
            <a:pPr lvl="1">
              <a:buNone/>
            </a:pPr>
            <a:r>
              <a:rPr lang="cs-CZ" sz="2000" i="1" dirty="0"/>
              <a:t>	Podřídí-li ředitel a obecně prospěšná společnost svůj vztah režimu zákoníku práce, je třeba vždy (mimo jiné) posuzovat, jaký význam má pro další trvání a podobu jejich vztahu po odvolání z funkce ředitele společnosti skutečnost, že odkazem na zákoník práce se pravidla obsažená v zákoníku práce stala pravidly smluvními (sjednanými), a to včetně pravidel obsažených v ustanovení § 73 a 73a zákoníku práce.</a:t>
            </a:r>
          </a:p>
          <a:p>
            <a:pPr lvl="1">
              <a:buNone/>
            </a:pPr>
            <a:r>
              <a:rPr lang="cs-CZ" sz="2000" dirty="0"/>
              <a:t>	</a:t>
            </a:r>
            <a:endParaRPr lang="cs-CZ" sz="2000" i="1" dirty="0"/>
          </a:p>
        </p:txBody>
      </p:sp>
    </p:spTree>
    <p:extLst>
      <p:ext uri="{BB962C8B-B14F-4D97-AF65-F5344CB8AC3E}">
        <p14:creationId xmlns:p14="http://schemas.microsoft.com/office/powerpoint/2010/main" val="41285725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Nabídka jiné práce</a:t>
            </a:r>
            <a:br>
              <a:rPr lang="cs-CZ" dirty="0"/>
            </a:br>
            <a:r>
              <a:rPr lang="cs-CZ" sz="3300" dirty="0"/>
              <a:t>(paušální odkaz na zákoník práce)</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vert="horz" lIns="91440" tIns="45720" rIns="91440" bIns="45720" rtlCol="0" anchor="t">
            <a:normAutofit/>
          </a:bodyPr>
          <a:lstStyle/>
          <a:p>
            <a:r>
              <a:rPr lang="cs-CZ" i="1" dirty="0">
                <a:ea typeface="+mn-lt"/>
                <a:cs typeface="+mn-lt"/>
              </a:rPr>
              <a:t>27 </a:t>
            </a:r>
            <a:r>
              <a:rPr lang="cs-CZ" i="1" dirty="0" err="1">
                <a:ea typeface="+mn-lt"/>
                <a:cs typeface="+mn-lt"/>
              </a:rPr>
              <a:t>Cdo</a:t>
            </a:r>
            <a:r>
              <a:rPr lang="cs-CZ" i="1" dirty="0">
                <a:ea typeface="+mn-lt"/>
                <a:cs typeface="+mn-lt"/>
              </a:rPr>
              <a:t> 2837/2020</a:t>
            </a:r>
            <a:endParaRPr lang="cs-CZ" i="1" dirty="0"/>
          </a:p>
          <a:p>
            <a:pPr lvl="1">
              <a:buNone/>
            </a:pPr>
            <a:r>
              <a:rPr lang="cs-CZ" sz="2000" i="1" dirty="0"/>
              <a:t>	[32] </a:t>
            </a:r>
            <a:r>
              <a:rPr lang="cs-CZ" sz="2000" i="1" dirty="0">
                <a:ea typeface="+mn-lt"/>
                <a:cs typeface="+mn-lt"/>
              </a:rPr>
              <a:t>Strany smlouvy o výkonu funkce člena představenstva si mohou sjednat, že </a:t>
            </a:r>
            <a:r>
              <a:rPr lang="cs-CZ" sz="2000" b="1" i="1" dirty="0">
                <a:ea typeface="+mn-lt"/>
                <a:cs typeface="+mn-lt"/>
              </a:rPr>
              <a:t>společnost po odvolání z funkce </a:t>
            </a:r>
            <a:r>
              <a:rPr lang="cs-CZ" sz="2000" i="1" dirty="0">
                <a:ea typeface="+mn-lt"/>
                <a:cs typeface="+mn-lt"/>
              </a:rPr>
              <a:t>(či i po jiném způsobu zániku funkce) </a:t>
            </a:r>
            <a:r>
              <a:rPr lang="cs-CZ" sz="2000" b="1" i="1" dirty="0">
                <a:ea typeface="+mn-lt"/>
                <a:cs typeface="+mn-lt"/>
              </a:rPr>
              <a:t>nabídne členu představenstva jinou práci</a:t>
            </a:r>
            <a:r>
              <a:rPr lang="cs-CZ" sz="2000" i="1" dirty="0">
                <a:ea typeface="+mn-lt"/>
                <a:cs typeface="+mn-lt"/>
              </a:rPr>
              <a:t>, a neučiní-li tak, popř. ji (bývalý) člen představenstva odmítne, ukončí jejich vztah ze smlouvy </a:t>
            </a:r>
            <a:r>
              <a:rPr lang="cs-CZ" sz="2000" b="1" i="1" dirty="0">
                <a:ea typeface="+mn-lt"/>
                <a:cs typeface="+mn-lt"/>
              </a:rPr>
              <a:t>výpovědí</a:t>
            </a:r>
            <a:r>
              <a:rPr lang="cs-CZ" sz="2000" i="1" dirty="0">
                <a:ea typeface="+mn-lt"/>
                <a:cs typeface="+mn-lt"/>
              </a:rPr>
              <a:t>, a že až do ukončení vztahu výpovědí bude společnost bývalému členu představenstva poskytovat plnění např. ve stejné podobě a výši, jakou měla odměna za výkon funkce.</a:t>
            </a:r>
          </a:p>
        </p:txBody>
      </p:sp>
    </p:spTree>
    <p:extLst>
      <p:ext uri="{BB962C8B-B14F-4D97-AF65-F5344CB8AC3E}">
        <p14:creationId xmlns:p14="http://schemas.microsoft.com/office/powerpoint/2010/main" val="1400725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„Povyšování“</a:t>
            </a:r>
          </a:p>
        </p:txBody>
      </p:sp>
    </p:spTree>
    <p:extLst>
      <p:ext uri="{BB962C8B-B14F-4D97-AF65-F5344CB8AC3E}">
        <p14:creationId xmlns:p14="http://schemas.microsoft.com/office/powerpoint/2010/main" val="1526918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40407-F519-4D9B-975F-3C4869765F3E}"/>
              </a:ext>
            </a:extLst>
          </p:cNvPr>
          <p:cNvSpPr>
            <a:spLocks noGrp="1"/>
          </p:cNvSpPr>
          <p:nvPr>
            <p:ph type="title"/>
          </p:nvPr>
        </p:nvSpPr>
        <p:spPr/>
        <p:txBody>
          <a:bodyPr>
            <a:normAutofit fontScale="90000"/>
          </a:bodyPr>
          <a:lstStyle/>
          <a:p>
            <a:r>
              <a:rPr lang="cs-CZ" dirty="0"/>
              <a:t>Zastoupení</a:t>
            </a:r>
            <a:br>
              <a:rPr lang="cs-CZ" dirty="0"/>
            </a:br>
            <a:r>
              <a:rPr lang="cs-CZ" dirty="0"/>
              <a:t>a úprava střetu zájmů</a:t>
            </a:r>
          </a:p>
        </p:txBody>
      </p:sp>
      <p:sp>
        <p:nvSpPr>
          <p:cNvPr id="3" name="Zástupný obsah 2">
            <a:extLst>
              <a:ext uri="{FF2B5EF4-FFF2-40B4-BE49-F238E27FC236}">
                <a16:creationId xmlns:a16="http://schemas.microsoft.com/office/drawing/2014/main" id="{6FAA254B-8C9D-4131-B1C3-9FB104B60D71}"/>
              </a:ext>
            </a:extLst>
          </p:cNvPr>
          <p:cNvSpPr>
            <a:spLocks noGrp="1"/>
          </p:cNvSpPr>
          <p:nvPr>
            <p:ph idx="1"/>
          </p:nvPr>
        </p:nvSpPr>
        <p:spPr/>
        <p:txBody>
          <a:bodyPr>
            <a:normAutofit fontScale="70000" lnSpcReduction="20000"/>
          </a:bodyPr>
          <a:lstStyle/>
          <a:p>
            <a:r>
              <a:rPr lang="cs-CZ" dirty="0"/>
              <a:t>Zastoupení</a:t>
            </a:r>
          </a:p>
          <a:p>
            <a:pPr lvl="1"/>
            <a:r>
              <a:rPr lang="cs-CZ" dirty="0"/>
              <a:t>zásada zřejmosti</a:t>
            </a:r>
          </a:p>
          <a:p>
            <a:pPr lvl="1"/>
            <a:r>
              <a:rPr lang="cs-CZ" dirty="0"/>
              <a:t>zásada reprezentace</a:t>
            </a:r>
          </a:p>
          <a:p>
            <a:pPr lvl="1"/>
            <a:r>
              <a:rPr lang="cs-CZ" dirty="0"/>
              <a:t>zásada abstrakce</a:t>
            </a:r>
          </a:p>
          <a:p>
            <a:endParaRPr lang="cs-CZ" dirty="0"/>
          </a:p>
          <a:p>
            <a:r>
              <a:rPr lang="cs-CZ" dirty="0"/>
              <a:t>§ 437 OZ</a:t>
            </a:r>
          </a:p>
          <a:p>
            <a:pPr lvl="1" algn="just"/>
            <a:r>
              <a:rPr lang="cs-CZ" i="1" dirty="0"/>
              <a:t>(1) Zastoupit jiného nemůže ten, jehož zájmy jsou v rozporu se zájmy zastoupeného, ledaže při smluvním zastoupení zastoupený o takovém rozporu věděl nebo musel vědět.</a:t>
            </a:r>
          </a:p>
          <a:p>
            <a:pPr lvl="1" algn="just"/>
            <a:r>
              <a:rPr lang="cs-CZ" i="1" dirty="0"/>
              <a:t>(2) Jednal-li zástupce, jehož zájem je v rozporu se zájmem zastoupeného, s třetí osobou a věděla-li tato osoba o této okolnosti nebo musela-li o ní vědět, může se toho zastoupený dovolat. Má se za to, že tu je rozpor v zájmech zástupce a zastoupeného, pokud zástupce jedná i za tuto třetí osobu nebo pokud jedná ve vlastní záležitosti.</a:t>
            </a:r>
          </a:p>
        </p:txBody>
      </p:sp>
    </p:spTree>
    <p:extLst>
      <p:ext uri="{BB962C8B-B14F-4D97-AF65-F5344CB8AC3E}">
        <p14:creationId xmlns:p14="http://schemas.microsoft.com/office/powerpoint/2010/main" val="32033588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Konkludentní zánik </a:t>
            </a:r>
            <a:r>
              <a:rPr lang="cs-CZ" dirty="0" err="1"/>
              <a:t>prac</a:t>
            </a:r>
            <a:r>
              <a:rPr lang="cs-CZ" dirty="0"/>
              <a:t>. poměru</a:t>
            </a:r>
            <a:br>
              <a:rPr lang="cs-CZ" dirty="0"/>
            </a:br>
            <a:r>
              <a:rPr lang="cs-CZ" sz="3300" dirty="0"/>
              <a:t>(výrobní družstvo)</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88840"/>
            <a:ext cx="8423895" cy="4869160"/>
          </a:xfrm>
        </p:spPr>
        <p:txBody>
          <a:bodyPr>
            <a:normAutofit/>
          </a:bodyPr>
          <a:lstStyle/>
          <a:p>
            <a:r>
              <a:rPr lang="cs-CZ" i="1" dirty="0"/>
              <a:t>27 Cdo 4479/2017</a:t>
            </a:r>
          </a:p>
          <a:p>
            <a:pPr marL="900000" lvl="1" indent="-360000">
              <a:buFont typeface="+mj-lt"/>
              <a:buAutoNum type="romanUcPeriod"/>
            </a:pPr>
            <a:r>
              <a:rPr lang="cs-CZ" sz="2300" i="1" dirty="0"/>
              <a:t>	</a:t>
            </a:r>
            <a:r>
              <a:rPr lang="cs-CZ" sz="2000" i="1" dirty="0"/>
              <a:t>Vykonává-li člen družstva v pracovním vztahu k družstvu činnost, kterou po svém zvolení má (musí) vykonávat jako člen voleného orgánu družstva, </a:t>
            </a:r>
            <a:r>
              <a:rPr lang="cs-CZ" sz="2000" b="1" i="1" dirty="0"/>
              <a:t>zaniká jeho pracovní vztah </a:t>
            </a:r>
            <a:r>
              <a:rPr lang="cs-CZ" sz="2000" i="1" dirty="0"/>
              <a:t>– neujednají-li si strany něco jiného – </a:t>
            </a:r>
            <a:r>
              <a:rPr lang="cs-CZ" sz="2000" b="1" i="1" dirty="0"/>
              <a:t>konkludentní dohodou o rozvázání pracovního poměru</a:t>
            </a:r>
            <a:r>
              <a:rPr lang="cs-CZ" sz="2000" i="1" dirty="0"/>
              <a:t>.</a:t>
            </a:r>
          </a:p>
          <a:p>
            <a:pPr marL="900000" lvl="1" indent="-360000">
              <a:buFont typeface="+mj-lt"/>
              <a:buAutoNum type="romanUcPeriod"/>
            </a:pPr>
            <a:r>
              <a:rPr lang="cs-CZ" sz="2000" i="1" dirty="0"/>
              <a:t>	</a:t>
            </a:r>
            <a:r>
              <a:rPr lang="cs-CZ" sz="2000" b="1" i="1" dirty="0"/>
              <a:t>Přestože není vyloučeno</a:t>
            </a:r>
            <a:r>
              <a:rPr lang="cs-CZ" sz="2000" i="1" dirty="0"/>
              <a:t>, aby byl člen voleného orgánu v pracovním vztahu k obchodní korporaci a mimo výkon činnosti voleného orgánu pro korporaci vykonával na základě pracovněprávního vztahu i </a:t>
            </a:r>
            <a:r>
              <a:rPr lang="cs-CZ" sz="2000" b="1" i="1" dirty="0"/>
              <a:t>jinou činnost</a:t>
            </a:r>
            <a:r>
              <a:rPr lang="cs-CZ" sz="2000" i="1" dirty="0"/>
              <a:t>, je třeba vycházet z toho, že právní úprava zásadně musí umožňovat, aby svoji funkci člen voleného orgánu vykonával, aniž by byl povinen vykonávat pro korporaci souběžně činnost v pracovním vztahu.</a:t>
            </a:r>
          </a:p>
          <a:p>
            <a:pPr lvl="1">
              <a:buNone/>
            </a:pPr>
            <a:endParaRPr lang="cs-CZ" sz="2000" dirty="0"/>
          </a:p>
          <a:p>
            <a:pPr lvl="1">
              <a:buNone/>
            </a:pPr>
            <a:endParaRPr lang="cs-CZ" sz="2300" b="1" dirty="0"/>
          </a:p>
        </p:txBody>
      </p:sp>
    </p:spTree>
    <p:extLst>
      <p:ext uri="{BB962C8B-B14F-4D97-AF65-F5344CB8AC3E}">
        <p14:creationId xmlns:p14="http://schemas.microsoft.com/office/powerpoint/2010/main" val="1240427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Výrobní družstvo</a:t>
            </a:r>
            <a:br>
              <a:rPr lang="cs-CZ" dirty="0"/>
            </a:br>
            <a:r>
              <a:rPr lang="cs-CZ" sz="3300" dirty="0"/>
              <a:t>(konkludentní zánik) – pokračování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88840"/>
            <a:ext cx="8423895" cy="4869160"/>
          </a:xfrm>
        </p:spPr>
        <p:txBody>
          <a:bodyPr>
            <a:normAutofit/>
          </a:bodyPr>
          <a:lstStyle/>
          <a:p>
            <a:r>
              <a:rPr lang="cs-CZ" i="1" dirty="0"/>
              <a:t>27 Cdo 4479/2017</a:t>
            </a:r>
          </a:p>
          <a:p>
            <a:pPr marL="900000" lvl="1" indent="-360000">
              <a:buFont typeface="+mj-lt"/>
              <a:buAutoNum type="romanUcPeriod" startAt="3"/>
            </a:pPr>
            <a:r>
              <a:rPr lang="cs-CZ" sz="2000" i="1" dirty="0"/>
              <a:t>	Ustanovení § 226 odst. 2 a § 227 odst. 1 a 3 obch. zák. je nutné vykládat tak, že </a:t>
            </a:r>
            <a:r>
              <a:rPr lang="cs-CZ" sz="2000" b="1" i="1" dirty="0"/>
              <a:t>pracovním vztahem ve smyslu těchto ustanovení je i výkon funkce člena voleného orgánu družstva.</a:t>
            </a:r>
          </a:p>
        </p:txBody>
      </p:sp>
    </p:spTree>
    <p:extLst>
      <p:ext uri="{BB962C8B-B14F-4D97-AF65-F5344CB8AC3E}">
        <p14:creationId xmlns:p14="http://schemas.microsoft.com/office/powerpoint/2010/main" val="1912669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2347/2019</a:t>
            </a:r>
          </a:p>
          <a:p>
            <a:pPr marL="741600" indent="-284400">
              <a:buNone/>
            </a:pPr>
            <a:r>
              <a:rPr lang="cs-CZ" sz="2000" i="1" dirty="0"/>
              <a:t>	[13] Vykonává-li zaměstnanec v pracovním poměru ke kapitálové obchodní společnosti činnost, kterou </a:t>
            </a:r>
            <a:r>
              <a:rPr lang="cs-CZ" sz="2000" b="1" i="1" dirty="0"/>
              <a:t>po svém zvolení má </a:t>
            </a:r>
            <a:r>
              <a:rPr lang="cs-CZ" sz="2000" i="1" dirty="0"/>
              <a:t>(musí) </a:t>
            </a:r>
            <a:r>
              <a:rPr lang="cs-CZ" sz="2000" b="1" i="1" dirty="0"/>
              <a:t>vykonávat jako statutární orgán </a:t>
            </a:r>
            <a:r>
              <a:rPr lang="cs-CZ" sz="2000" i="1" dirty="0"/>
              <a:t>(nebo jeho člen) společnosti, </a:t>
            </a:r>
            <a:r>
              <a:rPr lang="cs-CZ" sz="2000" b="1" i="1" dirty="0"/>
              <a:t>zaniká jeho pracovní poměr</a:t>
            </a:r>
            <a:r>
              <a:rPr lang="cs-CZ" sz="2000" i="1" dirty="0"/>
              <a:t> (neujednají-li si strany něco jiného) konkludentní dohodou o rozvázání pracovního poměru  </a:t>
            </a:r>
          </a:p>
          <a:p>
            <a:pPr marL="741600" indent="-284400">
              <a:buNone/>
            </a:pPr>
            <a:endParaRPr lang="cs-CZ" sz="2000" dirty="0"/>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Konkludentní zánik </a:t>
            </a:r>
            <a:r>
              <a:rPr lang="cs-CZ" dirty="0" err="1"/>
              <a:t>prac</a:t>
            </a:r>
            <a:r>
              <a:rPr lang="cs-CZ" dirty="0"/>
              <a:t>. poměru</a:t>
            </a:r>
            <a:endParaRPr lang="cs-CZ" sz="3300" dirty="0"/>
          </a:p>
        </p:txBody>
      </p:sp>
    </p:spTree>
    <p:extLst>
      <p:ext uri="{BB962C8B-B14F-4D97-AF65-F5344CB8AC3E}">
        <p14:creationId xmlns:p14="http://schemas.microsoft.com/office/powerpoint/2010/main" val="1156783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ctr" anchorCtr="0" compatLnSpc="1">
            <a:prstTxWarp prst="textNoShape">
              <a:avLst/>
            </a:prstTxWarp>
            <a:normAutofit/>
          </a:bodyPr>
          <a:lstStyle/>
          <a:p>
            <a:r>
              <a:rPr lang="cs-CZ" sz="3500" i="1" dirty="0">
                <a:cs typeface="Calibri"/>
              </a:rPr>
              <a:t>27 </a:t>
            </a:r>
            <a:r>
              <a:rPr lang="cs-CZ" sz="3500" i="1" dirty="0" err="1">
                <a:cs typeface="Calibri"/>
              </a:rPr>
              <a:t>Cdo</a:t>
            </a:r>
            <a:r>
              <a:rPr lang="cs-CZ" sz="3500" i="1" dirty="0">
                <a:cs typeface="Calibri"/>
              </a:rPr>
              <a:t> 1884/2017</a:t>
            </a:r>
          </a:p>
          <a:p>
            <a:pPr marL="900000" lvl="1" indent="-360000">
              <a:buFont typeface="+mj-lt"/>
              <a:buAutoNum type="romanUcPeriod"/>
            </a:pPr>
            <a:r>
              <a:rPr lang="cs-CZ" sz="2200" i="1" dirty="0">
                <a:cs typeface="Calibri"/>
              </a:rPr>
              <a:t>Přestože </a:t>
            </a:r>
            <a:r>
              <a:rPr lang="cs-CZ" sz="2200" b="1" i="1" dirty="0">
                <a:cs typeface="Calibri"/>
              </a:rPr>
              <a:t>nejde o závislou práci </a:t>
            </a:r>
            <a:r>
              <a:rPr lang="cs-CZ" sz="2200" i="1" dirty="0">
                <a:cs typeface="Calibri"/>
              </a:rPr>
              <a:t>ve smyslu § 2 odst. 1 zákoníku práce, je </a:t>
            </a:r>
            <a:r>
              <a:rPr lang="cs-CZ" sz="2200" b="1" i="1" dirty="0">
                <a:cs typeface="Calibri"/>
              </a:rPr>
              <a:t>vztah mezi akciovou společností a členem </a:t>
            </a:r>
            <a:r>
              <a:rPr lang="cs-CZ" sz="2200" i="1" dirty="0">
                <a:cs typeface="Calibri"/>
              </a:rPr>
              <a:t>jejího </a:t>
            </a:r>
            <a:r>
              <a:rPr lang="cs-CZ" sz="2200" b="1" i="1" dirty="0">
                <a:cs typeface="Calibri"/>
              </a:rPr>
              <a:t>představenstva</a:t>
            </a:r>
            <a:r>
              <a:rPr lang="cs-CZ" sz="2200" i="1" dirty="0">
                <a:cs typeface="Calibri"/>
              </a:rPr>
              <a:t> v rozsahu smlouvy uzavřené v režimu § 66d obch. zák. (</a:t>
            </a:r>
            <a:r>
              <a:rPr lang="cs-CZ" sz="2200" b="1" i="1" dirty="0">
                <a:cs typeface="Calibri"/>
              </a:rPr>
              <a:t>právě v důsledku označeného ustanovení</a:t>
            </a:r>
            <a:r>
              <a:rPr lang="cs-CZ" sz="2200" i="1" dirty="0">
                <a:cs typeface="Calibri"/>
              </a:rPr>
              <a:t>) </a:t>
            </a:r>
            <a:r>
              <a:rPr lang="cs-CZ" sz="2200" b="1" i="1" dirty="0">
                <a:cs typeface="Calibri"/>
              </a:rPr>
              <a:t>vztahem pracovněprávním</a:t>
            </a:r>
            <a:r>
              <a:rPr lang="cs-CZ" sz="2200" i="1" dirty="0">
                <a:cs typeface="Calibri"/>
              </a:rPr>
              <a:t>; akciová společnost je zaměstnavatelem a člen představenstva zaměstnancem</a:t>
            </a:r>
          </a:p>
          <a:p>
            <a:pPr marL="900000" lvl="1" indent="-360000">
              <a:buFont typeface="+mj-lt"/>
              <a:buAutoNum type="romanUcPeriod"/>
            </a:pPr>
            <a:r>
              <a:rPr lang="cs-CZ" sz="2200" i="1" dirty="0">
                <a:cs typeface="Calibri"/>
              </a:rPr>
              <a:t>Odměňování za výkon obchodního vedení zaměstnancem (členem statutárního orgánu) v pracovním poměru ve smyslu</a:t>
            </a:r>
            <a:br>
              <a:rPr lang="cs-CZ" sz="2200" i="1" dirty="0">
                <a:cs typeface="Calibri"/>
              </a:rPr>
            </a:br>
            <a:r>
              <a:rPr lang="cs-CZ" sz="2200" i="1" dirty="0">
                <a:cs typeface="Calibri"/>
              </a:rPr>
              <a:t>§ 66d obch. zák. (ve znění účinném od 1. 1. 2012) </a:t>
            </a:r>
            <a:r>
              <a:rPr lang="cs-CZ" sz="2200" i="1" dirty="0"/>
              <a:t>se proto řídí režimem odměny za výkon funkce člena statutárního orgánu a nikoliv ustanoveními zákoníku práce</a:t>
            </a:r>
            <a:endParaRPr lang="cs-CZ" sz="2200" b="1" i="1" dirty="0">
              <a:cs typeface="Calibri"/>
            </a:endParaRPr>
          </a:p>
        </p:txBody>
      </p:sp>
      <p:sp>
        <p:nvSpPr>
          <p:cNvPr id="6" name="Nadpis 1">
            <a:extLst>
              <a:ext uri="{FF2B5EF4-FFF2-40B4-BE49-F238E27FC236}">
                <a16:creationId xmlns:a16="http://schemas.microsoft.com/office/drawing/2014/main" id="{B196AB7F-5ED4-4204-B84E-071A584A1367}"/>
              </a:ext>
            </a:extLst>
          </p:cNvPr>
          <p:cNvSpPr>
            <a:spLocks noGrp="1"/>
          </p:cNvSpPr>
          <p:nvPr>
            <p:ph type="title"/>
          </p:nvPr>
        </p:nvSpPr>
        <p:spPr>
          <a:xfrm>
            <a:off x="457200" y="274638"/>
            <a:ext cx="8229600" cy="1143000"/>
          </a:xfrm>
        </p:spPr>
        <p:txBody>
          <a:bodyPr>
            <a:normAutofit fontScale="90000"/>
          </a:bodyPr>
          <a:lstStyle/>
          <a:p>
            <a:r>
              <a:rPr lang="cs-CZ" dirty="0"/>
              <a:t> V režimu § 66d </a:t>
            </a:r>
            <a:r>
              <a:rPr lang="cs-CZ" dirty="0" err="1"/>
              <a:t>ObchZ</a:t>
            </a:r>
            <a:br>
              <a:rPr lang="cs-CZ" dirty="0"/>
            </a:br>
            <a:r>
              <a:rPr lang="cs-CZ" sz="3300" dirty="0"/>
              <a:t>(obecně)</a:t>
            </a:r>
          </a:p>
        </p:txBody>
      </p:sp>
    </p:spTree>
    <p:extLst>
      <p:ext uri="{BB962C8B-B14F-4D97-AF65-F5344CB8AC3E}">
        <p14:creationId xmlns:p14="http://schemas.microsoft.com/office/powerpoint/2010/main" val="13916081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a:xfrm>
            <a:off x="457200" y="1600200"/>
            <a:ext cx="8229600" cy="4637112"/>
          </a:xfrm>
        </p:spPr>
        <p:txBody>
          <a:bodyPr>
            <a:normAutofit fontScale="62500" lnSpcReduction="20000"/>
          </a:bodyPr>
          <a:lstStyle/>
          <a:p>
            <a:r>
              <a:rPr lang="cs-CZ" sz="4100" i="1" dirty="0"/>
              <a:t>27 Cdo 3443/2018 (dovolání odmítnuto)</a:t>
            </a:r>
          </a:p>
          <a:p>
            <a:pPr marL="900000" indent="-360000">
              <a:buFont typeface="+mj-lt"/>
              <a:buAutoNum type="romanUcPeriod"/>
            </a:pPr>
            <a:r>
              <a:rPr lang="cs-CZ" sz="2900" i="1" dirty="0"/>
              <a:t>	[6] Přestane-li vedoucí zaměstnanec po dohodě se svým zaměstnavatelem vykonávat práci podle pracovní smlouvy ve smyslu § 2 odst. 1 zákoníku práce, podle uzavřené pracovní smlouvy, a </a:t>
            </a:r>
            <a:r>
              <a:rPr lang="cs-CZ" sz="2900" b="1" i="1" dirty="0"/>
              <a:t>začne-li vykonávat tytéž činnosti</a:t>
            </a:r>
            <a:r>
              <a:rPr lang="cs-CZ" sz="2900" i="1" dirty="0"/>
              <a:t> (jež dosud vykonával podle pracovní smlouvy) </a:t>
            </a:r>
            <a:r>
              <a:rPr lang="cs-CZ" sz="2900" b="1" i="1" dirty="0"/>
              <a:t>z titulu výkonu funkce </a:t>
            </a:r>
            <a:r>
              <a:rPr lang="cs-CZ" sz="2900" i="1" dirty="0"/>
              <a:t>člena statutárního orgánu zaměstnavatele, pak – neuzavřou-li strany jinou dohodu – je na místě vycházet z toho, že se (konkludentně) dohodly na ukončení pracovního poměru.</a:t>
            </a:r>
          </a:p>
          <a:p>
            <a:pPr marL="900000" indent="-360000">
              <a:buFont typeface="+mj-lt"/>
              <a:buAutoNum type="romanUcPeriod"/>
            </a:pPr>
            <a:r>
              <a:rPr lang="cs-CZ" sz="2900" i="1" dirty="0"/>
              <a:t>	 [7] Jestliže dovolatel podle pracovní smlouvy vykonával (jako ředitel společnosti) tytéž činnosti, jež měl (po svém zvolení do funkce člena představenstva) vykonávat z titulu funkce člena představenstva (společně s dalšími členy představenstva), a </a:t>
            </a:r>
            <a:r>
              <a:rPr lang="cs-CZ" sz="2900" b="1" i="1" dirty="0"/>
              <a:t>strany se </a:t>
            </a:r>
            <a:r>
              <a:rPr lang="cs-CZ" sz="2900" i="1" dirty="0"/>
              <a:t>(v době, kdy byl dovolatel zvolen členem představenstva) </a:t>
            </a:r>
            <a:r>
              <a:rPr lang="cs-CZ" sz="2900" b="1" i="1" dirty="0"/>
              <a:t>výslovně nedohodly </a:t>
            </a:r>
            <a:r>
              <a:rPr lang="cs-CZ" sz="2900" i="1" dirty="0"/>
              <a:t>na tom, že jeho pracovní poměr založený pracovní smlouvou ze dne 1. 1. 2007 bude i nadále trvat (a bude po dobu výkonu funkce „sistován“), popř. na tom, že tento vztah sice zanikne, ale po zániku funkce se „obnoví“, </a:t>
            </a:r>
            <a:r>
              <a:rPr lang="cs-CZ" sz="2900" b="1" i="1" dirty="0"/>
              <a:t>nelze než dovodit, že vycházely z toho, že tento pracovní poměr</a:t>
            </a:r>
            <a:r>
              <a:rPr lang="cs-CZ" sz="2900" i="1" dirty="0"/>
              <a:t> (bez dalšího) </a:t>
            </a:r>
            <a:r>
              <a:rPr lang="cs-CZ" sz="2900" b="1" i="1" dirty="0"/>
              <a:t>zanikl</a:t>
            </a:r>
            <a:r>
              <a:rPr lang="cs-CZ" sz="2900" i="1" dirty="0"/>
              <a:t> (dohodou uzavřenou v konkludentní formě).</a:t>
            </a:r>
          </a:p>
          <a:p>
            <a:pPr marL="900000" indent="-360000">
              <a:buFont typeface="+mj-lt"/>
              <a:buAutoNum type="romanUcPeriod"/>
            </a:pPr>
            <a:r>
              <a:rPr lang="pl-PL" sz="2900" i="1" dirty="0"/>
              <a:t>	[8] Odlišný závěr neplyne ani z § 66d obch. zák.</a:t>
            </a:r>
            <a:endParaRPr lang="cs-CZ" sz="2900" i="1" dirty="0"/>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fontScale="90000"/>
          </a:bodyPr>
          <a:lstStyle/>
          <a:p>
            <a:r>
              <a:rPr lang="cs-CZ" dirty="0"/>
              <a:t> V režimu § 66d </a:t>
            </a:r>
            <a:r>
              <a:rPr lang="cs-CZ" dirty="0" err="1"/>
              <a:t>ObchZ</a:t>
            </a:r>
            <a:br>
              <a:rPr lang="cs-CZ" dirty="0"/>
            </a:br>
            <a:r>
              <a:rPr lang="cs-CZ" sz="3300" dirty="0"/>
              <a:t>(konkludentní zánik)</a:t>
            </a:r>
          </a:p>
        </p:txBody>
      </p:sp>
    </p:spTree>
    <p:extLst>
      <p:ext uri="{BB962C8B-B14F-4D97-AF65-F5344CB8AC3E}">
        <p14:creationId xmlns:p14="http://schemas.microsoft.com/office/powerpoint/2010/main" val="9735580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B3DA0-E4B7-4501-BCC5-55EA466E3ED3}"/>
              </a:ext>
            </a:extLst>
          </p:cNvPr>
          <p:cNvSpPr>
            <a:spLocks noGrp="1"/>
          </p:cNvSpPr>
          <p:nvPr>
            <p:ph type="title"/>
          </p:nvPr>
        </p:nvSpPr>
        <p:spPr/>
        <p:txBody>
          <a:bodyPr>
            <a:normAutofit fontScale="90000"/>
          </a:bodyPr>
          <a:lstStyle/>
          <a:p>
            <a:r>
              <a:rPr lang="cs-CZ" dirty="0"/>
              <a:t> „Obnovení“ pracovního poměru</a:t>
            </a:r>
            <a:br>
              <a:rPr lang="cs-CZ" dirty="0"/>
            </a:br>
            <a:r>
              <a:rPr lang="cs-CZ" sz="3300" dirty="0"/>
              <a:t>(v režimu § 66d </a:t>
            </a:r>
            <a:r>
              <a:rPr lang="cs-CZ" sz="3300" dirty="0" err="1"/>
              <a:t>ObchZ</a:t>
            </a:r>
            <a:r>
              <a:rPr lang="cs-CZ" sz="3300" dirty="0"/>
              <a:t>)</a:t>
            </a:r>
          </a:p>
        </p:txBody>
      </p:sp>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fontScale="77500" lnSpcReduction="20000"/>
          </a:bodyPr>
          <a:lstStyle/>
          <a:p>
            <a:r>
              <a:rPr lang="cs-CZ" sz="4100" i="1" dirty="0"/>
              <a:t>27 Cdo 4344/2017</a:t>
            </a:r>
          </a:p>
          <a:p>
            <a:pPr marL="900000" indent="-360000">
              <a:buFont typeface="+mj-lt"/>
              <a:buAutoNum type="romanUcPeriod"/>
            </a:pPr>
            <a:r>
              <a:rPr lang="cs-CZ" sz="2900" i="1" dirty="0"/>
              <a:t>[32] V režimu § 66d obch. zák. (</a:t>
            </a:r>
            <a:r>
              <a:rPr lang="cs-CZ" sz="2900" i="1" u="sng" dirty="0"/>
              <a:t>stejně jako před</a:t>
            </a:r>
            <a:r>
              <a:rPr lang="cs-CZ" sz="2900" i="1" dirty="0"/>
              <a:t> začleněním tohoto ustanovení do obchodního zákoníku, resp. </a:t>
            </a:r>
            <a:r>
              <a:rPr lang="cs-CZ" sz="2900" i="1" u="sng" dirty="0"/>
              <a:t>stejně jako</a:t>
            </a:r>
            <a:r>
              <a:rPr lang="cs-CZ" sz="2900" i="1" dirty="0"/>
              <a:t> v režimu právní úpravy účinné </a:t>
            </a:r>
            <a:r>
              <a:rPr lang="cs-CZ" sz="2900" i="1" u="sng" dirty="0"/>
              <a:t>od 1. 1. 2014</a:t>
            </a:r>
            <a:r>
              <a:rPr lang="cs-CZ" sz="2900" i="1" dirty="0"/>
              <a:t>) stranám </a:t>
            </a:r>
            <a:r>
              <a:rPr lang="cs-CZ" sz="2900" b="1" i="1" dirty="0"/>
              <a:t>nic nebránilo</a:t>
            </a:r>
            <a:r>
              <a:rPr lang="cs-CZ" sz="2900" i="1" dirty="0"/>
              <a:t>, aby se dohodly, že </a:t>
            </a:r>
            <a:r>
              <a:rPr lang="cs-CZ" sz="2900" b="1" i="1" dirty="0"/>
              <a:t>původní pracovní poměr zaměstnance</a:t>
            </a:r>
            <a:r>
              <a:rPr lang="cs-CZ" sz="2900" i="1" dirty="0"/>
              <a:t>, který zanikl jmenováním zaměstnance do funkce statutárního orgánu (nebo jeho člena), </a:t>
            </a:r>
            <a:r>
              <a:rPr lang="cs-CZ" sz="2900" b="1" i="1" dirty="0"/>
              <a:t>se „obnoví“ po zániku této funkce</a:t>
            </a:r>
            <a:r>
              <a:rPr lang="cs-CZ" sz="2900" i="1" dirty="0"/>
              <a:t>.</a:t>
            </a:r>
          </a:p>
          <a:p>
            <a:pPr marL="900000" indent="-360000">
              <a:buFont typeface="+mj-lt"/>
              <a:buAutoNum type="romanUcPeriod"/>
            </a:pPr>
            <a:r>
              <a:rPr lang="cs-CZ" sz="2900" i="1" dirty="0"/>
              <a:t>[32] Jinými slovy, aby strany uzavřely novou pracovní smlouvu, jež založí pracovní poměr totožný s tím, který zanikl vznikem funkce statutárního orgánu (nebo jeho člena), přičemž </a:t>
            </a:r>
            <a:r>
              <a:rPr lang="cs-CZ" sz="2900" b="1" i="1" dirty="0"/>
              <a:t>dnem nástupu do práce </a:t>
            </a:r>
            <a:r>
              <a:rPr lang="cs-CZ" sz="2900" i="1" dirty="0"/>
              <a:t>[§ 34 odst. 1 písm. d) zákoníku práce] – a tedy i dnem vzniku tohoto „staronového“ pracovního poměru (§ 36 zákoníku práce) – určily den, který následuje po dni zániku funkce statutárního orgánu (nebo jeho člena).</a:t>
            </a:r>
          </a:p>
        </p:txBody>
      </p:sp>
    </p:spTree>
    <p:extLst>
      <p:ext uri="{BB962C8B-B14F-4D97-AF65-F5344CB8AC3E}">
        <p14:creationId xmlns:p14="http://schemas.microsoft.com/office/powerpoint/2010/main" val="2842853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B3DA0-E4B7-4501-BCC5-55EA466E3ED3}"/>
              </a:ext>
            </a:extLst>
          </p:cNvPr>
          <p:cNvSpPr>
            <a:spLocks noGrp="1"/>
          </p:cNvSpPr>
          <p:nvPr>
            <p:ph type="title"/>
          </p:nvPr>
        </p:nvSpPr>
        <p:spPr/>
        <p:txBody>
          <a:bodyPr>
            <a:normAutofit fontScale="90000"/>
          </a:bodyPr>
          <a:lstStyle/>
          <a:p>
            <a:r>
              <a:rPr lang="cs-CZ" dirty="0"/>
              <a:t> „Obnovení“ pracovního poměru</a:t>
            </a:r>
            <a:br>
              <a:rPr lang="cs-CZ" dirty="0"/>
            </a:br>
            <a:r>
              <a:rPr lang="cs-CZ" sz="3300" dirty="0"/>
              <a:t>(v režimu § 66d </a:t>
            </a:r>
            <a:r>
              <a:rPr lang="cs-CZ" sz="3300" dirty="0" err="1"/>
              <a:t>ObchZ</a:t>
            </a:r>
            <a:r>
              <a:rPr lang="cs-CZ" sz="3300" dirty="0"/>
              <a:t>)</a:t>
            </a:r>
          </a:p>
        </p:txBody>
      </p:sp>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4344/2017</a:t>
            </a:r>
          </a:p>
          <a:p>
            <a:pPr marL="971550" indent="-514350">
              <a:buFont typeface="+mj-lt"/>
              <a:buAutoNum type="romanUcPeriod" startAt="3"/>
            </a:pPr>
            <a:r>
              <a:rPr lang="cs-CZ" sz="2000" i="1" dirty="0"/>
              <a:t>[33] Na rozdíl od právní úpravy účinné do 31. 12. 2011,</a:t>
            </a:r>
            <a:br>
              <a:rPr lang="cs-CZ" sz="2000" i="1" dirty="0"/>
            </a:br>
            <a:r>
              <a:rPr lang="cs-CZ" sz="2000" i="1" dirty="0"/>
              <a:t>resp. od 1. 1. 2014 však ustanovení</a:t>
            </a:r>
            <a:r>
              <a:rPr lang="cs-CZ" sz="2000" b="1" i="1" dirty="0"/>
              <a:t> § 66d obch. zák. umožňovalo</a:t>
            </a:r>
            <a:r>
              <a:rPr lang="cs-CZ" sz="2000" i="1" dirty="0"/>
              <a:t>, aby se strany dohodly, že </a:t>
            </a:r>
            <a:r>
              <a:rPr lang="cs-CZ" sz="2000" b="1" i="1" dirty="0"/>
              <a:t>statutární orgán </a:t>
            </a:r>
            <a:r>
              <a:rPr lang="cs-CZ" sz="2000" i="1" dirty="0"/>
              <a:t>(nebo jeho člen) bude vykonávat </a:t>
            </a:r>
            <a:r>
              <a:rPr lang="cs-CZ" sz="2000" b="1" i="1" dirty="0"/>
              <a:t>obchodní vedení v pracovním poměru</a:t>
            </a:r>
            <a:r>
              <a:rPr lang="cs-CZ" sz="2000" i="1" dirty="0"/>
              <a:t>, tedy i dohodu, podle níž zůstane dosavadní pracovní vztah nově zvoleného statutárního orgánu (nebo jeho člena) zachován.</a:t>
            </a:r>
          </a:p>
        </p:txBody>
      </p:sp>
    </p:spTree>
    <p:extLst>
      <p:ext uri="{BB962C8B-B14F-4D97-AF65-F5344CB8AC3E}">
        <p14:creationId xmlns:p14="http://schemas.microsoft.com/office/powerpoint/2010/main" val="42928296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a:t>
            </a:r>
            <a:r>
              <a:rPr lang="cs-CZ" i="1" dirty="0" err="1"/>
              <a:t>Cdo</a:t>
            </a:r>
            <a:r>
              <a:rPr lang="cs-CZ" i="1" dirty="0"/>
              <a:t> 1668/2019</a:t>
            </a:r>
          </a:p>
          <a:p>
            <a:pPr marL="741600" indent="-284400">
              <a:buNone/>
            </a:pPr>
            <a:r>
              <a:rPr lang="cs-CZ" sz="2000" i="1" dirty="0"/>
              <a:t>	[29] Vyšel-li odvolací soud z toho, že </a:t>
            </a:r>
            <a:r>
              <a:rPr lang="cs-CZ" sz="2000" b="1" i="1" dirty="0"/>
              <a:t>nedošlo ke konkludentnímu zániku pracovního poměru žalované</a:t>
            </a:r>
            <a:r>
              <a:rPr lang="cs-CZ" sz="2000" i="1" dirty="0"/>
              <a:t>, který byl založen manažerskou smlouvou (neboť se žalovaná stala členkou představenstva až po vzniku pracovního poměru a činnost členky představenstva nijak nesouvisela s činností, kterou žalovaná vykonávala v pracovním poměru) – a to </a:t>
            </a:r>
            <a:r>
              <a:rPr lang="cs-CZ" sz="2000" b="1" i="1" dirty="0"/>
              <a:t>aniž se zabýval tím, jaká byla vůle stran ohledně dalšího trvání pracovního poměru žalované</a:t>
            </a:r>
            <a:r>
              <a:rPr lang="cs-CZ" sz="2000" i="1" dirty="0"/>
              <a:t> – je jeho posouzení této právní otázky neúplné, a tudíž i nesprávné.</a:t>
            </a:r>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 „Korekce“ vůlí stran</a:t>
            </a:r>
            <a:endParaRPr lang="cs-CZ" sz="3300" dirty="0"/>
          </a:p>
        </p:txBody>
      </p:sp>
    </p:spTree>
    <p:extLst>
      <p:ext uri="{BB962C8B-B14F-4D97-AF65-F5344CB8AC3E}">
        <p14:creationId xmlns:p14="http://schemas.microsoft.com/office/powerpoint/2010/main" val="696465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Obchodní vedení</a:t>
            </a:r>
          </a:p>
        </p:txBody>
      </p:sp>
    </p:spTree>
    <p:extLst>
      <p:ext uri="{BB962C8B-B14F-4D97-AF65-F5344CB8AC3E}">
        <p14:creationId xmlns:p14="http://schemas.microsoft.com/office/powerpoint/2010/main" val="30913509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31 Cdo 1993/2019 (R 24/2020)</a:t>
            </a:r>
          </a:p>
          <a:p>
            <a:pPr marL="900000" lvl="1" indent="-360000">
              <a:buFont typeface="+mj-lt"/>
              <a:buAutoNum type="romanUcPeriod"/>
            </a:pPr>
            <a:r>
              <a:rPr lang="cs-CZ" sz="2000" i="1" dirty="0"/>
              <a:t>Obchodním vedením akciové společnosti je </a:t>
            </a:r>
            <a:r>
              <a:rPr lang="cs-CZ" sz="2000" b="1" i="1" dirty="0"/>
              <a:t>organizování</a:t>
            </a:r>
            <a:r>
              <a:rPr lang="cs-CZ" sz="2000" i="1" dirty="0"/>
              <a:t> a </a:t>
            </a:r>
            <a:r>
              <a:rPr lang="cs-CZ" sz="2000" b="1" i="1" dirty="0"/>
              <a:t>řízení</a:t>
            </a:r>
            <a:r>
              <a:rPr lang="cs-CZ" sz="2000" i="1" dirty="0"/>
              <a:t> její </a:t>
            </a:r>
            <a:r>
              <a:rPr lang="cs-CZ" sz="2000" b="1" i="1" dirty="0"/>
              <a:t>běžné podnikatelské činnosti</a:t>
            </a:r>
            <a:r>
              <a:rPr lang="cs-CZ" sz="2000" i="1" dirty="0"/>
              <a:t>, </a:t>
            </a:r>
            <a:r>
              <a:rPr lang="cs-CZ" sz="2000" b="1" i="1" dirty="0"/>
              <a:t>zejména rozhodování o provozu podniku (závodu) společnosti a s tím souvisejících vnitřních záležitostech společnosti</a:t>
            </a:r>
            <a:r>
              <a:rPr lang="cs-CZ" sz="2000" i="1" dirty="0"/>
              <a:t>, a to bez ohledu na to, zda je vykonává samo představenstvo společnosti či samostatně představenstvem pověřený člen představenstva anebo třetí osoba.</a:t>
            </a:r>
          </a:p>
          <a:p>
            <a:pPr marL="900000" lvl="1" indent="-360000">
              <a:buFont typeface="+mj-lt"/>
              <a:buAutoNum type="romanUcPeriod"/>
            </a:pPr>
            <a:r>
              <a:rPr lang="cs-CZ" sz="2000" i="1" dirty="0"/>
              <a:t>Nejvyšší soud si je vědom toho, že </a:t>
            </a:r>
            <a:r>
              <a:rPr lang="cs-CZ" sz="2000" b="1" i="1" dirty="0"/>
              <a:t>pro účely zákazu udělovat představenstvu pokyny</a:t>
            </a:r>
            <a:r>
              <a:rPr lang="cs-CZ" sz="2000" i="1" dirty="0"/>
              <a:t> týkající se obchodního vedení společnosti (§ 194 odst. 4 in fine obch. zák., § 435 odst. 3 z. o. k.) </a:t>
            </a:r>
            <a:r>
              <a:rPr lang="cs-CZ" sz="2000" b="1" i="1" dirty="0"/>
              <a:t>je nutné rozlišovat </a:t>
            </a:r>
            <a:r>
              <a:rPr lang="cs-CZ" sz="2000" i="1" dirty="0"/>
              <a:t>mezi obchodním vedením společnosti a jejím strategickým řízením.</a:t>
            </a:r>
          </a:p>
        </p:txBody>
      </p:sp>
    </p:spTree>
    <p:extLst>
      <p:ext uri="{BB962C8B-B14F-4D97-AF65-F5344CB8AC3E}">
        <p14:creationId xmlns:p14="http://schemas.microsoft.com/office/powerpoint/2010/main" val="2638254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D8B700-636D-440D-93CD-190BBDDDFF29}"/>
              </a:ext>
            </a:extLst>
          </p:cNvPr>
          <p:cNvSpPr>
            <a:spLocks noGrp="1"/>
          </p:cNvSpPr>
          <p:nvPr>
            <p:ph type="title"/>
          </p:nvPr>
        </p:nvSpPr>
        <p:spPr/>
        <p:txBody>
          <a:bodyPr>
            <a:normAutofit fontScale="90000"/>
          </a:bodyPr>
          <a:lstStyle/>
          <a:p>
            <a:r>
              <a:rPr lang="cs-CZ" dirty="0"/>
              <a:t>Povaha „jednání“</a:t>
            </a:r>
            <a:br>
              <a:rPr lang="cs-CZ" dirty="0"/>
            </a:br>
            <a:r>
              <a:rPr lang="cs-CZ" dirty="0"/>
              <a:t>statutárního orgánu</a:t>
            </a:r>
          </a:p>
        </p:txBody>
      </p:sp>
      <p:sp>
        <p:nvSpPr>
          <p:cNvPr id="3" name="Zástupný obsah 2">
            <a:extLst>
              <a:ext uri="{FF2B5EF4-FFF2-40B4-BE49-F238E27FC236}">
                <a16:creationId xmlns:a16="http://schemas.microsoft.com/office/drawing/2014/main" id="{E500230B-3ADE-4617-95BF-E449903BE23D}"/>
              </a:ext>
            </a:extLst>
          </p:cNvPr>
          <p:cNvSpPr>
            <a:spLocks noGrp="1"/>
          </p:cNvSpPr>
          <p:nvPr>
            <p:ph idx="1"/>
          </p:nvPr>
        </p:nvSpPr>
        <p:spPr/>
        <p:txBody>
          <a:bodyPr>
            <a:normAutofit fontScale="62500" lnSpcReduction="20000"/>
          </a:bodyPr>
          <a:lstStyle/>
          <a:p>
            <a:r>
              <a:rPr lang="cs-CZ" dirty="0"/>
              <a:t>Povaha „jednání“ statutárního orgánu</a:t>
            </a:r>
          </a:p>
          <a:p>
            <a:pPr lvl="1"/>
            <a:r>
              <a:rPr lang="cs-CZ" dirty="0"/>
              <a:t>nebylo sporu o tom, že jde o zastoupení</a:t>
            </a:r>
          </a:p>
          <a:p>
            <a:pPr lvl="1"/>
            <a:r>
              <a:rPr lang="cs-CZ" dirty="0"/>
              <a:t>povaha zastoupení široce diskutována (smluvní nebo zákonné anebo „jiné“)</a:t>
            </a:r>
          </a:p>
          <a:p>
            <a:pPr lvl="1"/>
            <a:endParaRPr lang="cs-CZ" dirty="0"/>
          </a:p>
          <a:p>
            <a:r>
              <a:rPr lang="cs-CZ" dirty="0"/>
              <a:t>27 </a:t>
            </a:r>
            <a:r>
              <a:rPr lang="cs-CZ" dirty="0" err="1"/>
              <a:t>Cdo</a:t>
            </a:r>
            <a:r>
              <a:rPr lang="cs-CZ" dirty="0"/>
              <a:t> 4593/2017 (R 37/2020) </a:t>
            </a:r>
          </a:p>
          <a:p>
            <a:pPr marL="1028700" lvl="1" indent="-571500" algn="just">
              <a:buFont typeface="+mj-lt"/>
              <a:buAutoNum type="romanUcPeriod"/>
            </a:pPr>
            <a:r>
              <a:rPr lang="cs-CZ" i="1" dirty="0"/>
              <a:t>Zastoupení právnické osoby členem statutárního orgánu je zastoupením svého druhu </a:t>
            </a:r>
            <a:r>
              <a:rPr lang="cs-CZ" b="1" i="1" dirty="0"/>
              <a:t>(</a:t>
            </a:r>
            <a:r>
              <a:rPr lang="cs-CZ" b="1" i="1" dirty="0" err="1"/>
              <a:t>sui</a:t>
            </a:r>
            <a:r>
              <a:rPr lang="cs-CZ" b="1" i="1" dirty="0"/>
              <a:t> generis), na něž nedopadá ani úprava smluvního zastoupení </a:t>
            </a:r>
            <a:r>
              <a:rPr lang="cs-CZ" i="1" dirty="0"/>
              <a:t>(§ 441 až 456 o. z.), </a:t>
            </a:r>
            <a:r>
              <a:rPr lang="cs-CZ" b="1" i="1" dirty="0"/>
              <a:t>ani úprava zastoupení zákonného </a:t>
            </a:r>
            <a:r>
              <a:rPr lang="cs-CZ" i="1" dirty="0"/>
              <a:t>(§ 457 až 488 o. z.).</a:t>
            </a:r>
          </a:p>
          <a:p>
            <a:pPr marL="1028700" lvl="1" indent="-571500" algn="just">
              <a:buFont typeface="+mj-lt"/>
              <a:buAutoNum type="romanUcPeriod"/>
            </a:pPr>
            <a:r>
              <a:rPr lang="cs-CZ" i="1" dirty="0"/>
              <a:t>Překročí-li člen statutárního orgánu právnické osoby zástupčí oprávnění, anebo zastoupí-li právnickou osobu, ačkoliv k tomu není podle zakladatelského právního jednání oprávněn, může právnická osoba takové jednání </a:t>
            </a:r>
            <a:r>
              <a:rPr lang="cs-CZ" b="1" i="1" dirty="0"/>
              <a:t>dodatečně schválit</a:t>
            </a:r>
            <a:r>
              <a:rPr lang="cs-CZ" i="1" dirty="0"/>
              <a:t>. Jelikož člen statutárního orgánu není smluvním zástupcem, budou se pravidla pro dodatečné schválení řídit ustanovením    </a:t>
            </a:r>
            <a:r>
              <a:rPr lang="cs-CZ" b="1" i="1" dirty="0"/>
              <a:t>§ 440 o. z., nikoliv (i) ustanovením § 446 o. z. </a:t>
            </a:r>
          </a:p>
          <a:p>
            <a:pPr lvl="1"/>
            <a:endParaRPr lang="cs-CZ" dirty="0"/>
          </a:p>
          <a:p>
            <a:pPr lvl="1"/>
            <a:endParaRPr lang="cs-CZ" dirty="0"/>
          </a:p>
          <a:p>
            <a:pPr lvl="1"/>
            <a:endParaRPr lang="cs-CZ" dirty="0"/>
          </a:p>
          <a:p>
            <a:pPr lvl="1"/>
            <a:endParaRPr lang="cs-CZ" b="1" dirty="0"/>
          </a:p>
        </p:txBody>
      </p:sp>
    </p:spTree>
    <p:extLst>
      <p:ext uri="{BB962C8B-B14F-4D97-AF65-F5344CB8AC3E}">
        <p14:creationId xmlns:p14="http://schemas.microsoft.com/office/powerpoint/2010/main" val="3227428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27 </a:t>
            </a:r>
            <a:r>
              <a:rPr lang="cs-CZ" i="1" dirty="0" err="1"/>
              <a:t>Cdo</a:t>
            </a:r>
            <a:r>
              <a:rPr lang="cs-CZ" i="1" dirty="0"/>
              <a:t> 4344/2017</a:t>
            </a:r>
          </a:p>
          <a:p>
            <a:pPr marL="457200" lvl="1" indent="0">
              <a:buNone/>
            </a:pPr>
            <a:r>
              <a:rPr lang="cs-CZ" sz="2000" i="1" dirty="0"/>
              <a:t>[25] Závěr o tom, zda určitá (jednotlivá) činnost spadá, či nespadá do kategorie obchodního vedení, zpravidla </a:t>
            </a:r>
            <a:r>
              <a:rPr lang="cs-CZ" sz="2000" b="1" i="1" dirty="0"/>
              <a:t>nebude možné učinit paušálně</a:t>
            </a:r>
            <a:r>
              <a:rPr lang="cs-CZ" sz="2000" i="1" dirty="0"/>
              <a:t>. Proto je nezbytné, aby soudy v každé jednotlivě věci přihlédly ke všem okolnostem konkrétního případu.</a:t>
            </a:r>
          </a:p>
          <a:p>
            <a:pPr marL="0" indent="0">
              <a:buNone/>
            </a:pPr>
            <a:endParaRPr lang="cs-CZ" dirty="0"/>
          </a:p>
        </p:txBody>
      </p:sp>
    </p:spTree>
    <p:extLst>
      <p:ext uri="{BB962C8B-B14F-4D97-AF65-F5344CB8AC3E}">
        <p14:creationId xmlns:p14="http://schemas.microsoft.com/office/powerpoint/2010/main" val="9858026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a:bodyPr>
          <a:lstStyle/>
          <a:p>
            <a:r>
              <a:rPr lang="cs-CZ" dirty="0"/>
              <a:t>Výklad manažerské smlouvy</a:t>
            </a:r>
            <a:endParaRPr lang="cs-CZ" sz="3300" dirty="0"/>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fontScale="92500"/>
          </a:bodyPr>
          <a:lstStyle/>
          <a:p>
            <a:r>
              <a:rPr lang="cs-CZ" i="1" dirty="0"/>
              <a:t>27 Cdo 3312/2018</a:t>
            </a:r>
          </a:p>
          <a:p>
            <a:pPr marL="900000" lvl="1" indent="-360000">
              <a:buFont typeface="+mj-lt"/>
              <a:buAutoNum type="romanUcPeriod"/>
            </a:pPr>
            <a:r>
              <a:rPr lang="cs-CZ" sz="2300" i="1" dirty="0"/>
              <a:t>[23] Uzavře-li jednatel se společností s ručením omezeným smlouvu, ve které se pro společnost zavázal vykonávat určitou činnost, </a:t>
            </a:r>
            <a:r>
              <a:rPr lang="cs-CZ" sz="2300" b="1" i="1" dirty="0"/>
              <a:t>nelze</a:t>
            </a:r>
            <a:r>
              <a:rPr lang="cs-CZ" sz="2300" i="1" dirty="0"/>
              <a:t> pro účely posouzení toho, zda tato činnost spadá do náplně funkce (působnosti) jednatele, </a:t>
            </a:r>
            <a:r>
              <a:rPr lang="cs-CZ" sz="2300" b="1" i="1" dirty="0"/>
              <a:t>vycházet pouze z toho, jak ji strany smlouvy označily</a:t>
            </a:r>
            <a:r>
              <a:rPr lang="cs-CZ" sz="2300" i="1" dirty="0"/>
              <a:t> (z textace smlouvy). Jen z toho, že činnosti takového jednatele jsou označeny ve více listinách odlišně, nelze dovozovat, že jde o rozdílné činnosti.</a:t>
            </a:r>
          </a:p>
          <a:p>
            <a:pPr marL="900000" lvl="1" indent="-360000">
              <a:buFont typeface="+mj-lt"/>
              <a:buAutoNum type="romanUcPeriod"/>
            </a:pPr>
            <a:r>
              <a:rPr lang="cs-CZ" sz="2300" i="1" dirty="0"/>
              <a:t>[24] Vyšel-li odvolací soud v projednávané věci z řešení předběžné otázky […], aniž se sám blíže zabýval tím, </a:t>
            </a:r>
            <a:r>
              <a:rPr lang="cs-CZ" sz="2300" b="1" i="1" dirty="0"/>
              <a:t>jaké činnosti měl </a:t>
            </a:r>
            <a:r>
              <a:rPr lang="cs-CZ" sz="2300" i="1" dirty="0"/>
              <a:t>žalovaný podle smlouvy o funkci ředitele </a:t>
            </a:r>
            <a:r>
              <a:rPr lang="cs-CZ" sz="2300" b="1" i="1" dirty="0"/>
              <a:t>vykonávat </a:t>
            </a:r>
            <a:r>
              <a:rPr lang="cs-CZ" sz="2300" i="1" dirty="0"/>
              <a:t>a</a:t>
            </a:r>
            <a:r>
              <a:rPr lang="cs-CZ" sz="2300" b="1" i="1" dirty="0"/>
              <a:t> zda tyto činnosti </a:t>
            </a:r>
            <a:r>
              <a:rPr lang="cs-CZ" sz="2300" i="1" dirty="0"/>
              <a:t>skutečně</a:t>
            </a:r>
            <a:r>
              <a:rPr lang="cs-CZ" sz="2300" b="1" i="1" dirty="0"/>
              <a:t> (ne)spadají do působnosti jednatele</a:t>
            </a:r>
            <a:r>
              <a:rPr lang="cs-CZ" sz="2300" i="1" dirty="0"/>
              <a:t> společnosti s ručením omezeným […], je jeho právní posouzení věci neúplné, a tudíž i nesprávné. </a:t>
            </a:r>
          </a:p>
        </p:txBody>
      </p:sp>
    </p:spTree>
    <p:extLst>
      <p:ext uri="{BB962C8B-B14F-4D97-AF65-F5344CB8AC3E}">
        <p14:creationId xmlns:p14="http://schemas.microsoft.com/office/powerpoint/2010/main" val="2402755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Výklad manažerské smlouvy</a:t>
            </a:r>
          </a:p>
        </p:txBody>
      </p:sp>
      <p:sp>
        <p:nvSpPr>
          <p:cNvPr id="3" name="Zástupný symbol pro obsah 2"/>
          <p:cNvSpPr>
            <a:spLocks noGrp="1"/>
          </p:cNvSpPr>
          <p:nvPr>
            <p:ph idx="1"/>
          </p:nvPr>
        </p:nvSpPr>
        <p:spPr/>
        <p:txBody>
          <a:bodyPr>
            <a:normAutofit fontScale="92500" lnSpcReduction="10000"/>
          </a:bodyPr>
          <a:lstStyle/>
          <a:p>
            <a:r>
              <a:rPr lang="cs-CZ" i="1" dirty="0"/>
              <a:t>27 </a:t>
            </a:r>
            <a:r>
              <a:rPr lang="cs-CZ" i="1" dirty="0" err="1"/>
              <a:t>Cdo</a:t>
            </a:r>
            <a:r>
              <a:rPr lang="cs-CZ" i="1" dirty="0"/>
              <a:t> 4319/2018</a:t>
            </a:r>
          </a:p>
          <a:p>
            <a:pPr marL="900000" lvl="1" indent="-360000">
              <a:buFont typeface="+mj-lt"/>
              <a:buAutoNum type="romanUcPeriod"/>
            </a:pPr>
            <a:r>
              <a:rPr lang="cs-CZ" sz="2000" i="1" dirty="0"/>
              <a:t>[21] Otázku, zda je předmětem smluvního ujednání člena statutárního orgánu a obchodní korporace výkon činností spadajících do působnosti statutárního orgánu, je třeba posuzovat podle skutečné vůle stran (viz § 266 odst. 1 obch. zák. a § 35 odst. 2 zákona č. 40/1964 Sb., občanského zákoníku). Z uvedeného plyne závěr, podle něhož uzavře-li jednatel se společností s ručením omezeným smlouvu, ve které se pro společnost zavázal vykonávat určitou činnost, </a:t>
            </a:r>
            <a:r>
              <a:rPr lang="cs-CZ" sz="2000" b="1" i="1" dirty="0"/>
              <a:t>nelze pro účely posouzení toho, zda tato činnost spadá do náplně funkce (působnosti) jednatele, vycházet pouze z toho, jak ji strany smlouvy označily (z textace smlouvy). </a:t>
            </a:r>
            <a:r>
              <a:rPr lang="cs-CZ" sz="2000" i="1" dirty="0"/>
              <a:t>Jen z toho, že činnosti takového jednatele jsou označeny ve více listinách odlišně, nelze dovozovat, že jde o rozdílné činnosti.</a:t>
            </a:r>
          </a:p>
          <a:p>
            <a:pPr marL="900000" lvl="1" indent="-360000">
              <a:buFont typeface="+mj-lt"/>
              <a:buAutoNum type="romanUcPeriod"/>
            </a:pPr>
            <a:r>
              <a:rPr lang="cs-CZ" sz="2000" i="1" dirty="0"/>
              <a:t>[25] Se bude odvolací soud zabývat otázkou, </a:t>
            </a:r>
            <a:r>
              <a:rPr lang="cs-CZ" sz="2000" b="1" i="1" dirty="0"/>
              <a:t>zda činnosti, které se žalobce v pracovní smlouvě zavázal vykonávat, „materiálně“ spadají do náplně funkce (působnosti) statutárního orgánu.</a:t>
            </a:r>
          </a:p>
        </p:txBody>
      </p:sp>
    </p:spTree>
    <p:extLst>
      <p:ext uri="{BB962C8B-B14F-4D97-AF65-F5344CB8AC3E}">
        <p14:creationId xmlns:p14="http://schemas.microsoft.com/office/powerpoint/2010/main" val="8604459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fontScale="90000"/>
          </a:bodyPr>
          <a:lstStyle/>
          <a:p>
            <a:r>
              <a:rPr lang="cs-CZ" dirty="0"/>
              <a:t>Současný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Kazuistika</a:t>
            </a:r>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r>
              <a:rPr lang="cs-CZ" sz="1700" i="1" dirty="0"/>
              <a:t>* „dovolání odmítnuto“</a:t>
            </a:r>
          </a:p>
          <a:p>
            <a:pPr marL="0" indent="0">
              <a:buNone/>
            </a:pPr>
            <a:endParaRPr lang="cs-CZ" sz="2300" dirty="0"/>
          </a:p>
          <a:p>
            <a:endParaRPr lang="cs-CZ" sz="2300" dirty="0"/>
          </a:p>
          <a:p>
            <a:pPr marL="0" indent="0">
              <a:buNone/>
            </a:pPr>
            <a:endParaRPr lang="cs-CZ" sz="2300" dirty="0"/>
          </a:p>
          <a:p>
            <a:endParaRPr lang="cs-CZ" sz="2300" dirty="0"/>
          </a:p>
        </p:txBody>
      </p:sp>
      <p:graphicFrame>
        <p:nvGraphicFramePr>
          <p:cNvPr id="4" name="Tabulka 4">
            <a:extLst>
              <a:ext uri="{FF2B5EF4-FFF2-40B4-BE49-F238E27FC236}">
                <a16:creationId xmlns:a16="http://schemas.microsoft.com/office/drawing/2014/main" id="{C1C2E1FD-056B-4B75-BA25-52CCB2A1F380}"/>
              </a:ext>
            </a:extLst>
          </p:cNvPr>
          <p:cNvGraphicFramePr>
            <a:graphicFrameLocks noGrp="1"/>
          </p:cNvGraphicFramePr>
          <p:nvPr/>
        </p:nvGraphicFramePr>
        <p:xfrm>
          <a:off x="745232" y="2316480"/>
          <a:ext cx="7931223" cy="3708400"/>
        </p:xfrm>
        <a:graphic>
          <a:graphicData uri="http://schemas.openxmlformats.org/drawingml/2006/table">
            <a:tbl>
              <a:tblPr firstRow="1" bandRow="1">
                <a:tableStyleId>{073A0DAA-6AF3-43AB-8588-CEC1D06C72B9}</a:tableStyleId>
              </a:tblPr>
              <a:tblGrid>
                <a:gridCol w="2643741">
                  <a:extLst>
                    <a:ext uri="{9D8B030D-6E8A-4147-A177-3AD203B41FA5}">
                      <a16:colId xmlns:a16="http://schemas.microsoft.com/office/drawing/2014/main" val="1879549739"/>
                    </a:ext>
                  </a:extLst>
                </a:gridCol>
                <a:gridCol w="2643741">
                  <a:extLst>
                    <a:ext uri="{9D8B030D-6E8A-4147-A177-3AD203B41FA5}">
                      <a16:colId xmlns:a16="http://schemas.microsoft.com/office/drawing/2014/main" val="2056070146"/>
                    </a:ext>
                  </a:extLst>
                </a:gridCol>
                <a:gridCol w="2643741">
                  <a:extLst>
                    <a:ext uri="{9D8B030D-6E8A-4147-A177-3AD203B41FA5}">
                      <a16:colId xmlns:a16="http://schemas.microsoft.com/office/drawing/2014/main" val="1275125702"/>
                    </a:ext>
                  </a:extLst>
                </a:gridCol>
              </a:tblGrid>
              <a:tr h="370840">
                <a:tc>
                  <a:txBody>
                    <a:bodyPr/>
                    <a:lstStyle/>
                    <a:p>
                      <a:r>
                        <a:rPr lang="cs-CZ" dirty="0"/>
                        <a:t>činnost</a:t>
                      </a:r>
                    </a:p>
                  </a:txBody>
                  <a:tcPr/>
                </a:tc>
                <a:tc>
                  <a:txBody>
                    <a:bodyPr/>
                    <a:lstStyle/>
                    <a:p>
                      <a:pPr algn="ctr"/>
                      <a:r>
                        <a:rPr lang="cs-CZ" dirty="0"/>
                        <a:t>souběh?</a:t>
                      </a:r>
                    </a:p>
                  </a:txBody>
                  <a:tcPr/>
                </a:tc>
                <a:tc>
                  <a:txBody>
                    <a:bodyPr/>
                    <a:lstStyle/>
                    <a:p>
                      <a:r>
                        <a:rPr lang="cs-CZ" dirty="0" err="1"/>
                        <a:t>sp</a:t>
                      </a:r>
                      <a:r>
                        <a:rPr lang="cs-CZ" dirty="0"/>
                        <a:t>. zn.</a:t>
                      </a:r>
                    </a:p>
                  </a:txBody>
                  <a:tcPr/>
                </a:tc>
                <a:extLst>
                  <a:ext uri="{0D108BD9-81ED-4DB2-BD59-A6C34878D82A}">
                    <a16:rowId xmlns:a16="http://schemas.microsoft.com/office/drawing/2014/main" val="4182343931"/>
                  </a:ext>
                </a:extLst>
              </a:tr>
              <a:tr h="370840">
                <a:tc>
                  <a:txBody>
                    <a:bodyPr/>
                    <a:lstStyle/>
                    <a:p>
                      <a:r>
                        <a:rPr lang="cs-CZ" dirty="0"/>
                        <a:t>SO a </a:t>
                      </a:r>
                      <a:r>
                        <a:rPr lang="cs-CZ" b="1" dirty="0"/>
                        <a:t>vymáhání </a:t>
                      </a:r>
                      <a:r>
                        <a:rPr lang="cs-CZ" b="1" dirty="0" err="1"/>
                        <a:t>pohledáv</a:t>
                      </a:r>
                      <a:r>
                        <a:rPr lang="cs-CZ" b="1" dirty="0"/>
                        <a:t>.</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3312/2018 [21]</a:t>
                      </a:r>
                    </a:p>
                  </a:txBody>
                  <a:tcPr/>
                </a:tc>
                <a:extLst>
                  <a:ext uri="{0D108BD9-81ED-4DB2-BD59-A6C34878D82A}">
                    <a16:rowId xmlns:a16="http://schemas.microsoft.com/office/drawing/2014/main" val="767576203"/>
                  </a:ext>
                </a:extLst>
              </a:tr>
              <a:tr h="370840">
                <a:tc>
                  <a:txBody>
                    <a:bodyPr/>
                    <a:lstStyle/>
                    <a:p>
                      <a:r>
                        <a:rPr lang="cs-CZ" dirty="0"/>
                        <a:t>SO a </a:t>
                      </a:r>
                      <a:r>
                        <a:rPr lang="cs-CZ" b="1" dirty="0"/>
                        <a:t>správce sítě (řezník)</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4482/2018 [21,22]</a:t>
                      </a:r>
                    </a:p>
                  </a:txBody>
                  <a:tcPr/>
                </a:tc>
                <a:extLst>
                  <a:ext uri="{0D108BD9-81ED-4DB2-BD59-A6C34878D82A}">
                    <a16:rowId xmlns:a16="http://schemas.microsoft.com/office/drawing/2014/main" val="957082732"/>
                  </a:ext>
                </a:extLst>
              </a:tr>
              <a:tr h="370840">
                <a:tc>
                  <a:txBody>
                    <a:bodyPr/>
                    <a:lstStyle/>
                    <a:p>
                      <a:r>
                        <a:rPr lang="cs-CZ" b="0" dirty="0"/>
                        <a:t>SO a </a:t>
                      </a:r>
                      <a:r>
                        <a:rPr lang="cs-CZ" b="1" dirty="0"/>
                        <a:t>ekonomka</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4777/2018 [7]*</a:t>
                      </a:r>
                    </a:p>
                  </a:txBody>
                  <a:tcPr/>
                </a:tc>
                <a:extLst>
                  <a:ext uri="{0D108BD9-81ED-4DB2-BD59-A6C34878D82A}">
                    <a16:rowId xmlns:a16="http://schemas.microsoft.com/office/drawing/2014/main" val="2715531298"/>
                  </a:ext>
                </a:extLst>
              </a:tr>
              <a:tr h="370840">
                <a:tc>
                  <a:txBody>
                    <a:bodyPr/>
                    <a:lstStyle/>
                    <a:p>
                      <a:r>
                        <a:rPr lang="cs-CZ" dirty="0"/>
                        <a:t>SO a </a:t>
                      </a:r>
                      <a:r>
                        <a:rPr lang="cs-CZ" b="1" dirty="0"/>
                        <a:t>rekonstrukce</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1668/2019 [27]</a:t>
                      </a:r>
                    </a:p>
                  </a:txBody>
                  <a:tcPr/>
                </a:tc>
                <a:extLst>
                  <a:ext uri="{0D108BD9-81ED-4DB2-BD59-A6C34878D82A}">
                    <a16:rowId xmlns:a16="http://schemas.microsoft.com/office/drawing/2014/main" val="329875891"/>
                  </a:ext>
                </a:extLst>
              </a:tr>
              <a:tr h="370840">
                <a:tc>
                  <a:txBody>
                    <a:bodyPr/>
                    <a:lstStyle/>
                    <a:p>
                      <a:r>
                        <a:rPr lang="cs-CZ" b="0" dirty="0"/>
                        <a:t>SO a </a:t>
                      </a:r>
                      <a:r>
                        <a:rPr lang="cs-CZ" b="1" dirty="0"/>
                        <a:t>přednášková činnost</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1969/2019 [5]*</a:t>
                      </a:r>
                    </a:p>
                  </a:txBody>
                  <a:tcPr/>
                </a:tc>
                <a:extLst>
                  <a:ext uri="{0D108BD9-81ED-4DB2-BD59-A6C34878D82A}">
                    <a16:rowId xmlns:a16="http://schemas.microsoft.com/office/drawing/2014/main" val="341695997"/>
                  </a:ext>
                </a:extLst>
              </a:tr>
              <a:tr h="370840">
                <a:tc>
                  <a:txBody>
                    <a:bodyPr/>
                    <a:lstStyle/>
                    <a:p>
                      <a:r>
                        <a:rPr lang="cs-CZ" dirty="0"/>
                        <a:t>SO a </a:t>
                      </a:r>
                      <a:r>
                        <a:rPr lang="cs-CZ" b="1" dirty="0"/>
                        <a:t>výkonný manažer</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2003/2019</a:t>
                      </a:r>
                      <a:r>
                        <a:rPr lang="cs-CZ" baseline="0" dirty="0"/>
                        <a:t> [26]</a:t>
                      </a:r>
                      <a:endParaRPr lang="cs-CZ" dirty="0"/>
                    </a:p>
                  </a:txBody>
                  <a:tcPr/>
                </a:tc>
                <a:extLst>
                  <a:ext uri="{0D108BD9-81ED-4DB2-BD59-A6C34878D82A}">
                    <a16:rowId xmlns:a16="http://schemas.microsoft.com/office/drawing/2014/main" val="1241748274"/>
                  </a:ext>
                </a:extLst>
              </a:tr>
              <a:tr h="370840">
                <a:tc>
                  <a:txBody>
                    <a:bodyPr/>
                    <a:lstStyle/>
                    <a:p>
                      <a:r>
                        <a:rPr lang="cs-CZ" b="0" dirty="0"/>
                        <a:t>SO a </a:t>
                      </a:r>
                      <a:r>
                        <a:rPr lang="cs-CZ" b="1" dirty="0" err="1"/>
                        <a:t>back-office</a:t>
                      </a:r>
                      <a:r>
                        <a:rPr lang="cs-CZ" b="1" dirty="0"/>
                        <a:t> </a:t>
                      </a:r>
                      <a:r>
                        <a:rPr lang="cs-CZ" b="1" dirty="0" err="1"/>
                        <a:t>manager</a:t>
                      </a:r>
                      <a:endParaRPr lang="cs-CZ" b="1" dirty="0"/>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908/2020 [12]*</a:t>
                      </a:r>
                    </a:p>
                  </a:txBody>
                  <a:tcPr/>
                </a:tc>
                <a:extLst>
                  <a:ext uri="{0D108BD9-81ED-4DB2-BD59-A6C34878D82A}">
                    <a16:rowId xmlns:a16="http://schemas.microsoft.com/office/drawing/2014/main" val="1795581364"/>
                  </a:ext>
                </a:extLst>
              </a:tr>
              <a:tr h="370840">
                <a:tc>
                  <a:txBody>
                    <a:bodyPr/>
                    <a:lstStyle/>
                    <a:p>
                      <a:r>
                        <a:rPr lang="cs-CZ" b="0" dirty="0"/>
                        <a:t>SO a </a:t>
                      </a:r>
                      <a:r>
                        <a:rPr lang="cs-CZ" b="1" dirty="0"/>
                        <a:t>provozní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3225/2020 [4]*</a:t>
                      </a:r>
                    </a:p>
                  </a:txBody>
                  <a:tcPr/>
                </a:tc>
                <a:extLst>
                  <a:ext uri="{0D108BD9-81ED-4DB2-BD59-A6C34878D82A}">
                    <a16:rowId xmlns:a16="http://schemas.microsoft.com/office/drawing/2014/main" val="1690384560"/>
                  </a:ext>
                </a:extLst>
              </a:tr>
              <a:tr h="370840">
                <a:tc>
                  <a:txBody>
                    <a:bodyPr/>
                    <a:lstStyle/>
                    <a:p>
                      <a:r>
                        <a:rPr lang="cs-CZ" dirty="0"/>
                        <a:t>SO a </a:t>
                      </a:r>
                      <a:r>
                        <a:rPr lang="cs-CZ" b="1" dirty="0"/>
                        <a:t>nábor zaměstnanců</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23 Cdo 3765/2020 [45]</a:t>
                      </a:r>
                    </a:p>
                  </a:txBody>
                  <a:tcPr/>
                </a:tc>
                <a:extLst>
                  <a:ext uri="{0D108BD9-81ED-4DB2-BD59-A6C34878D82A}">
                    <a16:rowId xmlns:a16="http://schemas.microsoft.com/office/drawing/2014/main" val="1986803221"/>
                  </a:ext>
                </a:extLst>
              </a:tr>
            </a:tbl>
          </a:graphicData>
        </a:graphic>
      </p:graphicFrame>
    </p:spTree>
    <p:extLst>
      <p:ext uri="{BB962C8B-B14F-4D97-AF65-F5344CB8AC3E}">
        <p14:creationId xmlns:p14="http://schemas.microsoft.com/office/powerpoint/2010/main" val="26745236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Jen 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fontScale="85000" lnSpcReduction="20000"/>
          </a:bodyPr>
          <a:lstStyle/>
          <a:p>
            <a:r>
              <a:rPr lang="cs-CZ" i="1" dirty="0"/>
              <a:t>27 Cdo 634/2023</a:t>
            </a:r>
          </a:p>
          <a:p>
            <a:pPr marL="971550" lvl="1" indent="-514350">
              <a:buFont typeface="+mj-lt"/>
              <a:buAutoNum type="romanUcPeriod"/>
            </a:pPr>
            <a:r>
              <a:rPr lang="cs-CZ" sz="2000" i="1" dirty="0"/>
              <a:t>[7] V poměrech projednávané věci se ze skutkových zjištění soudů podává, že dovolatel byl usnesením Krajského soudu v Brně ze dne […], </a:t>
            </a:r>
            <a:r>
              <a:rPr lang="cs-CZ" sz="2000" i="1" u="sng" dirty="0"/>
              <a:t>jmenován do funkce jednatele žalobkyně do doby zvolení nového jednatele</a:t>
            </a:r>
            <a:r>
              <a:rPr lang="cs-CZ" sz="2000" i="1" dirty="0"/>
              <a:t> valnou hromadou, že vykonával činnosti spadající do náplně funkce jednatele žalobkyně […] a že „</a:t>
            </a:r>
            <a:r>
              <a:rPr lang="cs-CZ" sz="2000" i="1" u="sng" dirty="0"/>
              <a:t>dohody o provedení práce</a:t>
            </a:r>
            <a:r>
              <a:rPr lang="cs-CZ" sz="2000" i="1" dirty="0"/>
              <a:t>“ uzavřené dne 3. 7. 2017, 2. 1. 2018 a 2. 1. 2019 mezi žalobkyní a dovolatelem, v nichž byla sjednána jako předmět práce „administrativa“ a „odměna“ ve výši 10.000 Kč za měsíc, nebyly schváleny valnou hromadou žalobkyně. </a:t>
            </a:r>
          </a:p>
          <a:p>
            <a:pPr marL="971550" lvl="1" indent="-514350">
              <a:buFont typeface="+mj-lt"/>
              <a:buAutoNum type="romanUcPeriod"/>
            </a:pPr>
            <a:r>
              <a:rPr lang="cs-CZ" sz="2000" i="1" dirty="0"/>
              <a:t>[8] </a:t>
            </a:r>
            <a:r>
              <a:rPr lang="cs-CZ" sz="2000" i="1" u="sng" dirty="0"/>
              <a:t>Nejvyšší soud nemá pochyb o tom, že např. svolávání valných hromad, vedení účetnictví, zajištění odvodu DPH a daně z příjmů právnických osob, komunikace s obchodními partnery, pojišťovnami, auditorem, vedení administrativní a provozní agendy (jež měl dovolatel podle svého tvrzení na základě uzavřených „dohod o provedení práce“ vykonávat) byly činnostmi spadajícími </a:t>
            </a:r>
            <a:r>
              <a:rPr lang="cs-CZ" sz="2000" b="1" i="1" u="sng" dirty="0"/>
              <a:t>do náplně funkce jednatele.</a:t>
            </a:r>
            <a:r>
              <a:rPr lang="cs-CZ" sz="2000" i="1" dirty="0"/>
              <a:t> Jakékoli plnění ve prospěch dovolatele poskytnuté na základě „dohod o provedení práce“ za činnosti, jež měl vykonávat z titulu výkonu funkce jednatele, bylo tudíž možné poskytnout jen se souhlasem valné hromady žalobkyně. Bez schválení valnou hromadou nebyla ujednání o odměně účinná.</a:t>
            </a:r>
          </a:p>
          <a:p>
            <a:pPr marL="971550" lvl="1" indent="-514350">
              <a:buFont typeface="+mj-lt"/>
              <a:buAutoNum type="romanUcPeriod"/>
            </a:pPr>
            <a:r>
              <a:rPr lang="cs-CZ" sz="2000" i="1" dirty="0"/>
              <a:t>[6] Nejvyšší soud pro úplnost dodává, že </a:t>
            </a:r>
            <a:r>
              <a:rPr lang="cs-CZ" sz="2000" i="1" u="sng" dirty="0"/>
              <a:t>do působnosti statutárního orgánu nespadá toliko obchodní vedení a zastupování společnosti navenek, ale </a:t>
            </a:r>
            <a:r>
              <a:rPr lang="cs-CZ" sz="2000" b="1" i="1" u="sng" dirty="0"/>
              <a:t>i řada dalších činností</a:t>
            </a:r>
            <a:r>
              <a:rPr lang="cs-CZ" sz="2000" i="1" dirty="0"/>
              <a:t> (viz ostatně i § 163 zákona č. 89/2012 Sb., občanského zákoníku).</a:t>
            </a:r>
          </a:p>
          <a:p>
            <a:pPr marL="0" indent="0">
              <a:buNone/>
            </a:pPr>
            <a:endParaRPr lang="cs-CZ" dirty="0"/>
          </a:p>
        </p:txBody>
      </p:sp>
    </p:spTree>
    <p:extLst>
      <p:ext uri="{BB962C8B-B14F-4D97-AF65-F5344CB8AC3E}">
        <p14:creationId xmlns:p14="http://schemas.microsoft.com/office/powerpoint/2010/main" val="395600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fontScale="90000"/>
          </a:bodyPr>
          <a:lstStyle/>
          <a:p>
            <a:pPr algn="ctr"/>
            <a:r>
              <a:rPr lang="cs-CZ" altLang="cs-CZ" sz="2600" b="1" dirty="0"/>
              <a:t>Vazba na insolvenční řízení</a:t>
            </a:r>
            <a:br>
              <a:rPr lang="cs-CZ" altLang="cs-CZ" sz="2600" b="1" dirty="0"/>
            </a:br>
            <a:r>
              <a:rPr lang="cs-CZ" altLang="cs-CZ" sz="2600" b="1" dirty="0"/>
              <a:t>a samostatné vymezení „souběhů“ ve správním soudnictví?</a:t>
            </a:r>
          </a:p>
        </p:txBody>
      </p:sp>
    </p:spTree>
    <p:extLst>
      <p:ext uri="{BB962C8B-B14F-4D97-AF65-F5344CB8AC3E}">
        <p14:creationId xmlns:p14="http://schemas.microsoft.com/office/powerpoint/2010/main" val="22019701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Pohledávka člena statutárního orgánu</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27 </a:t>
            </a:r>
            <a:r>
              <a:rPr lang="cs-CZ" i="1" dirty="0" err="1">
                <a:cs typeface="Calibri"/>
              </a:rPr>
              <a:t>Cdo</a:t>
            </a:r>
            <a:r>
              <a:rPr lang="cs-CZ" i="1" dirty="0">
                <a:cs typeface="Calibri"/>
              </a:rPr>
              <a:t> 2003/2019</a:t>
            </a:r>
          </a:p>
          <a:p>
            <a:pPr lvl="1">
              <a:spcBef>
                <a:spcPts val="0"/>
              </a:spcBef>
              <a:buNone/>
            </a:pPr>
            <a:r>
              <a:rPr lang="cs-CZ" altLang="cs-CZ" sz="2300" i="1" dirty="0"/>
              <a:t>	[28] Pohledávka představující </a:t>
            </a:r>
            <a:r>
              <a:rPr lang="cs-CZ" altLang="cs-CZ" sz="2300" b="1" i="1" dirty="0"/>
              <a:t>nárok na odměnu člena představenstva družstva </a:t>
            </a:r>
            <a:r>
              <a:rPr lang="cs-CZ" altLang="cs-CZ" sz="2300" i="1" dirty="0"/>
              <a:t>(dlužníka) za výkon funkce v období </a:t>
            </a:r>
            <a:r>
              <a:rPr lang="cs-CZ" altLang="cs-CZ" sz="2300" b="1" i="1" dirty="0"/>
              <a:t>po prohlášení konkursu </a:t>
            </a:r>
            <a:r>
              <a:rPr lang="cs-CZ" altLang="cs-CZ" sz="2300" i="1" dirty="0"/>
              <a:t>na majetek družstva, není ani pracovněprávní pohledávkou ve smyslu § 169 odst. 1 písm. a) insolvenčního zákona, ani jinou pohledávkou, již by bylo možné kvalifikovat jako pohledávku za podstatou či pohledávku jí postavenou na roveň podle § 168 a 169 označeného zákona [§ 168 odst. 1 písm. b) insolvenčního zákona a contrario] a jejíhož splnění by se žalobce mohl domáhat žalobou podanou proti insolvenčnímu správci podle § 203 insolvenčního zákona.</a:t>
            </a:r>
            <a:endParaRPr lang="cs-CZ" sz="2300" i="1" dirty="0">
              <a:cs typeface="Calibri"/>
            </a:endParaRPr>
          </a:p>
        </p:txBody>
      </p:sp>
    </p:spTree>
    <p:extLst>
      <p:ext uri="{BB962C8B-B14F-4D97-AF65-F5344CB8AC3E}">
        <p14:creationId xmlns:p14="http://schemas.microsoft.com/office/powerpoint/2010/main" val="7292240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Autofit/>
          </a:bodyPr>
          <a:lstStyle/>
          <a:p>
            <a:r>
              <a:rPr lang="cs-CZ" sz="3000" dirty="0">
                <a:cs typeface="Calibri"/>
              </a:rPr>
              <a:t>Vztahu k zákonu č. 118/2000 Sb.</a:t>
            </a:r>
            <a:br>
              <a:rPr lang="cs-CZ" sz="3000" dirty="0">
                <a:cs typeface="Calibri"/>
              </a:rPr>
            </a:br>
            <a:r>
              <a:rPr lang="cs-CZ" sz="2000" dirty="0">
                <a:cs typeface="Calibri"/>
              </a:rPr>
              <a:t>o ochraně zaměstnanců při platební neschopnosti zaměstnavatele</a:t>
            </a:r>
            <a:endParaRPr lang="cs-CZ" sz="2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700808"/>
            <a:ext cx="8229600" cy="4752528"/>
          </a:xfrm>
        </p:spPr>
        <p:txBody>
          <a:bodyPr vert="horz" wrap="square" lIns="91440" tIns="45720" rIns="91440" bIns="45720" numCol="1" anchor="t" anchorCtr="0" compatLnSpc="1">
            <a:prstTxWarp prst="textNoShape">
              <a:avLst/>
            </a:prstTxWarp>
            <a:normAutofit/>
          </a:bodyPr>
          <a:lstStyle/>
          <a:p>
            <a:r>
              <a:rPr lang="cs-CZ" i="1" dirty="0">
                <a:cs typeface="Calibri"/>
              </a:rPr>
              <a:t>SDEU C-101/21 (</a:t>
            </a:r>
            <a:r>
              <a:rPr lang="pt-BR" i="1" dirty="0">
                <a:cs typeface="Calibri"/>
              </a:rPr>
              <a:t>HJ v. </a:t>
            </a:r>
            <a:r>
              <a:rPr lang="cs-CZ" i="1" dirty="0">
                <a:cs typeface="Calibri"/>
              </a:rPr>
              <a:t>MPSV)</a:t>
            </a:r>
          </a:p>
          <a:p>
            <a:pPr lvl="1">
              <a:spcBef>
                <a:spcPts val="0"/>
              </a:spcBef>
              <a:buNone/>
            </a:pPr>
            <a:r>
              <a:rPr lang="cs-CZ" altLang="cs-CZ" sz="2300" i="1" dirty="0"/>
              <a:t>	</a:t>
            </a:r>
            <a:r>
              <a:rPr lang="cs-CZ" altLang="cs-CZ" sz="2100" b="1" i="1" dirty="0"/>
              <a:t>Článek</a:t>
            </a:r>
            <a:r>
              <a:rPr lang="cs-CZ" altLang="cs-CZ" sz="2100" i="1" dirty="0"/>
              <a:t> 2 odst. 2 a čl. 12 písm. a) a c) směrnice Evropského parlamentu a Rady 2008/94/ES ze dne 22. 10. na 2008 o ochraně zaměstnanců v případě platební neschopnosti zaměstnavatele, ve znění směrnice Evropského parlamentu a Rady (EU) 2015/1794 ze dne 6. 10. 2015, musí být vykládány v tom smyslu, že </a:t>
            </a:r>
            <a:r>
              <a:rPr lang="cs-CZ" altLang="cs-CZ" sz="2100" b="1" i="1" dirty="0"/>
              <a:t>brání vnitrostátní judikatuře</a:t>
            </a:r>
            <a:r>
              <a:rPr lang="cs-CZ" altLang="cs-CZ" sz="2100" i="1" dirty="0"/>
              <a:t>, podle níž platí, že </a:t>
            </a:r>
            <a:r>
              <a:rPr lang="cs-CZ" altLang="cs-CZ" sz="2100" b="1" i="1" dirty="0"/>
              <a:t>osoba</a:t>
            </a:r>
            <a:r>
              <a:rPr lang="cs-CZ" altLang="cs-CZ" sz="2100" i="1" dirty="0"/>
              <a:t>, která na základě pracovní smlouvy platné z hlediska vnitrostátního práva </a:t>
            </a:r>
            <a:r>
              <a:rPr lang="cs-CZ" altLang="cs-CZ" sz="2100" b="1" i="1" dirty="0"/>
              <a:t>vykonává souběžně funkce ředitele a člena statutárního orgánu </a:t>
            </a:r>
            <a:r>
              <a:rPr lang="cs-CZ" altLang="cs-CZ" sz="2100" i="1" dirty="0"/>
              <a:t>obchodní společnosti, </a:t>
            </a:r>
            <a:r>
              <a:rPr lang="cs-CZ" altLang="cs-CZ" sz="2100" b="1" i="1" dirty="0"/>
              <a:t>nemůže být kvalifikována jako zaměstnanec </a:t>
            </a:r>
            <a:r>
              <a:rPr lang="cs-CZ" altLang="cs-CZ" sz="2100" i="1" dirty="0"/>
              <a:t>ve smyslu této směrnice, a že se tudíž záruky upravené touto směrnicí nemohou na tuto osobu vztáhnout.</a:t>
            </a:r>
            <a:endParaRPr lang="cs-CZ" sz="2100" i="1" dirty="0">
              <a:cs typeface="Calibri"/>
            </a:endParaRPr>
          </a:p>
        </p:txBody>
      </p:sp>
    </p:spTree>
    <p:extLst>
      <p:ext uri="{BB962C8B-B14F-4D97-AF65-F5344CB8AC3E}">
        <p14:creationId xmlns:p14="http://schemas.microsoft.com/office/powerpoint/2010/main" val="10482932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Autofit/>
          </a:bodyPr>
          <a:lstStyle/>
          <a:p>
            <a:r>
              <a:rPr lang="cs-CZ" sz="3000" dirty="0">
                <a:cs typeface="Calibri"/>
              </a:rPr>
              <a:t>Vztahu k zákonu č. 118/2000 Sb.</a:t>
            </a:r>
            <a:br>
              <a:rPr lang="cs-CZ" sz="3000" dirty="0">
                <a:cs typeface="Calibri"/>
              </a:rPr>
            </a:br>
            <a:r>
              <a:rPr lang="cs-CZ" sz="2000" dirty="0">
                <a:cs typeface="Calibri"/>
              </a:rPr>
              <a:t>o ochraně zaměstnanců při platební neschopnosti zaměstnavatele</a:t>
            </a:r>
            <a:endParaRPr lang="cs-CZ" sz="2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700808"/>
            <a:ext cx="8229600" cy="4752528"/>
          </a:xfrm>
        </p:spPr>
        <p:txBody>
          <a:bodyPr vert="horz" wrap="square" lIns="91440" tIns="45720" rIns="91440" bIns="45720" numCol="1" anchor="t" anchorCtr="0" compatLnSpc="1">
            <a:prstTxWarp prst="textNoShape">
              <a:avLst/>
            </a:prstTxWarp>
            <a:normAutofit lnSpcReduction="10000"/>
          </a:bodyPr>
          <a:lstStyle/>
          <a:p>
            <a:r>
              <a:rPr lang="cs-CZ" i="1" dirty="0">
                <a:cs typeface="Calibri"/>
              </a:rPr>
              <a:t>NSS 10 </a:t>
            </a:r>
            <a:r>
              <a:rPr lang="cs-CZ" i="1" dirty="0" err="1">
                <a:cs typeface="Calibri"/>
              </a:rPr>
              <a:t>Ads</a:t>
            </a:r>
            <a:r>
              <a:rPr lang="cs-CZ" i="1" dirty="0">
                <a:cs typeface="Calibri"/>
              </a:rPr>
              <a:t> 262/2020</a:t>
            </a:r>
          </a:p>
          <a:p>
            <a:pPr marL="900000" lvl="1" indent="-360000">
              <a:spcBef>
                <a:spcPts val="0"/>
              </a:spcBef>
              <a:buFont typeface="+mj-lt"/>
              <a:buAutoNum type="romanUcPeriod"/>
            </a:pPr>
            <a:r>
              <a:rPr lang="cs-CZ" altLang="cs-CZ" sz="2300" i="1" dirty="0"/>
              <a:t>[19] Náplní stěžovatelovy práce bylo obchodní vedení společnosti.</a:t>
            </a:r>
          </a:p>
          <a:p>
            <a:pPr marL="900000" lvl="1" indent="-360000">
              <a:spcBef>
                <a:spcPts val="0"/>
              </a:spcBef>
              <a:buFont typeface="+mj-lt"/>
              <a:buAutoNum type="romanUcPeriod"/>
            </a:pPr>
            <a:r>
              <a:rPr lang="cs-CZ" altLang="cs-CZ" sz="2300" i="1" dirty="0"/>
              <a:t>[41] Souběh funkcí podle dosavadní české judikatury</a:t>
            </a:r>
            <a:br>
              <a:rPr lang="cs-CZ" altLang="cs-CZ" sz="2300" i="1" dirty="0"/>
            </a:br>
            <a:r>
              <a:rPr lang="cs-CZ" altLang="cs-CZ" sz="2300" i="1" dirty="0"/>
              <a:t>v podstatě ad hoc vyjímá stěžovatele z působnosti zákona</a:t>
            </a:r>
            <a:br>
              <a:rPr lang="cs-CZ" altLang="cs-CZ" sz="2300" i="1" dirty="0"/>
            </a:br>
            <a:r>
              <a:rPr lang="cs-CZ" altLang="cs-CZ" sz="2300" i="1" dirty="0"/>
              <a:t>č. 118/2000 Sb. To však Soudní dvůr v rozsudku C-101/21 vyloučil. Nic na tom podle NSS nemění ani to, že Nejvyšší soud ve své judikatuře neformuluje přímo výluku ze zákona</a:t>
            </a:r>
            <a:br>
              <a:rPr lang="cs-CZ" altLang="cs-CZ" sz="2300" i="1" dirty="0"/>
            </a:br>
            <a:r>
              <a:rPr lang="cs-CZ" altLang="cs-CZ" sz="2300" i="1" dirty="0"/>
              <a:t>č. 118/2000 Sb., ale že vztah, který stěžovatel se společností ARANEA TECHNOLOGY zamýšleli jako pracovněprávní</a:t>
            </a:r>
            <a:br>
              <a:rPr lang="cs-CZ" altLang="cs-CZ" sz="2300" i="1" dirty="0"/>
            </a:br>
            <a:r>
              <a:rPr lang="cs-CZ" altLang="cs-CZ" sz="2300" i="1" dirty="0"/>
              <a:t>(podle tvrzení stěžovatele), „mění“ na vztah obchodněprávní. </a:t>
            </a:r>
          </a:p>
          <a:p>
            <a:pPr lvl="1">
              <a:spcBef>
                <a:spcPts val="0"/>
              </a:spcBef>
              <a:buNone/>
            </a:pPr>
            <a:endParaRPr lang="cs-CZ" sz="2300" dirty="0">
              <a:cs typeface="Calibri"/>
            </a:endParaRPr>
          </a:p>
          <a:p>
            <a:pPr lvl="1">
              <a:spcBef>
                <a:spcPts val="0"/>
              </a:spcBef>
              <a:buNone/>
            </a:pPr>
            <a:r>
              <a:rPr lang="cs-CZ" altLang="cs-CZ" sz="2300" dirty="0"/>
              <a:t>	</a:t>
            </a:r>
          </a:p>
        </p:txBody>
      </p:sp>
    </p:spTree>
    <p:extLst>
      <p:ext uri="{BB962C8B-B14F-4D97-AF65-F5344CB8AC3E}">
        <p14:creationId xmlns:p14="http://schemas.microsoft.com/office/powerpoint/2010/main" val="23611494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Konkurenční doložka</a:t>
            </a:r>
          </a:p>
        </p:txBody>
      </p:sp>
    </p:spTree>
    <p:extLst>
      <p:ext uri="{BB962C8B-B14F-4D97-AF65-F5344CB8AC3E}">
        <p14:creationId xmlns:p14="http://schemas.microsoft.com/office/powerpoint/2010/main" val="91938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40407-F519-4D9B-975F-3C4869765F3E}"/>
              </a:ext>
            </a:extLst>
          </p:cNvPr>
          <p:cNvSpPr>
            <a:spLocks noGrp="1"/>
          </p:cNvSpPr>
          <p:nvPr>
            <p:ph type="title"/>
          </p:nvPr>
        </p:nvSpPr>
        <p:spPr/>
        <p:txBody>
          <a:bodyPr>
            <a:normAutofit fontScale="90000"/>
          </a:bodyPr>
          <a:lstStyle/>
          <a:p>
            <a:r>
              <a:rPr lang="cs-CZ" dirty="0"/>
              <a:t>Vztah úpravy ZOK</a:t>
            </a:r>
            <a:br>
              <a:rPr lang="cs-CZ" dirty="0"/>
            </a:br>
            <a:r>
              <a:rPr lang="cs-CZ" dirty="0"/>
              <a:t>k obecnému pravidlu o zastoupení</a:t>
            </a:r>
          </a:p>
        </p:txBody>
      </p:sp>
      <p:sp>
        <p:nvSpPr>
          <p:cNvPr id="3" name="Zástupný obsah 2">
            <a:extLst>
              <a:ext uri="{FF2B5EF4-FFF2-40B4-BE49-F238E27FC236}">
                <a16:creationId xmlns:a16="http://schemas.microsoft.com/office/drawing/2014/main" id="{6FAA254B-8C9D-4131-B1C3-9FB104B60D71}"/>
              </a:ext>
            </a:extLst>
          </p:cNvPr>
          <p:cNvSpPr>
            <a:spLocks noGrp="1"/>
          </p:cNvSpPr>
          <p:nvPr>
            <p:ph idx="1"/>
          </p:nvPr>
        </p:nvSpPr>
        <p:spPr/>
        <p:txBody>
          <a:bodyPr>
            <a:normAutofit fontScale="70000" lnSpcReduction="20000"/>
          </a:bodyPr>
          <a:lstStyle/>
          <a:p>
            <a:r>
              <a:rPr lang="cs-CZ" dirty="0"/>
              <a:t>Úprava § 54–57 ZOK</a:t>
            </a:r>
          </a:p>
          <a:p>
            <a:pPr lvl="1"/>
            <a:r>
              <a:rPr lang="cs-CZ" dirty="0"/>
              <a:t>vztah k obecné občanskoprávní úpravě opět široce diskutován</a:t>
            </a:r>
          </a:p>
          <a:p>
            <a:pPr lvl="1"/>
            <a:r>
              <a:rPr lang="cs-CZ" dirty="0"/>
              <a:t>v judikatuře pojato jako vztah zvláštní právní úpravy (</a:t>
            </a:r>
            <a:r>
              <a:rPr lang="cs-CZ" i="1" dirty="0"/>
              <a:t>lex </a:t>
            </a:r>
            <a:r>
              <a:rPr lang="cs-CZ" i="1" dirty="0" err="1"/>
              <a:t>specialis</a:t>
            </a:r>
            <a:r>
              <a:rPr lang="cs-CZ" dirty="0"/>
              <a:t>)</a:t>
            </a:r>
          </a:p>
          <a:p>
            <a:endParaRPr lang="cs-CZ" dirty="0"/>
          </a:p>
          <a:p>
            <a:r>
              <a:rPr lang="cs-CZ" dirty="0"/>
              <a:t>29 </a:t>
            </a:r>
            <a:r>
              <a:rPr lang="cs-CZ" dirty="0" err="1"/>
              <a:t>Cdo</a:t>
            </a:r>
            <a:r>
              <a:rPr lang="cs-CZ" dirty="0"/>
              <a:t> 4384/2015 (R 102/2016)</a:t>
            </a:r>
            <a:endParaRPr lang="cs-CZ" b="1" dirty="0"/>
          </a:p>
          <a:p>
            <a:pPr marL="857250" lvl="1" indent="-457200"/>
            <a:r>
              <a:rPr lang="cs-CZ" dirty="0"/>
              <a:t>na půdorysu opatrovníka dle § 165 odst. 2 OZ</a:t>
            </a:r>
          </a:p>
          <a:p>
            <a:pPr marL="1314450" lvl="2" indent="-514350" algn="just">
              <a:buFont typeface="+mj-lt"/>
              <a:buAutoNum type="romanUcPeriod"/>
            </a:pPr>
            <a:r>
              <a:rPr lang="cs-CZ" i="1" dirty="0"/>
              <a:t>Konflikt zájmů členů (statutárních) orgánů a obchodních korporací řeší § 54 z. o. k. Splní-li člen (statutárního) orgánu svoji informační povinnost podle § 54 odst. 1 a 2 z. o. k. a nepozastaví-li mu kontrolní či nejvyšší orgán obchodní korporace výkon jeho funkce (§ 54 odst. 4 z. o. k.), </a:t>
            </a:r>
            <a:r>
              <a:rPr lang="cs-CZ" b="1" i="1" dirty="0"/>
              <a:t>může obchodní korporaci zastupovat bez ohledu na střet zájmů</a:t>
            </a:r>
            <a:r>
              <a:rPr lang="cs-CZ" i="1" dirty="0"/>
              <a:t>; ustanovení § 437 o. z. se v takovém případě neuplatní. </a:t>
            </a:r>
          </a:p>
          <a:p>
            <a:pPr marL="1314450" lvl="2" indent="-514350" algn="just">
              <a:buFont typeface="+mj-lt"/>
              <a:buAutoNum type="romanUcPeriod"/>
            </a:pPr>
            <a:r>
              <a:rPr lang="cs-CZ" i="1" dirty="0"/>
              <a:t>Avšak poruší-li člen statutárního orgánu povinnost informovat o (možném) střetu zájmů podle § 54 odst. 1 a 2 z. o. k., brání existující rozpor zájmů tohoto člena statutárního orgánu se zájmy obchodní korporace tomu, aby za obchodní korporaci právně jednal (na jednání takového člena statutárního orgánu </a:t>
            </a:r>
            <a:r>
              <a:rPr lang="cs-CZ" b="1" i="1" dirty="0"/>
              <a:t>dopadá § 437 o. z. se všemi důsledky z toho plynoucím</a:t>
            </a:r>
            <a:r>
              <a:rPr lang="cs-CZ" i="1" dirty="0"/>
              <a:t>i).</a:t>
            </a:r>
          </a:p>
          <a:p>
            <a:pPr lvl="1"/>
            <a:endParaRPr lang="cs-CZ" dirty="0"/>
          </a:p>
          <a:p>
            <a:endParaRPr lang="cs-CZ" dirty="0"/>
          </a:p>
        </p:txBody>
      </p:sp>
    </p:spTree>
    <p:extLst>
      <p:ext uri="{BB962C8B-B14F-4D97-AF65-F5344CB8AC3E}">
        <p14:creationId xmlns:p14="http://schemas.microsoft.com/office/powerpoint/2010/main" val="21714690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Konkurenční doložka</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628800"/>
            <a:ext cx="8423895" cy="5229200"/>
          </a:xfrm>
        </p:spPr>
        <p:txBody>
          <a:bodyPr>
            <a:normAutofit/>
          </a:bodyPr>
          <a:lstStyle/>
          <a:p>
            <a:r>
              <a:rPr lang="cs-CZ" i="1" dirty="0"/>
              <a:t>29 Cdo 5943/2016</a:t>
            </a:r>
          </a:p>
          <a:p>
            <a:pPr marL="900000" lvl="1" indent="-360000">
              <a:buFont typeface="+mj-lt"/>
              <a:buAutoNum type="romanUcPeriod"/>
            </a:pPr>
            <a:r>
              <a:rPr lang="cs-CZ" sz="2000" i="1" dirty="0"/>
              <a:t>	Konkurenční doložka sjednaná mezi akciovou společností a členem jejího představenstva pro dobu po zániku funkce člena představenstva se řídí obecnou úpravou obsaženou v § 2975 o. z.</a:t>
            </a:r>
          </a:p>
          <a:p>
            <a:pPr marL="900000" lvl="1" indent="-360000">
              <a:buFont typeface="+mj-lt"/>
              <a:buAutoNum type="romanUcPeriod"/>
            </a:pPr>
            <a:r>
              <a:rPr lang="cs-CZ" sz="2000" i="1" dirty="0"/>
              <a:t>	Smluvní strany vyhoví požadavku ustanovení § 2975 odst. 1 o. z. tehdy, lze-li z ujednání o konkurenční doložce dovodit, </a:t>
            </a:r>
            <a:r>
              <a:rPr lang="cs-CZ" sz="2000" b="1" i="1" dirty="0"/>
              <a:t>jakou činnost </a:t>
            </a:r>
            <a:r>
              <a:rPr lang="cs-CZ" sz="2000" i="1" dirty="0"/>
              <a:t>a </a:t>
            </a:r>
            <a:r>
              <a:rPr lang="cs-CZ" sz="2000" b="1" i="1" dirty="0"/>
              <a:t>v jakém rozsahu</a:t>
            </a:r>
            <a:r>
              <a:rPr lang="cs-CZ" sz="2000" i="1" dirty="0"/>
              <a:t> nesmí zavázaná strana po určitou dobu vykonávat.</a:t>
            </a:r>
          </a:p>
          <a:p>
            <a:pPr lvl="2"/>
            <a:r>
              <a:rPr lang="cs-CZ" sz="2000" i="1" dirty="0"/>
              <a:t>+ 27 Cdo 1318/2017</a:t>
            </a:r>
          </a:p>
        </p:txBody>
      </p:sp>
    </p:spTree>
    <p:extLst>
      <p:ext uri="{BB962C8B-B14F-4D97-AF65-F5344CB8AC3E}">
        <p14:creationId xmlns:p14="http://schemas.microsoft.com/office/powerpoint/2010/main" val="24232880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Neplatnost a zdánlivost usnesení valné hromady a členské schůze</a:t>
            </a:r>
          </a:p>
        </p:txBody>
      </p:sp>
    </p:spTree>
    <p:extLst>
      <p:ext uri="{BB962C8B-B14F-4D97-AF65-F5344CB8AC3E}">
        <p14:creationId xmlns:p14="http://schemas.microsoft.com/office/powerpoint/2010/main" val="3216018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Neplatnost a zdánlivost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85000" lnSpcReduction="20000"/>
          </a:bodyPr>
          <a:lstStyle/>
          <a:p>
            <a:pPr>
              <a:lnSpc>
                <a:spcPct val="80000"/>
              </a:lnSpc>
            </a:pPr>
            <a:r>
              <a:rPr lang="cs-CZ" altLang="cs-CZ" sz="2700" dirty="0"/>
              <a:t>Základní systematika:</a:t>
            </a:r>
          </a:p>
          <a:p>
            <a:pPr lvl="1">
              <a:lnSpc>
                <a:spcPct val="80000"/>
              </a:lnSpc>
            </a:pPr>
            <a:r>
              <a:rPr lang="cs-CZ" altLang="cs-CZ" sz="2300" dirty="0"/>
              <a:t>zdánlivost (nicotnost)</a:t>
            </a:r>
          </a:p>
          <a:p>
            <a:pPr lvl="2">
              <a:lnSpc>
                <a:spcPct val="80000"/>
              </a:lnSpc>
            </a:pPr>
            <a:r>
              <a:rPr lang="cs-CZ" altLang="cs-CZ" sz="2100" i="1" dirty="0"/>
              <a:t>non </a:t>
            </a:r>
            <a:r>
              <a:rPr lang="cs-CZ" altLang="cs-CZ" sz="2100" i="1" dirty="0" err="1"/>
              <a:t>negotium</a:t>
            </a:r>
            <a:endParaRPr lang="cs-CZ" altLang="cs-CZ" sz="2100" i="1" dirty="0"/>
          </a:p>
          <a:p>
            <a:pPr lvl="2">
              <a:lnSpc>
                <a:spcPct val="80000"/>
              </a:lnSpc>
            </a:pPr>
            <a:r>
              <a:rPr lang="cs-CZ" altLang="cs-CZ" sz="2100" i="1" dirty="0" err="1"/>
              <a:t>negotium</a:t>
            </a:r>
            <a:r>
              <a:rPr lang="cs-CZ" altLang="cs-CZ" sz="2100" i="1" dirty="0"/>
              <a:t> </a:t>
            </a:r>
            <a:r>
              <a:rPr lang="cs-CZ" altLang="cs-CZ" sz="2100" i="1" dirty="0" err="1"/>
              <a:t>nullum</a:t>
            </a:r>
            <a:r>
              <a:rPr lang="cs-CZ" altLang="cs-CZ" sz="2100" i="1" dirty="0"/>
              <a:t> </a:t>
            </a:r>
            <a:r>
              <a:rPr lang="cs-CZ" altLang="cs-CZ" sz="1700" dirty="0"/>
              <a:t>(nazývaná také jako „fikce nepřijetí“)</a:t>
            </a:r>
          </a:p>
          <a:p>
            <a:pPr lvl="1">
              <a:lnSpc>
                <a:spcPct val="80000"/>
              </a:lnSpc>
            </a:pPr>
            <a:r>
              <a:rPr lang="cs-CZ" altLang="cs-CZ" sz="2400" dirty="0"/>
              <a:t>rozhodnutí, které „nemá povahu právního jednání“?</a:t>
            </a:r>
          </a:p>
          <a:p>
            <a:pPr lvl="2">
              <a:lnSpc>
                <a:spcPct val="80000"/>
              </a:lnSpc>
            </a:pPr>
            <a:r>
              <a:rPr lang="cs-CZ" altLang="cs-CZ" sz="2000" dirty="0"/>
              <a:t>27 </a:t>
            </a:r>
            <a:r>
              <a:rPr lang="cs-CZ" altLang="cs-CZ" sz="2000" dirty="0" err="1"/>
              <a:t>Cdo</a:t>
            </a:r>
            <a:r>
              <a:rPr lang="cs-CZ" altLang="cs-CZ" sz="2000" dirty="0"/>
              <a:t> 445/2018, 27 </a:t>
            </a:r>
            <a:r>
              <a:rPr lang="cs-CZ" altLang="cs-CZ" sz="2000" dirty="0" err="1"/>
              <a:t>Cdo</a:t>
            </a:r>
            <a:r>
              <a:rPr lang="cs-CZ" altLang="cs-CZ" sz="2000" dirty="0"/>
              <a:t> 65/2019, 27 </a:t>
            </a:r>
            <a:r>
              <a:rPr lang="cs-CZ" altLang="cs-CZ" sz="2000" dirty="0" err="1"/>
              <a:t>Cdo</a:t>
            </a:r>
            <a:r>
              <a:rPr lang="cs-CZ" altLang="cs-CZ" sz="2000" dirty="0"/>
              <a:t> 830/2019</a:t>
            </a:r>
          </a:p>
          <a:p>
            <a:pPr lvl="1">
              <a:lnSpc>
                <a:spcPct val="80000"/>
              </a:lnSpc>
            </a:pPr>
            <a:r>
              <a:rPr lang="cs-CZ" altLang="cs-CZ" sz="2300" dirty="0"/>
              <a:t>neplatnost</a:t>
            </a:r>
          </a:p>
          <a:p>
            <a:pPr lvl="2">
              <a:lnSpc>
                <a:spcPct val="80000"/>
              </a:lnSpc>
            </a:pPr>
            <a:r>
              <a:rPr lang="cs-CZ" altLang="cs-CZ" sz="2100" dirty="0"/>
              <a:t>nepřímá relativní neplatnost</a:t>
            </a:r>
          </a:p>
          <a:p>
            <a:pPr lvl="2">
              <a:lnSpc>
                <a:spcPct val="80000"/>
              </a:lnSpc>
            </a:pPr>
            <a:endParaRPr lang="cs-CZ" altLang="cs-CZ" sz="2000" dirty="0"/>
          </a:p>
          <a:p>
            <a:pPr lvl="1">
              <a:lnSpc>
                <a:spcPct val="80000"/>
              </a:lnSpc>
            </a:pPr>
            <a:r>
              <a:rPr lang="cs-CZ" altLang="cs-CZ" sz="2300" dirty="0"/>
              <a:t>odporovatelnost</a:t>
            </a:r>
          </a:p>
          <a:p>
            <a:pPr lvl="2">
              <a:lnSpc>
                <a:spcPct val="80000"/>
              </a:lnSpc>
            </a:pPr>
            <a:r>
              <a:rPr lang="cs-CZ" altLang="cs-CZ" sz="2100" dirty="0"/>
              <a:t>29 </a:t>
            </a:r>
            <a:r>
              <a:rPr lang="cs-CZ" altLang="cs-CZ" sz="2100" dirty="0" err="1"/>
              <a:t>ICdo</a:t>
            </a:r>
            <a:r>
              <a:rPr lang="cs-CZ" altLang="cs-CZ" sz="2100" dirty="0"/>
              <a:t> 6/2012 (R 65/2014)</a:t>
            </a:r>
          </a:p>
          <a:p>
            <a:pPr lvl="3">
              <a:lnSpc>
                <a:spcPct val="80000"/>
              </a:lnSpc>
            </a:pPr>
            <a:r>
              <a:rPr lang="cs-CZ" altLang="cs-CZ" sz="1700" dirty="0"/>
              <a:t>Odpůrčí žalobou ve smyslu ustanovení § 235 a násl. insolvenčního zákona lze odporovat též rozhodnutí valné hromady obchodní společnosti nebo rozhodnutí jediného společníka obchodní společnosti v působnosti valné hromady přijatému podle obchodního zákoníku ve znění účinném do 31. 12. 2013.</a:t>
            </a:r>
          </a:p>
          <a:p>
            <a:pPr lvl="4">
              <a:lnSpc>
                <a:spcPct val="80000"/>
              </a:lnSpc>
            </a:pPr>
            <a:r>
              <a:rPr lang="cs-CZ" altLang="cs-CZ" sz="1700" dirty="0"/>
              <a:t>29 </a:t>
            </a:r>
            <a:r>
              <a:rPr lang="cs-CZ" altLang="cs-CZ" sz="1700" dirty="0" err="1"/>
              <a:t>ICdo</a:t>
            </a:r>
            <a:r>
              <a:rPr lang="cs-CZ" altLang="cs-CZ" sz="1700" dirty="0"/>
              <a:t> 22/2019</a:t>
            </a:r>
          </a:p>
          <a:p>
            <a:pPr lvl="4">
              <a:lnSpc>
                <a:spcPct val="80000"/>
              </a:lnSpc>
            </a:pPr>
            <a:r>
              <a:rPr lang="cs-CZ" altLang="cs-CZ" sz="1700" dirty="0"/>
              <a:t>C-394/18 + 29 </a:t>
            </a:r>
            <a:r>
              <a:rPr lang="cs-CZ" altLang="cs-CZ" sz="1700" dirty="0" err="1"/>
              <a:t>ICdo</a:t>
            </a:r>
            <a:r>
              <a:rPr lang="cs-CZ" altLang="cs-CZ" sz="1700" dirty="0"/>
              <a:t> 133/2020 + 29 </a:t>
            </a:r>
            <a:r>
              <a:rPr lang="cs-CZ" altLang="cs-CZ" sz="1700" dirty="0" err="1"/>
              <a:t>ICdo</a:t>
            </a:r>
            <a:r>
              <a:rPr lang="cs-CZ" altLang="cs-CZ" sz="1700" dirty="0"/>
              <a:t> 76/2021 (odporovatelnost přeměn)</a:t>
            </a:r>
          </a:p>
          <a:p>
            <a:pPr lvl="4">
              <a:lnSpc>
                <a:spcPct val="80000"/>
              </a:lnSpc>
            </a:pPr>
            <a:endParaRPr lang="cs-CZ" altLang="cs-CZ" sz="1700" dirty="0"/>
          </a:p>
          <a:p>
            <a:pPr lvl="1">
              <a:lnSpc>
                <a:spcPct val="80000"/>
              </a:lnSpc>
            </a:pPr>
            <a:endParaRPr lang="cs-CZ" altLang="cs-CZ" sz="2500" dirty="0"/>
          </a:p>
          <a:p>
            <a:pPr lvl="1">
              <a:lnSpc>
                <a:spcPct val="80000"/>
              </a:lnSpc>
            </a:pPr>
            <a:r>
              <a:rPr lang="cs-CZ" altLang="cs-CZ" sz="2500" dirty="0"/>
              <a:t>„dočasná“ neúčinnost</a:t>
            </a:r>
          </a:p>
        </p:txBody>
      </p:sp>
    </p:spTree>
    <p:extLst>
      <p:ext uri="{BB962C8B-B14F-4D97-AF65-F5344CB8AC3E}">
        <p14:creationId xmlns:p14="http://schemas.microsoft.com/office/powerpoint/2010/main" val="31215097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6449-501C-4A5E-B143-468E489255E4}"/>
              </a:ext>
            </a:extLst>
          </p:cNvPr>
          <p:cNvSpPr>
            <a:spLocks noGrp="1"/>
          </p:cNvSpPr>
          <p:nvPr>
            <p:ph type="title" idx="4294967295"/>
          </p:nvPr>
        </p:nvSpPr>
        <p:spPr/>
        <p:txBody>
          <a:bodyPr>
            <a:normAutofit/>
          </a:bodyPr>
          <a:lstStyle/>
          <a:p>
            <a:r>
              <a:rPr lang="cs-CZ" altLang="cs-CZ" sz="4000" dirty="0"/>
              <a:t>Delegace podle § 3 ZOK</a:t>
            </a:r>
          </a:p>
        </p:txBody>
      </p:sp>
      <p:sp>
        <p:nvSpPr>
          <p:cNvPr id="3" name="Zástupný symbol pro obsah 2">
            <a:extLst>
              <a:ext uri="{FF2B5EF4-FFF2-40B4-BE49-F238E27FC236}">
                <a16:creationId xmlns:a16="http://schemas.microsoft.com/office/drawing/2014/main" id="{3FCDD1F2-B0FE-490F-AB1C-1F3DD5AAB723}"/>
              </a:ext>
            </a:extLst>
          </p:cNvPr>
          <p:cNvSpPr>
            <a:spLocks noGrp="1"/>
          </p:cNvSpPr>
          <p:nvPr>
            <p:ph idx="4294967295"/>
          </p:nvPr>
        </p:nvSpPr>
        <p:spPr/>
        <p:txBody>
          <a:bodyPr>
            <a:normAutofit/>
          </a:bodyPr>
          <a:lstStyle/>
          <a:p>
            <a:pPr>
              <a:lnSpc>
                <a:spcPct val="80000"/>
              </a:lnSpc>
            </a:pPr>
            <a:r>
              <a:rPr lang="cs-CZ" altLang="cs-CZ" dirty="0"/>
              <a:t>Zdánlivosti vs. neplatnosti</a:t>
            </a:r>
            <a:r>
              <a:rPr lang="cs-CZ" altLang="cs-CZ" sz="2700" dirty="0"/>
              <a:t>:</a:t>
            </a:r>
          </a:p>
          <a:p>
            <a:pPr lvl="1">
              <a:lnSpc>
                <a:spcPct val="80000"/>
              </a:lnSpc>
            </a:pPr>
            <a:r>
              <a:rPr lang="cs-CZ" altLang="cs-CZ" sz="2300" dirty="0"/>
              <a:t>zdánlivost:</a:t>
            </a:r>
          </a:p>
          <a:p>
            <a:pPr lvl="2">
              <a:lnSpc>
                <a:spcPct val="80000"/>
              </a:lnSpc>
            </a:pPr>
            <a:r>
              <a:rPr lang="cs-CZ" altLang="cs-CZ" sz="1900" dirty="0"/>
              <a:t>V jakých případech se hledí na rozhodnutí orgánu obchodní korporace, jako by nebylo přijato, se posoudí podle ustanovení občanského zákoníku upravujícího spolky; to neplatí pro rozhodnutí, které se příčí dobrým mravům (§ 45 odst. 1 ZOK).</a:t>
            </a:r>
          </a:p>
          <a:p>
            <a:pPr lvl="1">
              <a:lnSpc>
                <a:spcPct val="80000"/>
              </a:lnSpc>
            </a:pPr>
            <a:r>
              <a:rPr lang="cs-CZ" altLang="cs-CZ" sz="2300" dirty="0"/>
              <a:t>neplatnost:</a:t>
            </a:r>
          </a:p>
          <a:p>
            <a:pPr lvl="2">
              <a:lnSpc>
                <a:spcPct val="80000"/>
              </a:lnSpc>
            </a:pPr>
            <a:r>
              <a:rPr lang="cs-CZ" altLang="cs-CZ" sz="1900" dirty="0"/>
              <a:t>…podle ustanovení občanského zákoníku o neplatnosti usnesení členské schůze spolku pro rozpor s právními předpisy nebo společenskou smlouvou (§ 191, § 428 a § 663 </a:t>
            </a:r>
            <a:r>
              <a:rPr lang="cs-CZ" altLang="cs-CZ" sz="1900" dirty="0" err="1"/>
              <a:t>ZOK</a:t>
            </a:r>
            <a:r>
              <a:rPr lang="cs-CZ" altLang="cs-CZ" sz="1900" dirty="0"/>
              <a:t>).</a:t>
            </a:r>
          </a:p>
        </p:txBody>
      </p:sp>
    </p:spTree>
    <p:extLst>
      <p:ext uri="{BB962C8B-B14F-4D97-AF65-F5344CB8AC3E}">
        <p14:creationId xmlns:p14="http://schemas.microsoft.com/office/powerpoint/2010/main" val="9207818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p:txBody>
          <a:bodyPr>
            <a:normAutofit/>
          </a:bodyPr>
          <a:lstStyle/>
          <a:p>
            <a:pPr>
              <a:lnSpc>
                <a:spcPct val="80000"/>
              </a:lnSpc>
            </a:pPr>
            <a:r>
              <a:rPr lang="cs-CZ" altLang="cs-CZ" dirty="0"/>
              <a:t>Důvody zdánlivosti (§ 245 ObčZ)</a:t>
            </a:r>
            <a:r>
              <a:rPr lang="cs-CZ" altLang="cs-CZ" sz="2700" dirty="0"/>
              <a:t>:</a:t>
            </a:r>
          </a:p>
          <a:p>
            <a:pPr lvl="1">
              <a:lnSpc>
                <a:spcPct val="80000"/>
              </a:lnSpc>
            </a:pPr>
            <a:r>
              <a:rPr lang="cs-CZ" altLang="cs-CZ" sz="2300" dirty="0"/>
              <a:t>Na usnesení členské schůze nebo jiného orgánu,</a:t>
            </a:r>
          </a:p>
          <a:p>
            <a:pPr marL="1371600" lvl="2" indent="-457200">
              <a:lnSpc>
                <a:spcPct val="80000"/>
              </a:lnSpc>
              <a:buFont typeface="+mj-lt"/>
              <a:buAutoNum type="arabicPeriod"/>
            </a:pPr>
            <a:r>
              <a:rPr lang="cs-CZ" altLang="cs-CZ" sz="1900" dirty="0"/>
              <a:t>které se příčí dobrým mravům, nebo</a:t>
            </a:r>
          </a:p>
          <a:p>
            <a:pPr marL="1371600" lvl="2" indent="-457200">
              <a:lnSpc>
                <a:spcPct val="80000"/>
              </a:lnSpc>
              <a:buFont typeface="+mj-lt"/>
              <a:buAutoNum type="arabicPeriod"/>
            </a:pPr>
            <a:r>
              <a:rPr lang="cs-CZ" altLang="cs-CZ" sz="1900" dirty="0"/>
              <a:t>mění stanovy tak, že jejich obsah odporuje donucujícím ustanovením zákona, se hledí, jako by nebylo přijato;</a:t>
            </a:r>
          </a:p>
          <a:p>
            <a:pPr marL="1371600" lvl="2" indent="-457200">
              <a:lnSpc>
                <a:spcPct val="80000"/>
              </a:lnSpc>
              <a:buFont typeface="+mj-lt"/>
              <a:buAutoNum type="arabicPeriod"/>
            </a:pPr>
            <a:r>
              <a:rPr lang="cs-CZ" altLang="cs-CZ" sz="1900" dirty="0"/>
              <a:t>to platí i v případě, že bylo přijato usnesení v záležitosti, o které tento orgán nemá působnost rozhodnout (§ 245 ObčZ),</a:t>
            </a:r>
          </a:p>
          <a:p>
            <a:pPr lvl="1">
              <a:lnSpc>
                <a:spcPct val="80000"/>
              </a:lnSpc>
            </a:pPr>
            <a:r>
              <a:rPr lang="cs-CZ" altLang="cs-CZ" sz="2300" dirty="0"/>
              <a:t>+ neurčitost, nesrozumitelnost, nemožné plnění (§ 45 odst. 2 ZOK)</a:t>
            </a:r>
          </a:p>
          <a:p>
            <a:pPr lvl="1">
              <a:lnSpc>
                <a:spcPct val="80000"/>
              </a:lnSpc>
            </a:pPr>
            <a:r>
              <a:rPr lang="cs-CZ" altLang="cs-CZ" sz="2300" dirty="0"/>
              <a:t>pozor na dobré mravy!</a:t>
            </a:r>
          </a:p>
        </p:txBody>
      </p:sp>
    </p:spTree>
    <p:extLst>
      <p:ext uri="{BB962C8B-B14F-4D97-AF65-F5344CB8AC3E}">
        <p14:creationId xmlns:p14="http://schemas.microsoft.com/office/powerpoint/2010/main" val="24432502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p:txBody>
          <a:bodyPr>
            <a:normAutofit fontScale="92500" lnSpcReduction="10000"/>
          </a:bodyPr>
          <a:lstStyle/>
          <a:p>
            <a:pPr>
              <a:lnSpc>
                <a:spcPct val="80000"/>
              </a:lnSpc>
            </a:pPr>
            <a:r>
              <a:rPr lang="cs-CZ" altLang="cs-CZ" dirty="0"/>
              <a:t>Zvláštní důvody zdánlivosti</a:t>
            </a:r>
            <a:r>
              <a:rPr lang="cs-CZ" altLang="cs-CZ" sz="2700" dirty="0"/>
              <a:t>:</a:t>
            </a:r>
          </a:p>
          <a:p>
            <a:pPr lvl="1">
              <a:lnSpc>
                <a:spcPct val="80000"/>
              </a:lnSpc>
            </a:pPr>
            <a:r>
              <a:rPr lang="cs-CZ" altLang="cs-CZ" sz="2300" dirty="0"/>
              <a:t>„se nepřihlíží“</a:t>
            </a:r>
          </a:p>
          <a:p>
            <a:pPr lvl="2">
              <a:lnSpc>
                <a:spcPct val="80000"/>
              </a:lnSpc>
            </a:pPr>
            <a:r>
              <a:rPr lang="cs-CZ" altLang="cs-CZ" sz="1900" dirty="0"/>
              <a:t>§ 162 odst. 2 ZOK (příplatky, aniž by SS určila jakou výši nesmí příplatky ve svém souhrnu překročit)</a:t>
            </a:r>
          </a:p>
          <a:p>
            <a:pPr lvl="2">
              <a:lnSpc>
                <a:spcPct val="80000"/>
              </a:lnSpc>
            </a:pPr>
            <a:endParaRPr lang="cs-CZ" altLang="cs-CZ" sz="1900" dirty="0"/>
          </a:p>
          <a:p>
            <a:pPr lvl="2">
              <a:lnSpc>
                <a:spcPct val="80000"/>
              </a:lnSpc>
              <a:buNone/>
            </a:pPr>
            <a:r>
              <a:rPr lang="cs-CZ" altLang="cs-CZ" sz="1900" dirty="0"/>
              <a:t>	</a:t>
            </a:r>
            <a:r>
              <a:rPr lang="cs-CZ" altLang="cs-CZ" sz="1900" i="1" dirty="0"/>
              <a:t>„se nepřihlíží“ nemusí znamenat jen zdánlivost</a:t>
            </a:r>
            <a:br>
              <a:rPr lang="cs-CZ" altLang="cs-CZ" sz="1900" i="1" dirty="0"/>
            </a:br>
            <a:r>
              <a:rPr lang="cs-CZ" altLang="cs-CZ" sz="1900" i="1" dirty="0"/>
              <a:t>(viz 29 Cdo 5943/2016 = R 103/2019)</a:t>
            </a:r>
          </a:p>
          <a:p>
            <a:pPr lvl="1">
              <a:lnSpc>
                <a:spcPct val="80000"/>
              </a:lnSpc>
            </a:pPr>
            <a:r>
              <a:rPr lang="cs-CZ" altLang="cs-CZ" sz="2300" dirty="0"/>
              <a:t>„nemá právní účinky“</a:t>
            </a:r>
          </a:p>
          <a:p>
            <a:pPr lvl="2">
              <a:lnSpc>
                <a:spcPct val="80000"/>
              </a:lnSpc>
            </a:pPr>
            <a:r>
              <a:rPr lang="cs-CZ" altLang="cs-CZ" sz="1900" dirty="0"/>
              <a:t>§ 34 odst. 2 ZOK (rozpor s bilančním testem)</a:t>
            </a:r>
          </a:p>
          <a:p>
            <a:pPr lvl="2">
              <a:lnSpc>
                <a:spcPct val="80000"/>
              </a:lnSpc>
            </a:pPr>
            <a:r>
              <a:rPr lang="cs-CZ" altLang="cs-CZ" sz="1900" dirty="0"/>
              <a:t>§ 40 odst. 1 a 2 ZOK (rozpor s kapitálovým testem)</a:t>
            </a:r>
          </a:p>
          <a:p>
            <a:pPr lvl="2">
              <a:lnSpc>
                <a:spcPct val="80000"/>
              </a:lnSpc>
            </a:pPr>
            <a:r>
              <a:rPr lang="cs-CZ" altLang="cs-CZ" sz="1900" dirty="0"/>
              <a:t>§ 45 odst. 3 (absence veřejné listiny)*</a:t>
            </a:r>
          </a:p>
          <a:p>
            <a:pPr lvl="3">
              <a:lnSpc>
                <a:spcPct val="80000"/>
              </a:lnSpc>
            </a:pPr>
            <a:r>
              <a:rPr lang="cs-CZ" altLang="cs-CZ" sz="1500" dirty="0"/>
              <a:t>i v případě tzv. „jednorázových průlomů“ (27 </a:t>
            </a:r>
            <a:r>
              <a:rPr lang="cs-CZ" altLang="cs-CZ" sz="1500" dirty="0" err="1"/>
              <a:t>Cdo</a:t>
            </a:r>
            <a:r>
              <a:rPr lang="cs-CZ" altLang="cs-CZ" sz="1500" dirty="0"/>
              <a:t> 3330/2020, odst. 48)</a:t>
            </a:r>
          </a:p>
          <a:p>
            <a:pPr lvl="1">
              <a:lnSpc>
                <a:spcPct val="80000"/>
              </a:lnSpc>
            </a:pPr>
            <a:r>
              <a:rPr lang="cs-CZ" altLang="cs-CZ" sz="2300" dirty="0"/>
              <a:t>rozhodnutí jediného „společníka“, který není jediným společníkem</a:t>
            </a:r>
          </a:p>
          <a:p>
            <a:pPr lvl="2">
              <a:lnSpc>
                <a:spcPct val="80000"/>
              </a:lnSpc>
            </a:pPr>
            <a:r>
              <a:rPr lang="cs-CZ" altLang="cs-CZ" sz="1900" i="1" dirty="0"/>
              <a:t>např. 29 Odo 1639/2006, 29 </a:t>
            </a:r>
            <a:r>
              <a:rPr lang="cs-CZ" altLang="cs-CZ" sz="1900" i="1" dirty="0" err="1"/>
              <a:t>Cdo</a:t>
            </a:r>
            <a:r>
              <a:rPr lang="cs-CZ" altLang="cs-CZ" sz="1900" i="1" dirty="0"/>
              <a:t> 3914/2008, 27 </a:t>
            </a:r>
            <a:r>
              <a:rPr lang="cs-CZ" altLang="cs-CZ" sz="1900" i="1" dirty="0" err="1"/>
              <a:t>Cdo</a:t>
            </a:r>
            <a:r>
              <a:rPr lang="cs-CZ" altLang="cs-CZ" sz="1900" i="1" dirty="0"/>
              <a:t> 3315/2018.</a:t>
            </a:r>
          </a:p>
          <a:p>
            <a:pPr lvl="2">
              <a:lnSpc>
                <a:spcPct val="80000"/>
              </a:lnSpc>
            </a:pPr>
            <a:endParaRPr lang="cs-CZ" altLang="cs-CZ" sz="1900" dirty="0"/>
          </a:p>
          <a:p>
            <a:pPr marL="0" lvl="2" indent="0">
              <a:lnSpc>
                <a:spcPct val="80000"/>
              </a:lnSpc>
              <a:buNone/>
            </a:pPr>
            <a:r>
              <a:rPr lang="cs-CZ" altLang="cs-CZ" sz="1900" i="1" dirty="0"/>
              <a:t>* Specifický druh „dodatečné“ zdánlivosti (DZ k 33/2020 s. 115: „…rozhodnutí se stane zdánlivým…“).</a:t>
            </a:r>
          </a:p>
          <a:p>
            <a:pPr marL="276225" lvl="2" indent="-342900">
              <a:lnSpc>
                <a:spcPct val="80000"/>
              </a:lnSpc>
            </a:pPr>
            <a:endParaRPr lang="cs-CZ" altLang="cs-CZ" sz="1900" i="1" dirty="0"/>
          </a:p>
        </p:txBody>
      </p:sp>
    </p:spTree>
    <p:extLst>
      <p:ext uri="{BB962C8B-B14F-4D97-AF65-F5344CB8AC3E}">
        <p14:creationId xmlns:p14="http://schemas.microsoft.com/office/powerpoint/2010/main" val="8083418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a:xfrm>
            <a:off x="457200" y="1600200"/>
            <a:ext cx="8229600" cy="5069160"/>
          </a:xfrm>
        </p:spPr>
        <p:txBody>
          <a:bodyPr>
            <a:normAutofit/>
          </a:bodyPr>
          <a:lstStyle/>
          <a:p>
            <a:pPr>
              <a:lnSpc>
                <a:spcPct val="80000"/>
              </a:lnSpc>
            </a:pPr>
            <a:r>
              <a:rPr lang="cs-CZ" altLang="cs-CZ" dirty="0"/>
              <a:t>Důvody neplatnosti (§ 258 ObčZ)</a:t>
            </a:r>
            <a:r>
              <a:rPr lang="cs-CZ" altLang="cs-CZ" sz="2700" dirty="0"/>
              <a:t>:</a:t>
            </a:r>
          </a:p>
          <a:p>
            <a:pPr lvl="1">
              <a:lnSpc>
                <a:spcPct val="80000"/>
              </a:lnSpc>
            </a:pPr>
            <a:r>
              <a:rPr lang="cs-CZ" altLang="cs-CZ" sz="2300" dirty="0"/>
              <a:t>Každý člen spolku nebo ten, kdo na tom má zájem hodný právní ochrany, může navrhnout soudu, aby rozhodl o neplatnosti rozhodnutí orgánu spolku pro jeho rozpor</a:t>
            </a:r>
          </a:p>
          <a:p>
            <a:pPr marL="1371600" lvl="2" indent="-457200">
              <a:lnSpc>
                <a:spcPct val="80000"/>
              </a:lnSpc>
              <a:buFont typeface="+mj-lt"/>
              <a:buAutoNum type="arabicPeriod"/>
            </a:pPr>
            <a:r>
              <a:rPr lang="cs-CZ" altLang="cs-CZ" sz="1900" dirty="0"/>
              <a:t>se zákonem nebo</a:t>
            </a:r>
          </a:p>
          <a:p>
            <a:pPr lvl="3">
              <a:lnSpc>
                <a:spcPct val="80000"/>
              </a:lnSpc>
            </a:pPr>
            <a:r>
              <a:rPr lang="pl-PL" altLang="cs-CZ" sz="1600" dirty="0"/>
              <a:t>rozporem s právními předpisy je i obcházení zákona</a:t>
            </a:r>
            <a:br>
              <a:rPr lang="pl-PL" altLang="cs-CZ" sz="1600" dirty="0"/>
            </a:br>
            <a:r>
              <a:rPr lang="pl-PL" altLang="cs-CZ" sz="1600" dirty="0"/>
              <a:t>(27 Cdo 226/2019)</a:t>
            </a:r>
            <a:endParaRPr lang="cs-CZ" altLang="cs-CZ" sz="1500" dirty="0"/>
          </a:p>
          <a:p>
            <a:pPr marL="1371600" lvl="2" indent="-457200">
              <a:lnSpc>
                <a:spcPct val="80000"/>
              </a:lnSpc>
              <a:buFont typeface="+mj-lt"/>
              <a:buAutoNum type="arabicPeriod"/>
            </a:pPr>
            <a:r>
              <a:rPr lang="cs-CZ" altLang="cs-CZ" sz="1900" dirty="0"/>
              <a:t>se stanovami,</a:t>
            </a:r>
          </a:p>
          <a:p>
            <a:pPr marL="1371600" lvl="2" indent="-457200">
              <a:lnSpc>
                <a:spcPct val="80000"/>
              </a:lnSpc>
              <a:buFont typeface="+mj-lt"/>
              <a:buAutoNum type="arabicPeriod"/>
            </a:pPr>
            <a:r>
              <a:rPr lang="cs-CZ" altLang="cs-CZ" sz="1900" dirty="0"/>
              <a:t>(pozor na dobré mravy),</a:t>
            </a:r>
          </a:p>
          <a:p>
            <a:pPr lvl="1">
              <a:lnSpc>
                <a:spcPct val="80000"/>
              </a:lnSpc>
            </a:pPr>
            <a:r>
              <a:rPr lang="cs-CZ" altLang="cs-CZ" sz="2300" dirty="0"/>
              <a:t>pokud se neplatnosti nelze dovolat u orgánů spolku.</a:t>
            </a:r>
          </a:p>
          <a:p>
            <a:pPr lvl="1">
              <a:lnSpc>
                <a:spcPct val="80000"/>
              </a:lnSpc>
              <a:buNone/>
            </a:pPr>
            <a:endParaRPr lang="cs-CZ" altLang="cs-CZ" sz="2300" dirty="0"/>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41619261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a:xfrm>
            <a:off x="457200" y="1600200"/>
            <a:ext cx="8229600" cy="5069160"/>
          </a:xfrm>
        </p:spPr>
        <p:txBody>
          <a:bodyPr>
            <a:normAutofit/>
          </a:bodyPr>
          <a:lstStyle/>
          <a:p>
            <a:pPr>
              <a:lnSpc>
                <a:spcPct val="80000"/>
              </a:lnSpc>
            </a:pPr>
            <a:r>
              <a:rPr lang="cs-CZ" altLang="cs-CZ" dirty="0"/>
              <a:t>Aktivní legitimace (§ 258 </a:t>
            </a:r>
            <a:r>
              <a:rPr lang="cs-CZ" altLang="cs-CZ" dirty="0" err="1"/>
              <a:t>ObčZ</a:t>
            </a:r>
            <a:r>
              <a:rPr lang="cs-CZ" altLang="cs-CZ" dirty="0"/>
              <a:t>)</a:t>
            </a:r>
            <a:r>
              <a:rPr lang="cs-CZ" altLang="cs-CZ" sz="2700" dirty="0"/>
              <a:t>:</a:t>
            </a:r>
          </a:p>
          <a:p>
            <a:pPr lvl="1">
              <a:lnSpc>
                <a:spcPct val="80000"/>
              </a:lnSpc>
            </a:pPr>
            <a:r>
              <a:rPr lang="cs-CZ" altLang="cs-CZ" sz="2300" dirty="0"/>
              <a:t>U obchodních korporací (možná?) rozdíl v aktivně legitimovaných osobách,</a:t>
            </a:r>
          </a:p>
          <a:p>
            <a:pPr lvl="2">
              <a:lnSpc>
                <a:spcPct val="80000"/>
              </a:lnSpc>
            </a:pPr>
            <a:r>
              <a:rPr lang="cs-CZ" altLang="cs-CZ" sz="1900" dirty="0"/>
              <a:t>návrh osob se „zájmem hodným právní ochrany“ (27 </a:t>
            </a:r>
            <a:r>
              <a:rPr lang="cs-CZ" altLang="cs-CZ" sz="1900" dirty="0" err="1"/>
              <a:t>Cdo</a:t>
            </a:r>
            <a:r>
              <a:rPr lang="cs-CZ" altLang="cs-CZ" sz="1900" dirty="0"/>
              <a:t> 458/2019) není u obchodních korporací výslovně připouštěn,</a:t>
            </a:r>
          </a:p>
          <a:p>
            <a:pPr lvl="3">
              <a:lnSpc>
                <a:spcPct val="80000"/>
              </a:lnSpc>
            </a:pPr>
            <a:r>
              <a:rPr lang="cs-CZ" altLang="cs-CZ" sz="1500" i="1" dirty="0"/>
              <a:t>27 Cdo 2007/2022 (R 88/2023)</a:t>
            </a:r>
            <a:br>
              <a:rPr lang="cs-CZ" altLang="cs-CZ" sz="1500" i="1" dirty="0"/>
            </a:br>
            <a:r>
              <a:rPr lang="cs-CZ" altLang="cs-CZ" sz="1500" i="1" dirty="0"/>
              <a:t>Právní úprava § 258 o. z., jde-li o výčet osob aktivně věcně legitimovaných k podání návrhu na vyslovení neplatnosti rozhodnutí orgánu spolku, se v poměrech družstev nepoužije.</a:t>
            </a:r>
          </a:p>
          <a:p>
            <a:pPr lvl="2">
              <a:lnSpc>
                <a:spcPct val="80000"/>
              </a:lnSpc>
            </a:pPr>
            <a:r>
              <a:rPr lang="cs-CZ" altLang="cs-CZ" sz="1900" dirty="0"/>
              <a:t>ale přesto v právu obchodních korporací 29 Cdo 5352/2015 (bývalý jednatel)</a:t>
            </a:r>
          </a:p>
          <a:p>
            <a:pPr lvl="3">
              <a:lnSpc>
                <a:spcPct val="80000"/>
              </a:lnSpc>
            </a:pPr>
            <a:r>
              <a:rPr lang="cs-CZ" altLang="cs-CZ" sz="1500" i="1" dirty="0"/>
              <a:t>27 Cdo 452/2023 (bývalý společník)</a:t>
            </a:r>
            <a:br>
              <a:rPr lang="cs-CZ" altLang="cs-CZ" sz="1500" i="1" dirty="0"/>
            </a:br>
            <a:r>
              <a:rPr lang="cs-CZ" altLang="cs-CZ" sz="1500" i="1" dirty="0"/>
              <a:t>Právní úprava § 258 o. z., jde-li o výčet osob aktivně věcně legitimovaných k podání návrhu na vyslovení neplatnosti rozhodnutí orgánu spolku, se v poměrech společnosti s ručením omezeným nepoužije. (…) Ovšem s ohledem na (…) smysl a účel úpravy vylovení neplatnosti usnesení valné hromady je třeba vykládat pojem „společník“ (…) extenzivně tak, že se společníkem rozumí i osoba, která po přijetí usnesení valné hromady ztratila bez právního nástupce postavení společníka, ale napadené usnesení valné hromady má nadále dopady do jejích práv a povinností založených jejím.</a:t>
            </a:r>
          </a:p>
          <a:p>
            <a:pPr>
              <a:lnSpc>
                <a:spcPct val="80000"/>
              </a:lnSpc>
            </a:pPr>
            <a:r>
              <a:rPr lang="cs-CZ" altLang="cs-CZ" sz="2800" dirty="0" err="1"/>
              <a:t>Ust</a:t>
            </a:r>
            <a:r>
              <a:rPr lang="cs-CZ" altLang="cs-CZ" sz="2800" dirty="0"/>
              <a:t>. § 259-261 ObčZ se použijí.</a:t>
            </a:r>
          </a:p>
          <a:p>
            <a:pPr lvl="1">
              <a:lnSpc>
                <a:spcPct val="80000"/>
              </a:lnSpc>
            </a:pPr>
            <a:endParaRPr lang="cs-CZ" altLang="cs-CZ" sz="2300" dirty="0"/>
          </a:p>
          <a:p>
            <a:pPr lvl="1">
              <a:lnSpc>
                <a:spcPct val="80000"/>
              </a:lnSpc>
              <a:buNone/>
            </a:pPr>
            <a:endParaRPr lang="cs-CZ" altLang="cs-CZ" sz="2300" dirty="0"/>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37219164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p:txBody>
          <a:bodyPr>
            <a:normAutofit/>
          </a:bodyPr>
          <a:lstStyle/>
          <a:p>
            <a:pPr>
              <a:lnSpc>
                <a:spcPct val="80000"/>
              </a:lnSpc>
            </a:pPr>
            <a:r>
              <a:rPr lang="cs-CZ" altLang="cs-CZ" dirty="0"/>
              <a:t>Specifika neplatnosti</a:t>
            </a:r>
            <a:r>
              <a:rPr lang="cs-CZ" altLang="cs-CZ" sz="2700" dirty="0"/>
              <a:t>:</a:t>
            </a:r>
          </a:p>
          <a:p>
            <a:pPr lvl="1">
              <a:lnSpc>
                <a:spcPct val="80000"/>
              </a:lnSpc>
            </a:pPr>
            <a:r>
              <a:rPr lang="cs-CZ" altLang="cs-CZ" sz="2300" dirty="0"/>
              <a:t>pokud není vyslovena neplatnost, je usnesení platné</a:t>
            </a:r>
          </a:p>
          <a:p>
            <a:pPr lvl="1">
              <a:lnSpc>
                <a:spcPct val="80000"/>
              </a:lnSpc>
            </a:pPr>
            <a:r>
              <a:rPr lang="cs-CZ" altLang="cs-CZ" sz="2300" dirty="0"/>
              <a:t>vázanost soudu návrhem (27 Cdo 927/2020)</a:t>
            </a:r>
          </a:p>
          <a:p>
            <a:pPr lvl="1">
              <a:lnSpc>
                <a:spcPct val="80000"/>
              </a:lnSpc>
            </a:pPr>
            <a:r>
              <a:rPr lang="cs-CZ" altLang="cs-CZ" sz="2300" dirty="0"/>
              <a:t>výčet legitimovaných osob (§ 191 odst. 1, § 428 odst. 1</a:t>
            </a:r>
            <a:br>
              <a:rPr lang="cs-CZ" altLang="cs-CZ" sz="2300" dirty="0"/>
            </a:br>
            <a:r>
              <a:rPr lang="cs-CZ" altLang="cs-CZ" sz="2300" dirty="0"/>
              <a:t>a § 663 ZOK)</a:t>
            </a:r>
          </a:p>
          <a:p>
            <a:pPr lvl="2">
              <a:lnSpc>
                <a:spcPct val="80000"/>
              </a:lnSpc>
            </a:pPr>
            <a:r>
              <a:rPr lang="cs-CZ" altLang="cs-CZ" sz="1900" dirty="0"/>
              <a:t>neprokazují naléhavý právní zájem (nejde o určovací žalobu)</a:t>
            </a:r>
          </a:p>
          <a:p>
            <a:pPr lvl="3">
              <a:lnSpc>
                <a:spcPct val="80000"/>
              </a:lnSpc>
            </a:pPr>
            <a:r>
              <a:rPr lang="cs-CZ" altLang="cs-CZ" sz="1500" dirty="0"/>
              <a:t>naléhavý právní zájem u zdánlivosti (27 </a:t>
            </a:r>
            <a:r>
              <a:rPr lang="cs-CZ" altLang="cs-CZ" sz="1500" dirty="0" err="1"/>
              <a:t>Cdo</a:t>
            </a:r>
            <a:r>
              <a:rPr lang="cs-CZ" altLang="cs-CZ" sz="1500" dirty="0"/>
              <a:t> 2805/2021)</a:t>
            </a:r>
          </a:p>
          <a:p>
            <a:pPr lvl="1">
              <a:lnSpc>
                <a:spcPct val="80000"/>
              </a:lnSpc>
            </a:pPr>
            <a:r>
              <a:rPr lang="cs-CZ" altLang="cs-CZ" sz="2300" dirty="0"/>
              <a:t>lhůty</a:t>
            </a:r>
          </a:p>
          <a:p>
            <a:pPr lvl="2">
              <a:lnSpc>
                <a:spcPct val="80000"/>
              </a:lnSpc>
            </a:pPr>
            <a:r>
              <a:rPr lang="cs-CZ" altLang="cs-CZ" sz="1900" dirty="0"/>
              <a:t>vlastnosti</a:t>
            </a:r>
          </a:p>
          <a:p>
            <a:pPr lvl="3">
              <a:lnSpc>
                <a:spcPct val="80000"/>
              </a:lnSpc>
            </a:pPr>
            <a:r>
              <a:rPr lang="cs-CZ" altLang="cs-CZ" sz="1500" dirty="0"/>
              <a:t>3 měsíce subjektivní, 1 rok objektivní</a:t>
            </a:r>
          </a:p>
          <a:p>
            <a:pPr lvl="3">
              <a:lnSpc>
                <a:spcPct val="80000"/>
              </a:lnSpc>
            </a:pPr>
            <a:r>
              <a:rPr lang="cs-CZ" altLang="cs-CZ" sz="1500" dirty="0"/>
              <a:t>prekluzivní</a:t>
            </a:r>
          </a:p>
          <a:p>
            <a:pPr lvl="3">
              <a:lnSpc>
                <a:spcPct val="80000"/>
              </a:lnSpc>
            </a:pPr>
            <a:r>
              <a:rPr lang="cs-CZ" altLang="cs-CZ" sz="1500" dirty="0"/>
              <a:t>hmotněprávní</a:t>
            </a:r>
          </a:p>
          <a:p>
            <a:pPr lvl="2">
              <a:lnSpc>
                <a:spcPct val="80000"/>
              </a:lnSpc>
            </a:pPr>
            <a:r>
              <a:rPr lang="cs-CZ" altLang="cs-CZ" sz="1500" dirty="0"/>
              <a:t>pozor na § 79 z. v. r. (3 roky!)</a:t>
            </a:r>
          </a:p>
          <a:p>
            <a:pPr lvl="1">
              <a:lnSpc>
                <a:spcPct val="80000"/>
              </a:lnSpc>
            </a:pPr>
            <a:r>
              <a:rPr lang="cs-CZ" altLang="cs-CZ" sz="2300" dirty="0"/>
              <a:t>protest</a:t>
            </a:r>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12251490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p:txBody>
          <a:bodyPr>
            <a:normAutofit/>
          </a:bodyPr>
          <a:lstStyle/>
          <a:p>
            <a:pPr>
              <a:lnSpc>
                <a:spcPct val="80000"/>
              </a:lnSpc>
            </a:pPr>
            <a:r>
              <a:rPr lang="cs-CZ" altLang="cs-CZ" dirty="0"/>
              <a:t>Protest</a:t>
            </a:r>
            <a:r>
              <a:rPr lang="cs-CZ" altLang="cs-CZ" sz="2700" dirty="0"/>
              <a:t>:</a:t>
            </a:r>
          </a:p>
          <a:p>
            <a:pPr lvl="1">
              <a:lnSpc>
                <a:spcPct val="80000"/>
              </a:lnSpc>
            </a:pPr>
            <a:r>
              <a:rPr lang="cs-CZ" altLang="cs-CZ" sz="2300" dirty="0"/>
              <a:t>Neplatnosti usnesení valné hromady se společník/akcionář nemůže dovolávat, nebyl-li proti usnesení valné hromady podán </a:t>
            </a:r>
            <a:r>
              <a:rPr lang="cs-CZ" altLang="cs-CZ" sz="2300" u="sng" dirty="0"/>
              <a:t>odůvodněný</a:t>
            </a:r>
            <a:r>
              <a:rPr lang="cs-CZ" altLang="cs-CZ" sz="2300" dirty="0"/>
              <a:t> protest, ledaže navrhovatel nepodal protest ze závažného důvodu (§ 192 odst. 2 a § 424 odst. 1 ZOK).</a:t>
            </a:r>
          </a:p>
          <a:p>
            <a:pPr lvl="1">
              <a:lnSpc>
                <a:spcPct val="80000"/>
              </a:lnSpc>
            </a:pPr>
            <a:endParaRPr lang="cs-CZ" altLang="cs-CZ" sz="2300" dirty="0"/>
          </a:p>
          <a:p>
            <a:pPr lvl="1">
              <a:lnSpc>
                <a:spcPct val="80000"/>
              </a:lnSpc>
            </a:pPr>
            <a:r>
              <a:rPr lang="cs-CZ" altLang="cs-CZ" sz="2300" dirty="0"/>
              <a:t>U družstev se protest nevyžaduje,</a:t>
            </a:r>
          </a:p>
          <a:p>
            <a:pPr lvl="2">
              <a:lnSpc>
                <a:spcPct val="80000"/>
              </a:lnSpc>
            </a:pPr>
            <a:r>
              <a:rPr lang="cs-CZ" altLang="cs-CZ" sz="1900" dirty="0"/>
              <a:t>v poměrech obchodního zákoníku „námitky“ (§ 242 </a:t>
            </a:r>
            <a:r>
              <a:rPr lang="cs-CZ" altLang="cs-CZ" sz="1900" dirty="0" err="1"/>
              <a:t>ObchZ</a:t>
            </a:r>
            <a:r>
              <a:rPr lang="cs-CZ" altLang="cs-CZ" sz="1900" dirty="0"/>
              <a:t>).</a:t>
            </a:r>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63449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D8B700-636D-440D-93CD-190BBDDDFF29}"/>
              </a:ext>
            </a:extLst>
          </p:cNvPr>
          <p:cNvSpPr>
            <a:spLocks noGrp="1"/>
          </p:cNvSpPr>
          <p:nvPr>
            <p:ph type="title"/>
          </p:nvPr>
        </p:nvSpPr>
        <p:spPr/>
        <p:txBody>
          <a:bodyPr/>
          <a:lstStyle/>
          <a:p>
            <a:r>
              <a:rPr lang="cs-CZ" dirty="0"/>
              <a:t>Právní úprava ZOK</a:t>
            </a:r>
          </a:p>
        </p:txBody>
      </p:sp>
      <p:sp>
        <p:nvSpPr>
          <p:cNvPr id="3" name="Zástupný obsah 2">
            <a:extLst>
              <a:ext uri="{FF2B5EF4-FFF2-40B4-BE49-F238E27FC236}">
                <a16:creationId xmlns:a16="http://schemas.microsoft.com/office/drawing/2014/main" id="{E500230B-3ADE-4617-95BF-E449903BE23D}"/>
              </a:ext>
            </a:extLst>
          </p:cNvPr>
          <p:cNvSpPr>
            <a:spLocks noGrp="1"/>
          </p:cNvSpPr>
          <p:nvPr>
            <p:ph idx="1"/>
          </p:nvPr>
        </p:nvSpPr>
        <p:spPr/>
        <p:txBody>
          <a:bodyPr>
            <a:normAutofit fontScale="62500" lnSpcReduction="20000"/>
          </a:bodyPr>
          <a:lstStyle/>
          <a:p>
            <a:r>
              <a:rPr lang="cs-CZ" dirty="0"/>
              <a:t>Věcný rozsah</a:t>
            </a:r>
          </a:p>
          <a:p>
            <a:pPr lvl="1"/>
            <a:r>
              <a:rPr lang="cs-CZ" dirty="0"/>
              <a:t>abstraktní střet zájmů § 54 odst. 1 ZOK</a:t>
            </a:r>
          </a:p>
          <a:p>
            <a:pPr lvl="1"/>
            <a:r>
              <a:rPr lang="cs-CZ" dirty="0"/>
              <a:t>konkrétní střet zájmů § 55 odst. 1 ZOK</a:t>
            </a:r>
          </a:p>
          <a:p>
            <a:pPr lvl="1"/>
            <a:r>
              <a:rPr lang="cs-CZ" dirty="0"/>
              <a:t>+ utvrzení nebo zajištění dluhu obchodní korporací (§ 56 odst. 1 ZOK)</a:t>
            </a:r>
          </a:p>
          <a:p>
            <a:pPr lvl="1"/>
            <a:r>
              <a:rPr lang="cs-CZ" dirty="0"/>
              <a:t>+ ovlivnění dle § 76 ZOK</a:t>
            </a:r>
          </a:p>
          <a:p>
            <a:pPr lvl="1"/>
            <a:r>
              <a:rPr lang="cs-CZ" b="1" dirty="0"/>
              <a:t>Negativní: </a:t>
            </a:r>
            <a:r>
              <a:rPr lang="cs-CZ" dirty="0"/>
              <a:t>§ 57 ZOK pro běžný obchodní styk</a:t>
            </a:r>
            <a:endParaRPr lang="cs-CZ" b="1" dirty="0"/>
          </a:p>
          <a:p>
            <a:r>
              <a:rPr lang="cs-CZ" dirty="0"/>
              <a:t>Osobní rozsah</a:t>
            </a:r>
          </a:p>
          <a:p>
            <a:pPr lvl="1"/>
            <a:r>
              <a:rPr lang="cs-CZ" dirty="0"/>
              <a:t>člen voleného orgánu </a:t>
            </a:r>
          </a:p>
          <a:p>
            <a:pPr lvl="1"/>
            <a:r>
              <a:rPr lang="cs-CZ" dirty="0"/>
              <a:t>osoby členovi voleného orgánu obchodní korporace blízké nebo osoby jím ovlivněné nebo ovládané</a:t>
            </a:r>
          </a:p>
          <a:p>
            <a:pPr lvl="1"/>
            <a:r>
              <a:rPr lang="cs-CZ" dirty="0"/>
              <a:t>uzavření smlouvy s osobou vlivnou nebo ovládající anebo s osobou, jež je ovládána stejnou ovládající osobou</a:t>
            </a:r>
          </a:p>
          <a:p>
            <a:pPr lvl="1"/>
            <a:r>
              <a:rPr lang="cs-CZ" dirty="0"/>
              <a:t>faktický vedoucí (§ 62 ZOK; s v</a:t>
            </a:r>
            <a:r>
              <a:rPr lang="pl-PL" dirty="0"/>
              <a:t>ýjimkou § 54 odst. 4 a § 56 odst. 2.</a:t>
            </a:r>
            <a:r>
              <a:rPr lang="cs-CZ" dirty="0"/>
              <a:t>)</a:t>
            </a:r>
          </a:p>
          <a:p>
            <a:pPr lvl="1"/>
            <a:r>
              <a:rPr lang="cs-CZ" dirty="0"/>
              <a:t>delegát právnické osoby, která je členem voleného orgánu (§ 46 odst. 5 ZOK)</a:t>
            </a:r>
          </a:p>
          <a:p>
            <a:pPr lvl="1"/>
            <a:r>
              <a:rPr lang="cs-CZ" b="1" dirty="0"/>
              <a:t>Negativní: </a:t>
            </a:r>
            <a:r>
              <a:rPr lang="cs-CZ" dirty="0"/>
              <a:t>koncern (§ 55 odst. 2 ZOK) a jednočlenná společnost (§ 55 odst. 3 ZOK)</a:t>
            </a:r>
            <a:endParaRPr lang="cs-CZ" b="1" dirty="0"/>
          </a:p>
        </p:txBody>
      </p:sp>
    </p:spTree>
    <p:extLst>
      <p:ext uri="{BB962C8B-B14F-4D97-AF65-F5344CB8AC3E}">
        <p14:creationId xmlns:p14="http://schemas.microsoft.com/office/powerpoint/2010/main" val="35785045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Neplatnost a zdánlivost</a:t>
            </a:r>
          </a:p>
        </p:txBody>
      </p:sp>
      <p:sp>
        <p:nvSpPr>
          <p:cNvPr id="3" name="Zástupný symbol pro obsah 2"/>
          <p:cNvSpPr>
            <a:spLocks noGrp="1"/>
          </p:cNvSpPr>
          <p:nvPr>
            <p:ph idx="1"/>
          </p:nvPr>
        </p:nvSpPr>
        <p:spPr/>
        <p:txBody>
          <a:bodyPr/>
          <a:lstStyle/>
          <a:p>
            <a:r>
              <a:rPr lang="cs-CZ" dirty="0"/>
              <a:t>Závaznost výroku soudního rozhodnutí:</a:t>
            </a:r>
          </a:p>
          <a:p>
            <a:pPr lvl="1"/>
            <a:r>
              <a:rPr lang="cs-CZ" dirty="0"/>
              <a:t>27 </a:t>
            </a:r>
            <a:r>
              <a:rPr lang="cs-CZ" dirty="0" err="1"/>
              <a:t>Cdo</a:t>
            </a:r>
            <a:r>
              <a:rPr lang="cs-CZ" dirty="0"/>
              <a:t> 3451/2020</a:t>
            </a:r>
          </a:p>
          <a:p>
            <a:pPr marL="1428750" lvl="2" indent="-514350">
              <a:buFont typeface="+mj-lt"/>
              <a:buAutoNum type="romanUcPeriod"/>
            </a:pPr>
            <a:r>
              <a:rPr lang="cs-CZ" sz="2000" i="1" dirty="0"/>
              <a:t>Výrok rozhodnutí, kterým soud rozhodl o tom, že o usnesení valné hromady obchodní společnosti nejde, je závazný pro každého, včetně soudu rozhodujícího v řízení ve věcech obchodního rejstříku, který tuto otázku nemůže (ani jako předběžnou) znovu posuzovat.</a:t>
            </a:r>
          </a:p>
        </p:txBody>
      </p:sp>
    </p:spTree>
    <p:extLst>
      <p:ext uri="{BB962C8B-B14F-4D97-AF65-F5344CB8AC3E}">
        <p14:creationId xmlns:p14="http://schemas.microsoft.com/office/powerpoint/2010/main" val="38512057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29465606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Prameny procesní úpravy</a:t>
            </a:r>
          </a:p>
        </p:txBody>
      </p:sp>
    </p:spTree>
    <p:extLst>
      <p:ext uri="{BB962C8B-B14F-4D97-AF65-F5344CB8AC3E}">
        <p14:creationId xmlns:p14="http://schemas.microsoft.com/office/powerpoint/2010/main" val="11941431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„Povaha“ řízení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1435/2019</a:t>
            </a:r>
          </a:p>
          <a:p>
            <a:pPr lvl="1">
              <a:buNone/>
            </a:pPr>
            <a:r>
              <a:rPr lang="cs-CZ" altLang="cs-CZ" sz="2300" i="1" dirty="0"/>
              <a:t>	S účinností od 1. 1. 2014 je řízení o vyslovení neplatnosti rozhodnutí orgánu spolku nesporným řízením, a to řízením ve statusových věcech právnických osob ve smyslu § 85 písm. a) z. ř. s., v němž jsou k projednání a rozhodnutí v prvním stupni věcně příslušné krajské soudy [§ 3 odst. 2 písm. a) z. ř. s.].</a:t>
            </a:r>
            <a:endParaRPr lang="cs-CZ" altLang="cs-CZ" sz="2300" b="1" i="1" dirty="0"/>
          </a:p>
          <a:p>
            <a:endParaRPr lang="cs-CZ" altLang="cs-CZ" sz="2000" i="1" dirty="0"/>
          </a:p>
        </p:txBody>
      </p:sp>
    </p:spTree>
    <p:extLst>
      <p:ext uri="{BB962C8B-B14F-4D97-AF65-F5344CB8AC3E}">
        <p14:creationId xmlns:p14="http://schemas.microsoft.com/office/powerpoint/2010/main" val="49490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Vedlejší účastenství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29 </a:t>
            </a:r>
            <a:r>
              <a:rPr lang="cs-CZ" altLang="cs-CZ" i="1" dirty="0" err="1"/>
              <a:t>Cdo</a:t>
            </a:r>
            <a:r>
              <a:rPr lang="cs-CZ" altLang="cs-CZ" i="1" dirty="0"/>
              <a:t> 1868/2016</a:t>
            </a:r>
          </a:p>
          <a:p>
            <a:pPr lvl="1">
              <a:buNone/>
            </a:pPr>
            <a:r>
              <a:rPr lang="cs-CZ" altLang="cs-CZ" sz="2300" i="1" dirty="0"/>
              <a:t>	Řízení o vyslovení neplatnosti usnesení valné hromady akciové společnosti, respektive o vyslovení neplatnosti rozhodnutí jediného akcionáře přijatého v působnosti valné hromady akciové společnosti, je řízením ve statusové věci právnické osoby podle § 2 písm. e) a § 85 písm. a) z. ř. s.; jde o </a:t>
            </a:r>
            <a:r>
              <a:rPr lang="cs-CZ" altLang="cs-CZ" sz="2300" i="1" dirty="0" err="1"/>
              <a:t>o</a:t>
            </a:r>
            <a:r>
              <a:rPr lang="cs-CZ" altLang="cs-CZ" sz="2300" i="1" dirty="0"/>
              <a:t> tzv. nesporné řízení, ve kterém</a:t>
            </a:r>
            <a:r>
              <a:rPr lang="cs-CZ" altLang="cs-CZ" sz="2300" b="1" i="1" dirty="0"/>
              <a:t> </a:t>
            </a:r>
            <a:r>
              <a:rPr lang="cs-CZ" altLang="cs-CZ" sz="2300" b="1" i="1" u="sng" dirty="0"/>
              <a:t>není přípustné vedlejší účastenství</a:t>
            </a:r>
            <a:r>
              <a:rPr lang="cs-CZ" altLang="cs-CZ" sz="2300" b="1" i="1" dirty="0"/>
              <a:t>.</a:t>
            </a:r>
          </a:p>
        </p:txBody>
      </p:sp>
    </p:spTree>
    <p:extLst>
      <p:ext uri="{BB962C8B-B14F-4D97-AF65-F5344CB8AC3E}">
        <p14:creationId xmlns:p14="http://schemas.microsoft.com/office/powerpoint/2010/main" val="16489127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Převod práva napadat platnost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1499/2017</a:t>
            </a:r>
          </a:p>
          <a:p>
            <a:pPr marL="971550" lvl="1" indent="-514350">
              <a:buFont typeface="+mj-lt"/>
              <a:buAutoNum type="romanUcPeriod"/>
            </a:pPr>
            <a:r>
              <a:rPr lang="cs-CZ" altLang="cs-CZ" sz="2300" i="1" dirty="0"/>
              <a:t>Posuzuje-li soud soulad usnesení valné hromady společnosti s ručením omezeným s dobrými mravy (§ 191 odst. 2 z. o. k.), musí přihlédnout ke všem okolnostem konkrétní věci. </a:t>
            </a:r>
          </a:p>
          <a:p>
            <a:pPr marL="971550" lvl="1" indent="-514350">
              <a:buFont typeface="+mj-lt"/>
              <a:buAutoNum type="romanUcPeriod"/>
            </a:pPr>
            <a:r>
              <a:rPr lang="cs-CZ" altLang="cs-CZ" sz="2300" i="1" dirty="0"/>
              <a:t>Je-li podíl ve společnosti s ručením omezeným převeden poté, kdy valná hromada rozhodla o rozdělení zisku, ale dříve, než je společníkům zisk vyplacen, </a:t>
            </a:r>
            <a:r>
              <a:rPr lang="cs-CZ" altLang="cs-CZ" sz="2300" b="1" i="1" u="sng" dirty="0"/>
              <a:t>přechází nárok na vyplacení podílu na zisku</a:t>
            </a:r>
            <a:r>
              <a:rPr lang="cs-CZ" altLang="cs-CZ" sz="2300" b="1" i="1" dirty="0"/>
              <a:t> </a:t>
            </a:r>
            <a:r>
              <a:rPr lang="cs-CZ" altLang="cs-CZ" sz="2300" i="1" dirty="0"/>
              <a:t>dle usnesení valné hromady o rozdělení zisku </a:t>
            </a:r>
            <a:r>
              <a:rPr lang="cs-CZ" altLang="cs-CZ" sz="2300" b="1" i="1" u="sng" dirty="0"/>
              <a:t>na nabyvatele podílu</a:t>
            </a:r>
            <a:r>
              <a:rPr lang="cs-CZ" altLang="cs-CZ" sz="2300" b="1" i="1" dirty="0"/>
              <a:t> </a:t>
            </a:r>
            <a:r>
              <a:rPr lang="cs-CZ" altLang="cs-CZ" sz="2300" i="1" dirty="0"/>
              <a:t>(jakožto právo plynoucí z účasti na společnosti - § 31 z. o. k.).</a:t>
            </a:r>
          </a:p>
          <a:p>
            <a:endParaRPr lang="cs-CZ" altLang="cs-CZ" sz="2000" i="1" dirty="0"/>
          </a:p>
        </p:txBody>
      </p:sp>
    </p:spTree>
    <p:extLst>
      <p:ext uri="{BB962C8B-B14F-4D97-AF65-F5344CB8AC3E}">
        <p14:creationId xmlns:p14="http://schemas.microsoft.com/office/powerpoint/2010/main" val="17830123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Převod práva napadat platnost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1499/2017 – pokračování</a:t>
            </a:r>
          </a:p>
          <a:p>
            <a:pPr marL="971550" lvl="1" indent="-514350">
              <a:buFont typeface="+mj-lt"/>
              <a:buAutoNum type="romanUcPeriod" startAt="3"/>
            </a:pPr>
            <a:r>
              <a:rPr lang="cs-CZ" altLang="cs-CZ" sz="2300" i="1" dirty="0"/>
              <a:t>Je-li podíl ve společnosti převeden na třetí osobu poté, kdy valná hromada přijala určité usnesení, ale dříve, než převodci marně uplyne lhůta k podání návrhu podle § 191 z. o. k., </a:t>
            </a:r>
            <a:r>
              <a:rPr lang="cs-CZ" altLang="cs-CZ" sz="2300" b="1" i="1" u="sng" dirty="0"/>
              <a:t>přechází na nabyvatele</a:t>
            </a:r>
            <a:r>
              <a:rPr lang="cs-CZ" altLang="cs-CZ" sz="2300" b="1" i="1" dirty="0"/>
              <a:t> </a:t>
            </a:r>
            <a:r>
              <a:rPr lang="cs-CZ" altLang="cs-CZ" sz="2300" i="1" dirty="0"/>
              <a:t>spolu</a:t>
            </a:r>
            <a:r>
              <a:rPr lang="cs-CZ" altLang="cs-CZ" sz="2300" b="1" i="1" dirty="0"/>
              <a:t> </a:t>
            </a:r>
            <a:r>
              <a:rPr lang="cs-CZ" altLang="cs-CZ" sz="2300" i="1" dirty="0"/>
              <a:t>s dalšími právy a povinnostmi plynoucími z účasti ve společnosti i </a:t>
            </a:r>
            <a:r>
              <a:rPr lang="cs-CZ" altLang="cs-CZ" sz="2300" b="1" i="1" u="sng" dirty="0"/>
              <a:t>právo napadat platnost tohoto usnesení</a:t>
            </a:r>
            <a:r>
              <a:rPr lang="cs-CZ" altLang="cs-CZ" sz="2300" i="1" dirty="0"/>
              <a:t>, a to „v tom stavu“, v jakém svědčilo převodci, bez ohledu na to, zda se ho toto usnesení bezprostředně dotýká.</a:t>
            </a:r>
          </a:p>
          <a:p>
            <a:endParaRPr lang="cs-CZ" altLang="cs-CZ" sz="2000" i="1" dirty="0"/>
          </a:p>
        </p:txBody>
      </p:sp>
    </p:spTree>
    <p:extLst>
      <p:ext uri="{BB962C8B-B14F-4D97-AF65-F5344CB8AC3E}">
        <p14:creationId xmlns:p14="http://schemas.microsoft.com/office/powerpoint/2010/main" val="14123542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Lhůty a dispozice s návrhem</a:t>
            </a:r>
          </a:p>
        </p:txBody>
      </p:sp>
    </p:spTree>
    <p:extLst>
      <p:ext uri="{BB962C8B-B14F-4D97-AF65-F5344CB8AC3E}">
        <p14:creationId xmlns:p14="http://schemas.microsoft.com/office/powerpoint/2010/main" val="12087102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p:txBody>
          <a:bodyPr>
            <a:normAutofit/>
          </a:bodyPr>
          <a:lstStyle/>
          <a:p>
            <a:r>
              <a:rPr lang="cs-CZ" altLang="cs-CZ" sz="4000" dirty="0"/>
              <a:t>Rozšíření návrhu</a:t>
            </a:r>
          </a:p>
        </p:txBody>
      </p:sp>
      <p:sp>
        <p:nvSpPr>
          <p:cNvPr id="3" name="Zástupný symbol pro obsah 2">
            <a:extLst>
              <a:ext uri="{FF2B5EF4-FFF2-40B4-BE49-F238E27FC236}">
                <a16:creationId xmlns:a16="http://schemas.microsoft.com/office/drawing/2014/main" id="{956348B8-78E8-45F4-8DAB-A9C948DD0A6B}"/>
              </a:ext>
            </a:extLst>
          </p:cNvPr>
          <p:cNvSpPr>
            <a:spLocks noGrp="1"/>
          </p:cNvSpPr>
          <p:nvPr>
            <p:ph idx="4294967295"/>
          </p:nvPr>
        </p:nvSpPr>
        <p:spPr/>
        <p:txBody>
          <a:bodyPr>
            <a:normAutofit/>
          </a:bodyPr>
          <a:lstStyle/>
          <a:p>
            <a:r>
              <a:rPr lang="cs-CZ" altLang="cs-CZ" i="1" dirty="0"/>
              <a:t>29 Cdo 1817/2016 (R 46/2018)</a:t>
            </a:r>
          </a:p>
          <a:p>
            <a:pPr marL="971550" lvl="1" indent="-514350">
              <a:buFont typeface="+mj-lt"/>
              <a:buAutoNum type="romanUcPeriod"/>
            </a:pPr>
            <a:r>
              <a:rPr lang="cs-CZ" altLang="cs-CZ" sz="2300" i="1" dirty="0"/>
              <a:t>Po </a:t>
            </a:r>
            <a:r>
              <a:rPr lang="cs-CZ" altLang="cs-CZ" sz="2300" b="1" i="1" u="sng" dirty="0"/>
              <a:t>uplynutí lhůt</a:t>
            </a:r>
            <a:r>
              <a:rPr lang="cs-CZ" altLang="cs-CZ" sz="2300" b="1" i="1" dirty="0"/>
              <a:t> </a:t>
            </a:r>
            <a:r>
              <a:rPr lang="cs-CZ" altLang="cs-CZ" sz="2300" i="1" dirty="0"/>
              <a:t>upravených v § 663 odst. 1 z. o. k. a § 259 o. z. </a:t>
            </a:r>
            <a:r>
              <a:rPr lang="cs-CZ" altLang="cs-CZ" sz="2300" b="1" i="1" u="sng" dirty="0"/>
              <a:t>nelze úspěšně podat návrh na vyslovení neplatnosti</a:t>
            </a:r>
            <a:r>
              <a:rPr lang="cs-CZ" altLang="cs-CZ" sz="2300" b="1" i="1" dirty="0"/>
              <a:t> </a:t>
            </a:r>
            <a:r>
              <a:rPr lang="cs-CZ" altLang="cs-CZ" sz="2300" i="1" dirty="0"/>
              <a:t>usnesení členské schůze a, nebyla-li napadena všechna usnesení členské schůze, nelze ani rozšířit okruh usnesení, ohledně kterých se navrhovatel vyslovení neplatnosti domáhá. </a:t>
            </a:r>
          </a:p>
          <a:p>
            <a:pPr marL="971550" lvl="1" indent="-514350">
              <a:buFont typeface="+mj-lt"/>
              <a:buAutoNum type="romanUcPeriod"/>
            </a:pPr>
            <a:r>
              <a:rPr lang="cs-CZ" altLang="cs-CZ" sz="2300" i="1" dirty="0"/>
              <a:t>Rozšířením okruhu usnesení, ohledně kterých se navrhovatel domáhá vyslovení neplatnosti, jsou také případy, kdy navrhovatel změní návrh tak, že jím nově napadá i jiné (další) části jediného usnesení.</a:t>
            </a:r>
          </a:p>
        </p:txBody>
      </p:sp>
    </p:spTree>
    <p:extLst>
      <p:ext uri="{BB962C8B-B14F-4D97-AF65-F5344CB8AC3E}">
        <p14:creationId xmlns:p14="http://schemas.microsoft.com/office/powerpoint/2010/main" val="41206191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p:txBody>
          <a:bodyPr>
            <a:normAutofit/>
          </a:bodyPr>
          <a:lstStyle/>
          <a:p>
            <a:r>
              <a:rPr lang="cs-CZ" altLang="cs-CZ" sz="4000" dirty="0"/>
              <a:t>Rozšíření návrhu</a:t>
            </a:r>
          </a:p>
        </p:txBody>
      </p:sp>
      <p:sp>
        <p:nvSpPr>
          <p:cNvPr id="3" name="Zástupný symbol pro obsah 2">
            <a:extLst>
              <a:ext uri="{FF2B5EF4-FFF2-40B4-BE49-F238E27FC236}">
                <a16:creationId xmlns:a16="http://schemas.microsoft.com/office/drawing/2014/main" id="{956348B8-78E8-45F4-8DAB-A9C948DD0A6B}"/>
              </a:ext>
            </a:extLst>
          </p:cNvPr>
          <p:cNvSpPr>
            <a:spLocks noGrp="1"/>
          </p:cNvSpPr>
          <p:nvPr>
            <p:ph idx="4294967295"/>
          </p:nvPr>
        </p:nvSpPr>
        <p:spPr/>
        <p:txBody>
          <a:bodyPr>
            <a:normAutofit/>
          </a:bodyPr>
          <a:lstStyle/>
          <a:p>
            <a:r>
              <a:rPr lang="cs-CZ" altLang="cs-CZ" i="1" dirty="0"/>
              <a:t>29 Cdo 1817/2016 (R 46/2018) - pokračování</a:t>
            </a:r>
          </a:p>
          <a:p>
            <a:pPr marL="971550" lvl="1" indent="-514350">
              <a:buFont typeface="+mj-lt"/>
              <a:buAutoNum type="romanUcPeriod" startAt="3"/>
            </a:pPr>
            <a:r>
              <a:rPr lang="cs-CZ" altLang="cs-CZ" sz="2300" i="1" dirty="0"/>
              <a:t>Jestliže navrhovatel vezme návrh na vyslovení neplatnosti usnesení členské schůze zčásti nebo zcela zpět a teprve po uplynutí zákonných lhůt se rozhodne uplatnit jej (ve </a:t>
            </a:r>
            <a:r>
              <a:rPr lang="cs-CZ" altLang="cs-CZ" sz="2300" i="1" dirty="0" err="1"/>
              <a:t>zpětvzatém</a:t>
            </a:r>
            <a:r>
              <a:rPr lang="cs-CZ" altLang="cs-CZ" sz="2300" i="1" dirty="0"/>
              <a:t> rozsahu) znovu, je na místě jeho opětovný návrh zamítnout.</a:t>
            </a:r>
          </a:p>
          <a:p>
            <a:pPr marL="971550" lvl="1" indent="-514350">
              <a:buFont typeface="+mj-lt"/>
              <a:buAutoNum type="romanUcPeriod" startAt="3"/>
            </a:pPr>
            <a:r>
              <a:rPr lang="cs-CZ" altLang="cs-CZ" sz="2300" b="1" i="1" dirty="0"/>
              <a:t>Rozhodnutí o tom, že nejde o usnesení členské schůze</a:t>
            </a:r>
            <a:r>
              <a:rPr lang="cs-CZ" altLang="cs-CZ" sz="2300" i="1" dirty="0"/>
              <a:t>, lze vydat </a:t>
            </a:r>
            <a:r>
              <a:rPr lang="cs-CZ" altLang="cs-CZ" sz="2300" b="1" i="1" dirty="0"/>
              <a:t>také tehdy, bylo-li právo </a:t>
            </a:r>
            <a:r>
              <a:rPr lang="cs-CZ" altLang="cs-CZ" sz="2300" i="1" dirty="0"/>
              <a:t>na vyslovení neplatnosti usnesení členské schůze upla</a:t>
            </a:r>
            <a:r>
              <a:rPr lang="cs-CZ" altLang="cs-CZ" sz="2300" b="1" i="1" dirty="0"/>
              <a:t>tněno po marném uplynutí lhůt k podání návrhu na vyslovení neplatnosti </a:t>
            </a:r>
            <a:r>
              <a:rPr lang="cs-CZ" altLang="cs-CZ" sz="2300" i="1" dirty="0"/>
              <a:t>usnesení členské schůze.</a:t>
            </a:r>
          </a:p>
        </p:txBody>
      </p:sp>
    </p:spTree>
    <p:extLst>
      <p:ext uri="{BB962C8B-B14F-4D97-AF65-F5344CB8AC3E}">
        <p14:creationId xmlns:p14="http://schemas.microsoft.com/office/powerpoint/2010/main" val="2820733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51BA3-48C6-4C41-8AA3-2E0A3F95F204}"/>
              </a:ext>
            </a:extLst>
          </p:cNvPr>
          <p:cNvSpPr>
            <a:spLocks noGrp="1"/>
          </p:cNvSpPr>
          <p:nvPr>
            <p:ph type="title"/>
          </p:nvPr>
        </p:nvSpPr>
        <p:spPr/>
        <p:txBody>
          <a:bodyPr/>
          <a:lstStyle/>
          <a:p>
            <a:r>
              <a:rPr lang="cs-CZ" dirty="0"/>
              <a:t>Korporátní odstranění střetu zájmů</a:t>
            </a:r>
          </a:p>
        </p:txBody>
      </p:sp>
      <p:sp>
        <p:nvSpPr>
          <p:cNvPr id="3" name="Zástupný obsah 2">
            <a:extLst>
              <a:ext uri="{FF2B5EF4-FFF2-40B4-BE49-F238E27FC236}">
                <a16:creationId xmlns:a16="http://schemas.microsoft.com/office/drawing/2014/main" id="{D5930637-41CA-4FAB-B700-7B57CBF4E1A7}"/>
              </a:ext>
            </a:extLst>
          </p:cNvPr>
          <p:cNvSpPr>
            <a:spLocks noGrp="1"/>
          </p:cNvSpPr>
          <p:nvPr>
            <p:ph idx="1"/>
          </p:nvPr>
        </p:nvSpPr>
        <p:spPr/>
        <p:txBody>
          <a:bodyPr>
            <a:normAutofit lnSpcReduction="10000"/>
          </a:bodyPr>
          <a:lstStyle/>
          <a:p>
            <a:r>
              <a:rPr lang="cs-CZ" dirty="0"/>
              <a:t>Informační (notifikační) povinnost vůči:</a:t>
            </a:r>
          </a:p>
          <a:p>
            <a:pPr lvl="1"/>
            <a:r>
              <a:rPr lang="cs-CZ" dirty="0"/>
              <a:t>bez zbytečného odkladu </a:t>
            </a:r>
            <a:r>
              <a:rPr lang="cs-CZ" b="1" dirty="0"/>
              <a:t>orgán, jehož je členem</a:t>
            </a:r>
          </a:p>
          <a:p>
            <a:pPr marL="457200" lvl="1" indent="0" algn="ctr">
              <a:buNone/>
            </a:pPr>
            <a:r>
              <a:rPr lang="cs-CZ" dirty="0"/>
              <a:t>a</a:t>
            </a:r>
          </a:p>
          <a:p>
            <a:pPr lvl="1"/>
            <a:r>
              <a:rPr lang="cs-CZ" b="1" dirty="0"/>
              <a:t>kontrolní orgán</a:t>
            </a:r>
            <a:r>
              <a:rPr lang="cs-CZ" dirty="0"/>
              <a:t>, byl-li zřízen, jinak nejvyšší orgán</a:t>
            </a:r>
          </a:p>
          <a:p>
            <a:pPr lvl="1"/>
            <a:endParaRPr lang="cs-CZ" dirty="0"/>
          </a:p>
          <a:p>
            <a:r>
              <a:rPr lang="cs-CZ" dirty="0"/>
              <a:t>Možné řešení</a:t>
            </a:r>
          </a:p>
          <a:p>
            <a:pPr lvl="1"/>
            <a:r>
              <a:rPr lang="cs-CZ" dirty="0"/>
              <a:t>pozastavení výkonu funkce (54 odst. 4 ZOK)</a:t>
            </a:r>
          </a:p>
          <a:p>
            <a:pPr lvl="1"/>
            <a:r>
              <a:rPr lang="cs-CZ" dirty="0"/>
              <a:t>zákaz uzavřít smlouvu (§ 56 odst. 2 ZOK)</a:t>
            </a:r>
          </a:p>
          <a:p>
            <a:pPr lvl="1"/>
            <a:r>
              <a:rPr lang="cs-CZ" dirty="0"/>
              <a:t>„projednání“</a:t>
            </a:r>
          </a:p>
        </p:txBody>
      </p:sp>
    </p:spTree>
    <p:extLst>
      <p:ext uri="{BB962C8B-B14F-4D97-AF65-F5344CB8AC3E}">
        <p14:creationId xmlns:p14="http://schemas.microsoft.com/office/powerpoint/2010/main" val="4565192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Přezkum v rejstříkovém řízení</a:t>
            </a:r>
          </a:p>
        </p:txBody>
      </p:sp>
    </p:spTree>
    <p:extLst>
      <p:ext uri="{BB962C8B-B14F-4D97-AF65-F5344CB8AC3E}">
        <p14:creationId xmlns:p14="http://schemas.microsoft.com/office/powerpoint/2010/main" val="24333948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8E085A-FC39-4BDA-8DE0-3E9ECBE878F5}"/>
              </a:ext>
            </a:extLst>
          </p:cNvPr>
          <p:cNvSpPr>
            <a:spLocks noGrp="1"/>
          </p:cNvSpPr>
          <p:nvPr>
            <p:ph type="title" idx="4294967295"/>
          </p:nvPr>
        </p:nvSpPr>
        <p:spPr/>
        <p:txBody>
          <a:bodyPr>
            <a:normAutofit/>
          </a:bodyPr>
          <a:lstStyle/>
          <a:p>
            <a:r>
              <a:rPr lang="cs-CZ" altLang="cs-CZ" sz="4000" dirty="0"/>
              <a:t>Přezkum v rejstříkovém řízení</a:t>
            </a:r>
          </a:p>
        </p:txBody>
      </p:sp>
      <p:sp>
        <p:nvSpPr>
          <p:cNvPr id="3" name="Zástupný symbol pro obsah 2">
            <a:extLst>
              <a:ext uri="{FF2B5EF4-FFF2-40B4-BE49-F238E27FC236}">
                <a16:creationId xmlns:a16="http://schemas.microsoft.com/office/drawing/2014/main" id="{42268335-8879-4F43-B710-F8F6170C36DC}"/>
              </a:ext>
            </a:extLst>
          </p:cNvPr>
          <p:cNvSpPr>
            <a:spLocks noGrp="1"/>
          </p:cNvSpPr>
          <p:nvPr>
            <p:ph idx="4294967295"/>
          </p:nvPr>
        </p:nvSpPr>
        <p:spPr>
          <a:xfrm>
            <a:off x="457200" y="1268760"/>
            <a:ext cx="8229600" cy="4857403"/>
          </a:xfrm>
        </p:spPr>
        <p:txBody>
          <a:bodyPr>
            <a:normAutofit fontScale="92500" lnSpcReduction="20000"/>
          </a:bodyPr>
          <a:lstStyle/>
          <a:p>
            <a:r>
              <a:rPr lang="cs-CZ" altLang="cs-CZ" sz="3500" i="1" dirty="0"/>
              <a:t>29 Cdo 1104/2016 (R 62/2018)</a:t>
            </a:r>
          </a:p>
          <a:p>
            <a:pPr marL="971550" lvl="1" indent="-514350">
              <a:buFont typeface="+mj-lt"/>
              <a:buAutoNum type="romanUcPeriod"/>
            </a:pPr>
            <a:r>
              <a:rPr lang="cs-CZ" sz="2500" b="1" i="1" dirty="0"/>
              <a:t>Nedostatek usnášeníschopnosti </a:t>
            </a:r>
            <a:r>
              <a:rPr lang="cs-CZ" sz="2500" i="1" dirty="0"/>
              <a:t>valné hromady společnosti s ručením omezeným či nedostatečný počet hlasů, odevzdaných pro přijetí usnesení valné hromady, je i v poměrech právní úpravy účinné od 1. ledna 2014 zásadně </a:t>
            </a:r>
            <a:r>
              <a:rPr lang="cs-CZ" sz="2500" b="1" i="1" dirty="0"/>
              <a:t>důvodem neplatnosti </a:t>
            </a:r>
            <a:r>
              <a:rPr lang="cs-CZ" sz="2500" i="1" dirty="0"/>
              <a:t>usnesení valné hromady, nikoliv vadou, pro kterou se na takové usnesení hledí, jako by nebylo přijato.</a:t>
            </a:r>
          </a:p>
          <a:p>
            <a:pPr marL="971550" lvl="1" indent="-514350">
              <a:buFont typeface="+mj-lt"/>
              <a:buAutoNum type="romanUcPeriod"/>
            </a:pPr>
            <a:r>
              <a:rPr lang="cs-CZ" sz="2500" i="1" dirty="0"/>
              <a:t>S účinností od 1. 1. 2014 </a:t>
            </a:r>
            <a:r>
              <a:rPr lang="cs-CZ" sz="2500" b="1" i="1" dirty="0"/>
              <a:t>rejstříkovému soudu nepřísluší v rejstříkovém řízení posuzovat platnost usnesení valné hromady </a:t>
            </a:r>
            <a:r>
              <a:rPr lang="cs-CZ" sz="2500" i="1" dirty="0"/>
              <a:t>společnosti s ručením omezeným, a to ani v řízení o povolení zápisu skutečnosti založené usnesením valné hromady do obchodního rejstříku. K vadám, pro které se na usnesení valné hromady hledí, jako by nebylo přijato (srov. zejména § 45 odst. 1 a 2 z. o. k. a § 245 o. z.), však rejstříkový soud přihlédnout musí.</a:t>
            </a:r>
            <a:endParaRPr lang="cs-CZ" altLang="cs-CZ" sz="2500" i="1" dirty="0"/>
          </a:p>
        </p:txBody>
      </p:sp>
    </p:spTree>
    <p:extLst>
      <p:ext uri="{BB962C8B-B14F-4D97-AF65-F5344CB8AC3E}">
        <p14:creationId xmlns:p14="http://schemas.microsoft.com/office/powerpoint/2010/main" val="28627566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8E085A-FC39-4BDA-8DE0-3E9ECBE878F5}"/>
              </a:ext>
            </a:extLst>
          </p:cNvPr>
          <p:cNvSpPr>
            <a:spLocks noGrp="1"/>
          </p:cNvSpPr>
          <p:nvPr>
            <p:ph type="title" idx="4294967295"/>
          </p:nvPr>
        </p:nvSpPr>
        <p:spPr/>
        <p:txBody>
          <a:bodyPr>
            <a:normAutofit/>
          </a:bodyPr>
          <a:lstStyle/>
          <a:p>
            <a:r>
              <a:rPr lang="cs-CZ" altLang="cs-CZ" sz="4000" dirty="0"/>
              <a:t>Přezkum v rejstříkovém řízení</a:t>
            </a:r>
          </a:p>
        </p:txBody>
      </p:sp>
      <p:sp>
        <p:nvSpPr>
          <p:cNvPr id="3" name="Zástupný symbol pro obsah 2">
            <a:extLst>
              <a:ext uri="{FF2B5EF4-FFF2-40B4-BE49-F238E27FC236}">
                <a16:creationId xmlns:a16="http://schemas.microsoft.com/office/drawing/2014/main" id="{42268335-8879-4F43-B710-F8F6170C36DC}"/>
              </a:ext>
            </a:extLst>
          </p:cNvPr>
          <p:cNvSpPr>
            <a:spLocks noGrp="1"/>
          </p:cNvSpPr>
          <p:nvPr>
            <p:ph idx="4294967295"/>
          </p:nvPr>
        </p:nvSpPr>
        <p:spPr>
          <a:xfrm>
            <a:off x="457200" y="1772816"/>
            <a:ext cx="8229600" cy="4353347"/>
          </a:xfrm>
        </p:spPr>
        <p:txBody>
          <a:bodyPr>
            <a:normAutofit fontScale="92500" lnSpcReduction="10000"/>
          </a:bodyPr>
          <a:lstStyle/>
          <a:p>
            <a:r>
              <a:rPr lang="cs-CZ" altLang="cs-CZ" i="1" dirty="0"/>
              <a:t>29 Cdo 4525/2016</a:t>
            </a:r>
          </a:p>
          <a:p>
            <a:pPr marL="971550" lvl="1" indent="-514350">
              <a:buFont typeface="+mj-lt"/>
              <a:buAutoNum type="romanUcPeriod"/>
            </a:pPr>
            <a:r>
              <a:rPr lang="cs-CZ" sz="2300" i="1" dirty="0"/>
              <a:t>Vady, které způsobují toliko neplatnost usnesení valné hromady společnosti s ručením omezeným, zásadně (zpravidla) nejsou důvodem pro zamítnutí návrhu na zápis skutečnosti založené dotčeným usnesením valné hromady do obchodního rejstříku, a to ani kdyby byly zjevné z listin připojených k návrhu. </a:t>
            </a:r>
            <a:r>
              <a:rPr lang="cs-CZ" sz="2100" i="1" dirty="0"/>
              <a:t>Rejstříkový soud – až na výjimky stanovené zákonem – podaný návrh věcně nezkoumá, ale přezkoumává pouze splnění předepsaných formálních náležitostí </a:t>
            </a:r>
          </a:p>
          <a:p>
            <a:pPr marL="971550" lvl="1" indent="-514350">
              <a:buFont typeface="+mj-lt"/>
              <a:buAutoNum type="romanUcPeriod"/>
            </a:pPr>
            <a:r>
              <a:rPr lang="cs-CZ" sz="2100" i="1" dirty="0"/>
              <a:t>Řečené však </a:t>
            </a:r>
            <a:r>
              <a:rPr lang="cs-CZ" sz="2100" b="1" i="1" dirty="0"/>
              <a:t>neznamená</a:t>
            </a:r>
            <a:r>
              <a:rPr lang="cs-CZ" sz="2100" i="1" dirty="0"/>
              <a:t>, že soudu přísluší </a:t>
            </a:r>
            <a:r>
              <a:rPr lang="cs-CZ" sz="2100" b="1" i="1" dirty="0"/>
              <a:t>toliko ověřit, zda k návrhu byly připojeny požadované listiny</a:t>
            </a:r>
            <a:r>
              <a:rPr lang="cs-CZ" sz="2100" i="1" dirty="0"/>
              <a:t>; jak se podává z výslovného znění § 90 odst. 1 z. v. r., rejstříkový soud ověřuje, zda údaje, které mají být podle návrhu zapsány, z těchto listin vyplývají. Jinak řečeno, nestačí pouhé zjištění, že listiny byly připojeny, ale je nutné také zkoumat jejich obsah.</a:t>
            </a:r>
          </a:p>
        </p:txBody>
      </p:sp>
    </p:spTree>
    <p:extLst>
      <p:ext uri="{BB962C8B-B14F-4D97-AF65-F5344CB8AC3E}">
        <p14:creationId xmlns:p14="http://schemas.microsoft.com/office/powerpoint/2010/main" val="7177050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Možnost neplatnost nevyslovit</a:t>
            </a:r>
          </a:p>
        </p:txBody>
      </p:sp>
    </p:spTree>
    <p:extLst>
      <p:ext uri="{BB962C8B-B14F-4D97-AF65-F5344CB8AC3E}">
        <p14:creationId xmlns:p14="http://schemas.microsoft.com/office/powerpoint/2010/main" val="18915107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Důvod neplatnost nevyslovit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4925144"/>
          </a:xfrm>
        </p:spPr>
        <p:txBody>
          <a:bodyPr>
            <a:normAutofit fontScale="92500" lnSpcReduction="20000"/>
          </a:bodyPr>
          <a:lstStyle/>
          <a:p>
            <a:r>
              <a:rPr lang="cs-CZ" altLang="cs-CZ" sz="3500" i="1" dirty="0"/>
              <a:t>29 </a:t>
            </a:r>
            <a:r>
              <a:rPr lang="cs-CZ" altLang="cs-CZ" sz="3500" i="1" dirty="0" err="1"/>
              <a:t>Cdo</a:t>
            </a:r>
            <a:r>
              <a:rPr lang="cs-CZ" altLang="cs-CZ" sz="3500" i="1" dirty="0"/>
              <a:t> 3307/2016 (R 87/2019)</a:t>
            </a:r>
          </a:p>
          <a:p>
            <a:pPr marL="971550" lvl="1" indent="-514350">
              <a:buFont typeface="+mj-lt"/>
              <a:buAutoNum type="romanUcPeriod"/>
            </a:pPr>
            <a:r>
              <a:rPr lang="cs-CZ" altLang="cs-CZ" sz="2500" i="1" dirty="0"/>
              <a:t>Soud v řízení o návrhu na vyslovení neplatnosti rozhodnutí orgánu spolku musí nejprve posoudit soulad napadeného rozhodnutí orgánu spolku se zákonem a stanovami</a:t>
            </a:r>
            <a:r>
              <a:rPr lang="cs-CZ" altLang="cs-CZ" sz="2500" b="1" i="1" dirty="0"/>
              <a:t>; teprve poté, kdy dospěje k závěru, že tímto rozhodnutím byl porušen zákon či stanovy, zvažuje, zda je na místě vyslovit jeho neplatnost</a:t>
            </a:r>
            <a:r>
              <a:rPr lang="cs-CZ" altLang="cs-CZ" sz="2500" i="1" dirty="0"/>
              <a:t>, či zda je – s ohledem na konkrétní okolnosti – naplněn některý z důvodů upravených </a:t>
            </a:r>
            <a:r>
              <a:rPr lang="cs-CZ" altLang="cs-CZ" sz="2500" b="1" i="1" dirty="0"/>
              <a:t>v § 260 o. z., </a:t>
            </a:r>
            <a:r>
              <a:rPr lang="cs-CZ" altLang="cs-CZ" sz="2500" i="1" dirty="0"/>
              <a:t>pro které nelze neplatnost rozhodnutí orgánu spolku vyslovit. Závěrem soudu o tom, že napadeným rozhodnutím orgánu spolku byl porušen zákon či stanovy (a to bez ohledu na to, zda soud vyslovil neplatnost tohoto rozhodnutí či zda návrh zamítl podle § 260 o. z.), je pak vázán i soud rozhodující o případném nároku člena spolku na přiměřené zadostiučinění podle § 261 o. z.</a:t>
            </a:r>
            <a:endParaRPr lang="cs-CZ" altLang="cs-CZ" sz="2500" b="1" i="1" dirty="0"/>
          </a:p>
          <a:p>
            <a:endParaRPr lang="cs-CZ" altLang="cs-CZ" sz="2000" i="1" dirty="0"/>
          </a:p>
        </p:txBody>
      </p:sp>
    </p:spTree>
    <p:extLst>
      <p:ext uri="{BB962C8B-B14F-4D97-AF65-F5344CB8AC3E}">
        <p14:creationId xmlns:p14="http://schemas.microsoft.com/office/powerpoint/2010/main" val="20823462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Důvod neplatnost nevyslovit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4925144"/>
          </a:xfrm>
        </p:spPr>
        <p:txBody>
          <a:bodyPr>
            <a:normAutofit fontScale="70000" lnSpcReduction="20000"/>
          </a:bodyPr>
          <a:lstStyle/>
          <a:p>
            <a:r>
              <a:rPr lang="cs-CZ" altLang="cs-CZ" sz="3500" i="1" dirty="0"/>
              <a:t>29 </a:t>
            </a:r>
            <a:r>
              <a:rPr lang="cs-CZ" altLang="cs-CZ" sz="3500" i="1" dirty="0" err="1"/>
              <a:t>Cdo</a:t>
            </a:r>
            <a:r>
              <a:rPr lang="cs-CZ" altLang="cs-CZ" sz="3500" i="1" dirty="0"/>
              <a:t> 3307/2016 - pokračování</a:t>
            </a:r>
          </a:p>
          <a:p>
            <a:pPr marL="1028700" lvl="1" indent="-571500">
              <a:buFont typeface="+mj-lt"/>
              <a:buAutoNum type="romanUcPeriod" startAt="2"/>
            </a:pPr>
            <a:r>
              <a:rPr lang="cs-CZ" i="1" dirty="0"/>
              <a:t>Při vymezení pojmu řízení ve statusových věcech právnických osob je třeba mít na paměti, že jde o pojem procesního práva, který nemusí mít (a nemá) zcela shodný obsah s pojmem tzv. </a:t>
            </a:r>
            <a:r>
              <a:rPr lang="cs-CZ" b="1" i="1" dirty="0"/>
              <a:t>statusových věcí </a:t>
            </a:r>
            <a:r>
              <a:rPr lang="cs-CZ" i="1" dirty="0"/>
              <a:t>užívaným v právu hmotném, resp. s pojmem „právo týkající se postavení osob“ ve smyslu § 1 odst. 2 část věty za středníkem o. z. </a:t>
            </a:r>
          </a:p>
          <a:p>
            <a:pPr marL="1028700" lvl="1" indent="-571500">
              <a:buFont typeface="+mj-lt"/>
              <a:buAutoNum type="romanUcPeriod" startAt="2"/>
            </a:pPr>
            <a:r>
              <a:rPr lang="cs-CZ" i="1" dirty="0"/>
              <a:t>Zdaleka ne všechny právní normy upravující otázky právnických osob lze považovat za součást práva upravujícího postavení osob ve smyslu posledně označeného ustanovení. Typickým příkladem je většina pravidel upravujících vznik a zánik členství v korporaci. Taktéž platí, že </a:t>
            </a:r>
            <a:r>
              <a:rPr lang="cs-CZ" b="1" i="1" dirty="0"/>
              <a:t>ne vše, o čem rozhodují orgány právnických osob, patří do působnosti práva upravujícího postavení osob </a:t>
            </a:r>
            <a:r>
              <a:rPr lang="cs-CZ" i="1" dirty="0"/>
              <a:t>nicméně z pohledu procesněprávního zákonodárce zahrnul řízení, v němž soud přezkoumává platnost rozhodnutí orgánu právnické osoby, bez dalšího mezi řízení ve statusových věcech právnických osob, aniž by rozlišoval, zda dotčeným rozhodnutím orgán právnické osoby rozhodl o záležitosti, která je regulována právem upravujícím postavení osob. </a:t>
            </a:r>
            <a:endParaRPr lang="cs-CZ" altLang="cs-CZ" sz="2000" i="1" dirty="0"/>
          </a:p>
        </p:txBody>
      </p:sp>
    </p:spTree>
    <p:extLst>
      <p:ext uri="{BB962C8B-B14F-4D97-AF65-F5344CB8AC3E}">
        <p14:creationId xmlns:p14="http://schemas.microsoft.com/office/powerpoint/2010/main" val="6998241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4108/2018 (IV. ÚS 1737/20 – </a:t>
            </a:r>
            <a:r>
              <a:rPr lang="cs-CZ" altLang="cs-CZ" i="1" dirty="0" err="1"/>
              <a:t>odmít</a:t>
            </a:r>
            <a:r>
              <a:rPr lang="cs-CZ" altLang="cs-CZ" i="1" dirty="0"/>
              <a:t>.)</a:t>
            </a:r>
          </a:p>
          <a:p>
            <a:pPr lvl="1">
              <a:buNone/>
            </a:pPr>
            <a:r>
              <a:rPr lang="cs-CZ" altLang="cs-CZ" sz="2300" i="1" dirty="0"/>
              <a:t>	[29] Zákon sice výslovně upravuje, kdo je oprávněn svolat valnou hromadu společnosti (srov. § 181 odst. 1, § 182, § 183, a § 187 z. o. k.), nicméně pozvánka na valnou hromadu je </a:t>
            </a:r>
            <a:r>
              <a:rPr lang="cs-CZ" altLang="cs-CZ" sz="2300" b="1" i="1" dirty="0"/>
              <a:t>právním jednáním společnosti</a:t>
            </a:r>
            <a:r>
              <a:rPr lang="cs-CZ" altLang="cs-CZ" sz="2300" i="1" dirty="0"/>
              <a:t>, jež za společnost činí k tomu oprávněná osoba (jako její zástupce). To, že jde o právní jednání společnosti, ostatně potvrzuje výslovně § 193 odst. 2 z. o. k., jenž přičítá povinnost svolat valnou hromadu v souladu se zákonem a společenskou smlouvou společnosti.</a:t>
            </a:r>
            <a:endParaRPr lang="cs-CZ" altLang="cs-CZ" sz="2300" b="1" i="1" dirty="0"/>
          </a:p>
          <a:p>
            <a:endParaRPr lang="cs-CZ" altLang="cs-CZ" sz="2000" i="1" dirty="0"/>
          </a:p>
        </p:txBody>
      </p:sp>
    </p:spTree>
    <p:extLst>
      <p:ext uri="{BB962C8B-B14F-4D97-AF65-F5344CB8AC3E}">
        <p14:creationId xmlns:p14="http://schemas.microsoft.com/office/powerpoint/2010/main" val="11403957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927/2020</a:t>
            </a:r>
          </a:p>
          <a:p>
            <a:pPr lvl="1">
              <a:buNone/>
            </a:pPr>
            <a:r>
              <a:rPr lang="cs-CZ" altLang="cs-CZ" sz="2300" i="1" dirty="0"/>
              <a:t>	[26] Pozvánka na valnou hromadu je právním jednáním společnosti, a jako taková </a:t>
            </a:r>
            <a:r>
              <a:rPr lang="cs-CZ" altLang="cs-CZ" sz="2300" b="1" i="1" dirty="0"/>
              <a:t>podléhá</a:t>
            </a:r>
            <a:r>
              <a:rPr lang="cs-CZ" altLang="cs-CZ" sz="2300" i="1" dirty="0"/>
              <a:t> (mimo jiné) i požadavku na její určitost a srozumitelnost (§ 553 o. z.), jakož i </a:t>
            </a:r>
            <a:r>
              <a:rPr lang="cs-CZ" altLang="cs-CZ" sz="2300" b="1" i="1" dirty="0"/>
              <a:t>pravidlům výkladu právních jednání</a:t>
            </a:r>
            <a:r>
              <a:rPr lang="cs-CZ" altLang="cs-CZ" sz="2300" i="1" dirty="0"/>
              <a:t> (§ 555 a násl. o. z.). Vždy je přitom nutné mít na zřeteli smysl a účel právní úpravy pozvánky.</a:t>
            </a:r>
            <a:endParaRPr lang="cs-CZ" altLang="cs-CZ" sz="2300" b="1" i="1" dirty="0"/>
          </a:p>
          <a:p>
            <a:endParaRPr lang="cs-CZ" altLang="cs-CZ" sz="2000" i="1" dirty="0"/>
          </a:p>
        </p:txBody>
      </p:sp>
    </p:spTree>
    <p:extLst>
      <p:ext uri="{BB962C8B-B14F-4D97-AF65-F5344CB8AC3E}">
        <p14:creationId xmlns:p14="http://schemas.microsoft.com/office/powerpoint/2010/main" val="40911303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1725/2017 (III. ÚS 3207/18 – </a:t>
            </a:r>
            <a:r>
              <a:rPr lang="cs-CZ" altLang="cs-CZ" i="1" dirty="0" err="1"/>
              <a:t>odmít</a:t>
            </a:r>
            <a:r>
              <a:rPr lang="cs-CZ" altLang="cs-CZ" i="1" dirty="0"/>
              <a:t>.)</a:t>
            </a:r>
          </a:p>
          <a:p>
            <a:pPr lvl="1">
              <a:buNone/>
            </a:pPr>
            <a:r>
              <a:rPr lang="cs-CZ" altLang="cs-CZ" sz="2300" i="1" dirty="0"/>
              <a:t>	Nespočívají-li důvody vadného či pozdního doručení pozvánky na jednání valné hromady společnosti s ručením omezeným (či jejího nedoručení) na straně společníka, je zásadně nutné </a:t>
            </a:r>
            <a:r>
              <a:rPr lang="cs-CZ" altLang="cs-CZ" sz="2300" b="1" i="1" dirty="0"/>
              <a:t>pochybení při doručování pozvánky přičíst na vrub společnosti</a:t>
            </a:r>
            <a:r>
              <a:rPr lang="cs-CZ" altLang="cs-CZ" sz="2300" i="1" dirty="0"/>
              <a:t>; to platí i tehdy, nepochybila-li společnost jakožto odesílatel zásilky obsahující pozvánku, ale jí zvolený provozovatel poštovních služeb.</a:t>
            </a:r>
            <a:endParaRPr lang="cs-CZ" altLang="cs-CZ" sz="2300" b="1" i="1" dirty="0"/>
          </a:p>
          <a:p>
            <a:endParaRPr lang="cs-CZ" altLang="cs-CZ" sz="2000" i="1" dirty="0"/>
          </a:p>
        </p:txBody>
      </p:sp>
    </p:spTree>
    <p:extLst>
      <p:ext uri="{BB962C8B-B14F-4D97-AF65-F5344CB8AC3E}">
        <p14:creationId xmlns:p14="http://schemas.microsoft.com/office/powerpoint/2010/main" val="29136184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Příliš malý podíl</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2026/2019 (odmítá)</a:t>
            </a:r>
          </a:p>
          <a:p>
            <a:pPr lvl="1">
              <a:buNone/>
            </a:pPr>
            <a:r>
              <a:rPr lang="cs-CZ" altLang="cs-CZ" sz="2300" i="1" dirty="0"/>
              <a:t>	Je-li akcionáři znemožněna účast na valné hromadě, jde o podstatné porušení jeho práv. Skutečnost, že </a:t>
            </a:r>
            <a:r>
              <a:rPr lang="cs-CZ" altLang="cs-CZ" sz="2300" b="1" i="1" dirty="0"/>
              <a:t>akcionář neměl možnost ovlivnit</a:t>
            </a:r>
            <a:r>
              <a:rPr lang="cs-CZ" altLang="cs-CZ" sz="2300" i="1" dirty="0"/>
              <a:t> vahou svých hlasů </a:t>
            </a:r>
            <a:r>
              <a:rPr lang="cs-CZ" altLang="cs-CZ" sz="2300" b="1" i="1" dirty="0"/>
              <a:t>výsledek</a:t>
            </a:r>
            <a:r>
              <a:rPr lang="cs-CZ" altLang="cs-CZ" sz="2300" i="1" dirty="0"/>
              <a:t> hlasování, </a:t>
            </a:r>
            <a:r>
              <a:rPr lang="cs-CZ" altLang="cs-CZ" sz="2300" b="1" i="1" dirty="0"/>
              <a:t>není</a:t>
            </a:r>
            <a:r>
              <a:rPr lang="cs-CZ" altLang="cs-CZ" sz="2300" i="1" dirty="0"/>
              <a:t> sama o sobě </a:t>
            </a:r>
            <a:r>
              <a:rPr lang="cs-CZ" altLang="cs-CZ" sz="2300" b="1" i="1" dirty="0"/>
              <a:t>důvodem</a:t>
            </a:r>
            <a:r>
              <a:rPr lang="cs-CZ" altLang="cs-CZ" sz="2300" i="1" dirty="0"/>
              <a:t> k závěru, že porušení zákona či stanov </a:t>
            </a:r>
            <a:r>
              <a:rPr lang="cs-CZ" altLang="cs-CZ" sz="2300" b="1" i="1" dirty="0"/>
              <a:t>nemělo závažné právní následky</a:t>
            </a:r>
            <a:r>
              <a:rPr lang="cs-CZ" altLang="cs-CZ" sz="2300" i="1" dirty="0"/>
              <a:t>.</a:t>
            </a:r>
          </a:p>
          <a:p>
            <a:pPr lvl="1">
              <a:buNone/>
            </a:pPr>
            <a:endParaRPr lang="cs-CZ" altLang="cs-CZ" sz="2300" dirty="0"/>
          </a:p>
        </p:txBody>
      </p:sp>
    </p:spTree>
    <p:extLst>
      <p:ext uri="{BB962C8B-B14F-4D97-AF65-F5344CB8AC3E}">
        <p14:creationId xmlns:p14="http://schemas.microsoft.com/office/powerpoint/2010/main" val="3224658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A8E609-B812-4565-ABA8-67F15AB4636E}"/>
              </a:ext>
            </a:extLst>
          </p:cNvPr>
          <p:cNvSpPr>
            <a:spLocks noGrp="1"/>
          </p:cNvSpPr>
          <p:nvPr>
            <p:ph type="title"/>
          </p:nvPr>
        </p:nvSpPr>
        <p:spPr/>
        <p:txBody>
          <a:bodyPr/>
          <a:lstStyle/>
          <a:p>
            <a:r>
              <a:rPr lang="cs-CZ" dirty="0"/>
              <a:t>Judikatura</a:t>
            </a:r>
          </a:p>
        </p:txBody>
      </p:sp>
      <p:sp>
        <p:nvSpPr>
          <p:cNvPr id="3" name="Zástupný obsah 2">
            <a:extLst>
              <a:ext uri="{FF2B5EF4-FFF2-40B4-BE49-F238E27FC236}">
                <a16:creationId xmlns:a16="http://schemas.microsoft.com/office/drawing/2014/main" id="{B12F4B77-E99B-4D0C-AEEA-706B30D9DA79}"/>
              </a:ext>
            </a:extLst>
          </p:cNvPr>
          <p:cNvSpPr>
            <a:spLocks noGrp="1"/>
          </p:cNvSpPr>
          <p:nvPr>
            <p:ph idx="1"/>
          </p:nvPr>
        </p:nvSpPr>
        <p:spPr/>
        <p:txBody>
          <a:bodyPr>
            <a:normAutofit fontScale="77500" lnSpcReduction="20000"/>
          </a:bodyPr>
          <a:lstStyle/>
          <a:p>
            <a:r>
              <a:rPr lang="cs-CZ" dirty="0"/>
              <a:t>27 Cdo 2077/2019 (dovolání odmítnuto)</a:t>
            </a:r>
          </a:p>
          <a:p>
            <a:pPr marL="1028700" lvl="1" indent="-571500" algn="just">
              <a:buFont typeface="+mj-lt"/>
              <a:buAutoNum type="romanUcPeriod"/>
            </a:pPr>
            <a:r>
              <a:rPr lang="cs-CZ" i="1" dirty="0"/>
              <a:t>Odpověď na dovolatelem předkládanou (v rozhodování dovolacího soudu dosud neřešenou) otázku – zda ustanovení  § 56 odst. 2 ZOK, umožňuje valné hromadě přijetí usnesení, kterým „není vysloven zákaz“, a zda takové usnesení spadá    do působnosti valné hromady ze zákona – plyne zcela jasně     z citovaného zákonného ustanovení. </a:t>
            </a:r>
          </a:p>
          <a:p>
            <a:pPr marL="1028700" lvl="1" indent="-571500" algn="just">
              <a:buFont typeface="+mj-lt"/>
              <a:buAutoNum type="romanUcPeriod"/>
            </a:pPr>
            <a:r>
              <a:rPr lang="cs-CZ" i="1" dirty="0"/>
              <a:t>Valná hromada akciové společnosti disponující zákonným oprávněním svěřeným jí v § 56 odst. 2 z. o. k. může uzavření smlouvy uvedené v § 55 odst. 1 a v § 56 odst. 1 z. o. k. </a:t>
            </a:r>
            <a:r>
              <a:rPr lang="cs-CZ" b="1" i="1" dirty="0"/>
              <a:t>nejen výslovně zakázat</a:t>
            </a:r>
            <a:r>
              <a:rPr lang="cs-CZ" i="1" dirty="0"/>
              <a:t>, nýbrž může též rozhodnout, že uzavření takové smlouvy </a:t>
            </a:r>
            <a:r>
              <a:rPr lang="cs-CZ" b="1" i="1" dirty="0"/>
              <a:t>nezakazuje, tj. že svého zákonného oprávnění v konkrétním případě využít nehodlá</a:t>
            </a:r>
            <a:r>
              <a:rPr lang="cs-CZ" i="1" dirty="0"/>
              <a:t>. </a:t>
            </a:r>
          </a:p>
        </p:txBody>
      </p:sp>
    </p:spTree>
    <p:extLst>
      <p:ext uri="{BB962C8B-B14F-4D97-AF65-F5344CB8AC3E}">
        <p14:creationId xmlns:p14="http://schemas.microsoft.com/office/powerpoint/2010/main" val="3589619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Protest</a:t>
            </a:r>
          </a:p>
        </p:txBody>
      </p:sp>
    </p:spTree>
    <p:extLst>
      <p:ext uri="{BB962C8B-B14F-4D97-AF65-F5344CB8AC3E}">
        <p14:creationId xmlns:p14="http://schemas.microsoft.com/office/powerpoint/2010/main" val="4225164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3885/2017 (R 9/2020)</a:t>
            </a:r>
          </a:p>
          <a:p>
            <a:pPr marL="971550" lvl="1" indent="-514350">
              <a:buFont typeface="+mj-lt"/>
              <a:buAutoNum type="romanUcPeriod"/>
            </a:pPr>
            <a:r>
              <a:rPr lang="cs-CZ" altLang="cs-CZ" sz="2300" i="1" dirty="0"/>
              <a:t>Ze </a:t>
            </a:r>
            <a:r>
              <a:rPr lang="cs-CZ" altLang="cs-CZ" sz="2300" b="1" i="1" dirty="0"/>
              <a:t>zdůvodnění</a:t>
            </a:r>
            <a:r>
              <a:rPr lang="cs-CZ" altLang="cs-CZ" sz="2300" i="1" dirty="0"/>
              <a:t> návrhu usnesení valné hromady podle § 407 odst. 1 písm. f) z. o. k. by mělo být akcionářům bez vynaložení nepřiměřeného úsilí a času </a:t>
            </a:r>
            <a:r>
              <a:rPr lang="cs-CZ" altLang="cs-CZ" sz="2300" i="1" dirty="0" err="1"/>
              <a:t>seznatelné</a:t>
            </a:r>
            <a:r>
              <a:rPr lang="cs-CZ" altLang="cs-CZ" sz="2300" i="1" dirty="0"/>
              <a:t>, proč představenstvo (popř. jiná osoba svolávající valnou hromadu) navrhuje, aby valná hromada o dané záležitosti rozhodla, a proč se tak má stát navrhovaným způsobem.</a:t>
            </a:r>
          </a:p>
          <a:p>
            <a:pPr marL="971550" lvl="1" indent="-514350">
              <a:buFont typeface="+mj-lt"/>
              <a:buAutoNum type="romanUcPeriod"/>
            </a:pPr>
            <a:r>
              <a:rPr lang="cs-CZ" altLang="cs-CZ" sz="2300" i="1" dirty="0"/>
              <a:t>S účinností od 1. 1. 2014 může řádná účetní závěrka zpracovaná za předchozí účetní období sloužit jako podklad pro rozhodnutí valné hromady o rozdělení zisku akciové společnosti až do konce následujícího účetního období.</a:t>
            </a:r>
          </a:p>
        </p:txBody>
      </p:sp>
    </p:spTree>
    <p:extLst>
      <p:ext uri="{BB962C8B-B14F-4D97-AF65-F5344CB8AC3E}">
        <p14:creationId xmlns:p14="http://schemas.microsoft.com/office/powerpoint/2010/main" val="40944391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5069160"/>
          </a:xfrm>
        </p:spPr>
        <p:txBody>
          <a:bodyPr>
            <a:normAutofit/>
          </a:bodyPr>
          <a:lstStyle/>
          <a:p>
            <a:r>
              <a:rPr lang="cs-CZ" altLang="cs-CZ" i="1" dirty="0"/>
              <a:t>27 Cdo 3885/2017 (R 9/2020) - pokračování</a:t>
            </a:r>
          </a:p>
          <a:p>
            <a:pPr marL="971550" lvl="1" indent="-514350">
              <a:buFont typeface="+mj-lt"/>
              <a:buAutoNum type="romanUcPeriod" startAt="3"/>
            </a:pPr>
            <a:r>
              <a:rPr lang="cs-CZ" altLang="cs-CZ" sz="2300" i="1" dirty="0"/>
              <a:t>S účinností od 1. 1. 2014 může valná hromada akciové společnosti rozdělit zisk i tak, že jeho část rozdělí (jako tantiému) členům volených orgánů akciové společnosti, aniž by (současně) rozdělila zisk (jeho část) i mezi akcionáře, a to za předpokladu, že rozdělení (části) zisku mezi členy volených orgánů (či jiné osoby odlišné od akcionářů) připouští stanovy společnosti (§ 34 odst. 1 in fine z. o. k.) a že pro nerozdělení (zbývající části) zisku mezi akcionáře jsou dány důležité důvody. </a:t>
            </a:r>
          </a:p>
          <a:p>
            <a:pPr marL="971550" lvl="1" indent="-514350">
              <a:buFont typeface="+mj-lt"/>
              <a:buAutoNum type="romanUcPeriod" startAt="3"/>
            </a:pPr>
            <a:r>
              <a:rPr lang="cs-CZ" altLang="cs-CZ" sz="2300" i="1" dirty="0"/>
              <a:t>Důležitým důvodem pro nerozdělení (části) zisku mezi akcionáře může být i ujednání obsažené ve stanovách upravující nakládání se ziskem společnosti.</a:t>
            </a:r>
          </a:p>
          <a:p>
            <a:pPr lvl="1">
              <a:buNone/>
            </a:pPr>
            <a:endParaRPr lang="cs-CZ" altLang="cs-CZ" sz="2300" dirty="0"/>
          </a:p>
        </p:txBody>
      </p:sp>
    </p:spTree>
    <p:extLst>
      <p:ext uri="{BB962C8B-B14F-4D97-AF65-F5344CB8AC3E}">
        <p14:creationId xmlns:p14="http://schemas.microsoft.com/office/powerpoint/2010/main" val="14979038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i="1" dirty="0"/>
              <a:t>27 Cdo 3885/2017 (R 9/2020) – pokračování</a:t>
            </a:r>
          </a:p>
          <a:p>
            <a:pPr lvl="1">
              <a:buNone/>
            </a:pPr>
            <a:r>
              <a:rPr lang="cs-CZ" altLang="cs-CZ" sz="2300" i="1" dirty="0" err="1"/>
              <a:t>Obiter</a:t>
            </a:r>
            <a:r>
              <a:rPr lang="cs-CZ" altLang="cs-CZ" sz="2300" i="1" dirty="0"/>
              <a:t> </a:t>
            </a:r>
            <a:r>
              <a:rPr lang="cs-CZ" altLang="cs-CZ" sz="2300" i="1" dirty="0" err="1"/>
              <a:t>dictum</a:t>
            </a:r>
            <a:r>
              <a:rPr lang="cs-CZ" altLang="cs-CZ" sz="2300" i="1" dirty="0"/>
              <a:t>:</a:t>
            </a:r>
          </a:p>
          <a:p>
            <a:pPr marL="971550" lvl="1" indent="-514350">
              <a:buFont typeface="+mj-lt"/>
              <a:buAutoNum type="romanUcPeriod" startAt="5"/>
            </a:pPr>
            <a:r>
              <a:rPr lang="cs-CZ" altLang="cs-CZ" sz="2300" i="1" dirty="0"/>
              <a:t>V dalším řízení soudy nepřehlédnou, že akcionáři se mohou domáhat vyslovení neplatnosti usnesení valné hromady toliko z důvodů, které byly uplatněny (lhostejno zda jimi osobně či jinou oprávněnou osobou) formou protestu na valné hromadě</a:t>
            </a:r>
            <a:br>
              <a:rPr lang="cs-CZ" altLang="cs-CZ" sz="2300" i="1" dirty="0"/>
            </a:br>
            <a:r>
              <a:rPr lang="cs-CZ" altLang="cs-CZ" sz="2300" i="1" dirty="0"/>
              <a:t>(§ 424 z. o. k.).</a:t>
            </a:r>
          </a:p>
          <a:p>
            <a:pPr marL="971550" lvl="1" indent="-514350">
              <a:buFont typeface="+mj-lt"/>
              <a:buAutoNum type="romanUcPeriod" startAt="5"/>
            </a:pPr>
            <a:r>
              <a:rPr lang="cs-CZ" altLang="cs-CZ" sz="2300" i="1" dirty="0"/>
              <a:t>Gramatickým výkladem § 424 odst. 1 z. o. k. by bylo možné dovodit, že možnost domáhat se vyslovení neplatnosti usnesení přijatých valnou hromadou bez ohledu na to, zda a které důvody neplatnosti byly uplatněny formou protestu, je otevřena všem akcionářům, kteří se jednání valné hromady – lhostejno proč (z jakých důvodů) – neúčastnili. V důsledku takového výkladu má v řízení podle § 428 z. o. k. akcionář, který se valné hromady neúčastní bez jakéhokoliv důvodu, lepší postavení než akcionář, který se valné hromady zúčastnil a na jejím rozhodování se podílel.</a:t>
            </a:r>
          </a:p>
          <a:p>
            <a:pPr lvl="1">
              <a:buNone/>
            </a:pPr>
            <a:endParaRPr lang="cs-CZ" altLang="cs-CZ" sz="2300" dirty="0"/>
          </a:p>
        </p:txBody>
      </p:sp>
    </p:spTree>
    <p:extLst>
      <p:ext uri="{BB962C8B-B14F-4D97-AF65-F5344CB8AC3E}">
        <p14:creationId xmlns:p14="http://schemas.microsoft.com/office/powerpoint/2010/main" val="8852733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i="1" dirty="0"/>
              <a:t>27 Cdo 787/2018</a:t>
            </a:r>
          </a:p>
          <a:p>
            <a:pPr marL="971550" lvl="1" indent="-514350">
              <a:buFont typeface="+mj-lt"/>
              <a:buAutoNum type="romanUcPeriod"/>
            </a:pPr>
            <a:r>
              <a:rPr lang="cs-CZ" altLang="cs-CZ" sz="2300" i="1" dirty="0"/>
              <a:t>[28] </a:t>
            </a:r>
            <a:r>
              <a:rPr lang="cs-CZ" altLang="cs-CZ" sz="2300" b="1" i="1" dirty="0"/>
              <a:t>Akcionář, který vznáší protest </a:t>
            </a:r>
            <a:r>
              <a:rPr lang="cs-CZ" altLang="cs-CZ" sz="2300" i="1" dirty="0"/>
              <a:t>proti usnesení valné hromady, </a:t>
            </a:r>
            <a:r>
              <a:rPr lang="cs-CZ" altLang="cs-CZ" sz="2300" b="1" i="1" dirty="0"/>
              <a:t>musí sdělit, proč tak činí</a:t>
            </a:r>
            <a:r>
              <a:rPr lang="cs-CZ" altLang="cs-CZ" sz="2300" i="1" dirty="0"/>
              <a:t>, tj. uvést důvody, pro které má za to, že určité usnesení valné hromady odporuje právním předpisům či stanovám společnosti. </a:t>
            </a:r>
          </a:p>
          <a:p>
            <a:pPr marL="971550" lvl="1" indent="-514350">
              <a:buFont typeface="+mj-lt"/>
              <a:buAutoNum type="romanUcPeriod"/>
            </a:pPr>
            <a:r>
              <a:rPr lang="cs-CZ" altLang="cs-CZ" sz="2300" i="1" dirty="0"/>
              <a:t>[28] </a:t>
            </a:r>
            <a:r>
              <a:rPr lang="cs-CZ" altLang="cs-CZ" sz="2300" b="1" i="1" dirty="0"/>
              <a:t>Neplatnosti</a:t>
            </a:r>
            <a:r>
              <a:rPr lang="cs-CZ" altLang="cs-CZ" sz="2300" i="1" dirty="0"/>
              <a:t> usnesení valné hromady </a:t>
            </a:r>
            <a:r>
              <a:rPr lang="cs-CZ" altLang="cs-CZ" sz="2300" b="1" i="1" dirty="0"/>
              <a:t>se akcionář může domáhat toliko z důvodů, které on sám, popř. jiná oprávněná osoba, uplatnili formou protestu</a:t>
            </a:r>
            <a:r>
              <a:rPr lang="cs-CZ" altLang="cs-CZ" sz="2300" i="1" dirty="0"/>
              <a:t>, a to bez ohledu na to, zda se jednání valné hromady zúčastnil; výjimka pro nepřítomné akcionáře, upravená v § 424 odst. 1 z. o. k., dopadá toliko na ty akcionáře, kteří se jednání valné hromady nezúčastnili z vážných (omluvitelných) důvodů.</a:t>
            </a:r>
          </a:p>
          <a:p>
            <a:pPr marL="971550" lvl="1" indent="-514350">
              <a:buFont typeface="+mj-lt"/>
              <a:buAutoNum type="romanUcPeriod"/>
            </a:pPr>
            <a:r>
              <a:rPr lang="cs-CZ" altLang="cs-CZ" sz="2300" i="1" dirty="0"/>
              <a:t>[45] Nejsou-li dány zvláštní okolnosti, jež by odůvodňovaly vyslovení neplatnosti usnesení valné hromady společnosti přesto, že porušení právních předpisů, stanov či dobrých mravů nemělo závažné právní následky, bude vždy dán zájem společnosti na tom, aby soud neplatnost rozhodnutí nevyslovil (§ 260 o. z.).</a:t>
            </a:r>
            <a:endParaRPr lang="cs-CZ" altLang="cs-CZ" sz="2300" b="1" i="1" dirty="0"/>
          </a:p>
          <a:p>
            <a:endParaRPr lang="cs-CZ" altLang="cs-CZ" sz="2000" i="1" dirty="0"/>
          </a:p>
        </p:txBody>
      </p:sp>
    </p:spTree>
    <p:extLst>
      <p:ext uri="{BB962C8B-B14F-4D97-AF65-F5344CB8AC3E}">
        <p14:creationId xmlns:p14="http://schemas.microsoft.com/office/powerpoint/2010/main" val="19388524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a:t>
            </a:r>
            <a:r>
              <a:rPr lang="cs-CZ" altLang="cs-CZ" i="1" dirty="0" err="1"/>
              <a:t>Cdo</a:t>
            </a:r>
            <a:r>
              <a:rPr lang="cs-CZ" altLang="cs-CZ" i="1" dirty="0"/>
              <a:t> 2363/2019 (odmítá)</a:t>
            </a:r>
          </a:p>
          <a:p>
            <a:pPr lvl="1">
              <a:buNone/>
            </a:pPr>
            <a:r>
              <a:rPr lang="cs-CZ" altLang="cs-CZ" sz="2300" i="1" dirty="0"/>
              <a:t>	[7] Akcionář, který vznáší protest proti usnesení valné hromady, musí sdělit, proč tak činí, tj. uvést důvody, pro které má za to, že určité usnesení valné hromady odporuje právním předpisům či stanovám společnosti. Neplatnosti usnesení valné hromady se následně</a:t>
            </a:r>
            <a:r>
              <a:rPr lang="cs-CZ" altLang="cs-CZ" sz="2300" b="1" i="1" dirty="0"/>
              <a:t> může domáhat toliko z důvodů, které </a:t>
            </a:r>
            <a:r>
              <a:rPr lang="cs-CZ" altLang="cs-CZ" sz="2300" i="1" dirty="0"/>
              <a:t>on sám, popř. jiná oprávněná osoba </a:t>
            </a:r>
            <a:r>
              <a:rPr lang="cs-CZ" altLang="cs-CZ" sz="2300" b="1" i="1" dirty="0"/>
              <a:t>uplatnili formou protestu</a:t>
            </a:r>
            <a:r>
              <a:rPr lang="cs-CZ" altLang="cs-CZ" sz="2300" i="1" dirty="0"/>
              <a:t> (s výjimkami určenými ustanovením § 424 odst. 1 z. o. k.). Jinak řečeno, nestačí, pokud akcionář sdělí, že „vznáší protest“, neuvede-li (alespoň stručně), proč (z jakých důvodů) tak činí.</a:t>
            </a:r>
          </a:p>
          <a:p>
            <a:pPr lvl="1">
              <a:buNone/>
            </a:pPr>
            <a:endParaRPr lang="cs-CZ" altLang="cs-CZ" sz="2300" dirty="0"/>
          </a:p>
        </p:txBody>
      </p:sp>
    </p:spTree>
    <p:extLst>
      <p:ext uri="{BB962C8B-B14F-4D97-AF65-F5344CB8AC3E}">
        <p14:creationId xmlns:p14="http://schemas.microsoft.com/office/powerpoint/2010/main" val="37277390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Cdo 927/2020</a:t>
            </a:r>
          </a:p>
          <a:p>
            <a:pPr marL="971550" lvl="1" indent="-514350">
              <a:buFont typeface="+mj-lt"/>
              <a:buAutoNum type="romanUcPeriod"/>
            </a:pPr>
            <a:r>
              <a:rPr lang="cs-CZ" altLang="cs-CZ" sz="2300" i="1" dirty="0"/>
              <a:t>[38] Protest může být uplatněn </a:t>
            </a:r>
            <a:r>
              <a:rPr lang="cs-CZ" altLang="cs-CZ" sz="2300" b="1" i="1" dirty="0"/>
              <a:t>kdykoliv v průběhu zasedání valné hromady</a:t>
            </a:r>
            <a:r>
              <a:rPr lang="cs-CZ" altLang="cs-CZ" sz="2300" i="1" dirty="0"/>
              <a:t>; je-li to nicméně možné, měl by být uplatněn před hlasováním o návrhu usnesení, jehož se týká, aby společnost mohla na uplatněné výhrady reagovat a případné nedostatky (přichází-li to v úvahu) napravit.</a:t>
            </a:r>
          </a:p>
          <a:p>
            <a:pPr marL="971550" lvl="1" indent="-514350">
              <a:buFont typeface="+mj-lt"/>
              <a:buAutoNum type="romanUcPeriod"/>
            </a:pPr>
            <a:r>
              <a:rPr lang="cs-CZ" altLang="cs-CZ" sz="2300" i="1" dirty="0"/>
              <a:t>[38] Z projevu akcionáře musí být zjevné, že uplatňuje protest, nicméně akcionář </a:t>
            </a:r>
            <a:r>
              <a:rPr lang="cs-CZ" altLang="cs-CZ" sz="2300" b="1" i="1" dirty="0"/>
              <a:t>není povinen užít </a:t>
            </a:r>
            <a:r>
              <a:rPr lang="cs-CZ" altLang="cs-CZ" sz="2300" i="1" dirty="0"/>
              <a:t>podstatné jméno </a:t>
            </a:r>
            <a:r>
              <a:rPr lang="cs-CZ" altLang="cs-CZ" sz="2300" b="1" i="1" dirty="0"/>
              <a:t>„protest“ </a:t>
            </a:r>
            <a:r>
              <a:rPr lang="cs-CZ" altLang="cs-CZ" sz="2300" i="1" dirty="0"/>
              <a:t>či sloveso </a:t>
            </a:r>
            <a:r>
              <a:rPr lang="cs-CZ" altLang="cs-CZ" sz="2300" b="1" i="1" dirty="0"/>
              <a:t>„protestuji“</a:t>
            </a:r>
            <a:r>
              <a:rPr lang="cs-CZ" altLang="cs-CZ" sz="2300" i="1" dirty="0"/>
              <a:t>. Jako každé jiné právní jednání i protest je nutné posoudit podle obsahu (§ 555 odst. 1 o. z.); plyne-li z obsahu přednesu akcionáře, že namítá vady, pro které mohou být (některá či všechna) usnesení valné hromady shledána neplatnými, jde o protest, byť by tak nebyl označen.</a:t>
            </a:r>
            <a:endParaRPr lang="cs-CZ" altLang="cs-CZ" sz="2000" i="1" dirty="0"/>
          </a:p>
        </p:txBody>
      </p:sp>
    </p:spTree>
    <p:extLst>
      <p:ext uri="{BB962C8B-B14F-4D97-AF65-F5344CB8AC3E}">
        <p14:creationId xmlns:p14="http://schemas.microsoft.com/office/powerpoint/2010/main" val="14303250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Cdo 927/2020 – pokračování</a:t>
            </a:r>
          </a:p>
          <a:p>
            <a:pPr marL="971550" lvl="1" indent="-514350">
              <a:buFont typeface="+mj-lt"/>
              <a:buAutoNum type="romanUcPeriod" startAt="3"/>
            </a:pPr>
            <a:r>
              <a:rPr lang="cs-CZ" altLang="cs-CZ" sz="2300" i="1" dirty="0"/>
              <a:t>[39] Důvod, který nebyl uplatněn formou protestu, může vést k vyslovení neplatnosti usnesení valné hromady v řízení zahájeném akcionářem toliko tehdy, je-li splněna některá z výjimek uvedených v § 424 odst. 1 z. o. k. V opačném případě soud v řízení o návrhu akcionáře na vyslovení neplatnosti usnesení valné hromady k důvodům, které nebyly uplatněny formou protestu na valné hromadě, nepřihlédne, a to ani tehdy, jsou-li tyto důvody dány a odůvodňují-li vyslovení neplatnosti usnesení valné hromady.</a:t>
            </a:r>
          </a:p>
          <a:p>
            <a:pPr marL="971550" lvl="1" indent="-514350">
              <a:buFont typeface="+mj-lt"/>
              <a:buAutoNum type="romanUcPeriod" startAt="3"/>
            </a:pPr>
            <a:r>
              <a:rPr lang="cs-CZ" altLang="cs-CZ" sz="2300" b="1" i="1" dirty="0"/>
              <a:t>Soud</a:t>
            </a:r>
            <a:r>
              <a:rPr lang="cs-CZ" altLang="cs-CZ" sz="2300" i="1" dirty="0"/>
              <a:t> je při posuzování platnosti usnesení valné hromady </a:t>
            </a:r>
            <a:r>
              <a:rPr lang="cs-CZ" altLang="cs-CZ" sz="2300" b="1" i="1" dirty="0"/>
              <a:t>vázán návrhem</a:t>
            </a:r>
            <a:r>
              <a:rPr lang="cs-CZ" altLang="cs-CZ" sz="2300" i="1" dirty="0"/>
              <a:t> a z jiných než navrhovatelem uplatněných důvodů nemůže platnost usnesení valné hromady posuzovat.</a:t>
            </a:r>
            <a:endParaRPr lang="cs-CZ" altLang="cs-CZ" sz="2000" i="1" dirty="0"/>
          </a:p>
        </p:txBody>
      </p:sp>
    </p:spTree>
    <p:extLst>
      <p:ext uri="{BB962C8B-B14F-4D97-AF65-F5344CB8AC3E}">
        <p14:creationId xmlns:p14="http://schemas.microsoft.com/office/powerpoint/2010/main" val="37393233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dirty="0"/>
              <a:t>27 Cdo 3364/2020</a:t>
            </a:r>
          </a:p>
          <a:p>
            <a:pPr marL="971550" lvl="1" indent="-514350">
              <a:buFont typeface="+mj-lt"/>
              <a:buAutoNum type="romanUcPeriod"/>
            </a:pPr>
            <a:r>
              <a:rPr lang="cs-CZ" altLang="cs-CZ" sz="2300" dirty="0"/>
              <a:t>[23] Z pouhé absence výslovné právní úpravy, jež by omezovala také jednatele společnosti – obdobně jako společníka – v právu podat návrh na vyslovení neplatnosti usnesení valné hromady předchozím uplatněním protestu, nelze dovozovat, že by jednatel nebyl povinen (a to případně i formou protestu) upozornit na okolnosti, jež by mohly vést k vyslovení neplatnosti (některého či všech) usnesení přijímaných valnou hromadou.</a:t>
            </a:r>
          </a:p>
          <a:p>
            <a:pPr marL="971550" lvl="1" indent="-514350">
              <a:buFont typeface="+mj-lt"/>
              <a:buAutoNum type="romanUcPeriod"/>
            </a:pPr>
            <a:r>
              <a:rPr lang="cs-CZ" altLang="cs-CZ" sz="2300" dirty="0"/>
              <a:t>[26] Jakkoliv tedy </a:t>
            </a:r>
            <a:r>
              <a:rPr lang="cs-CZ" altLang="cs-CZ" sz="2300" b="1" dirty="0"/>
              <a:t>absence protestu není sama o sobě důvodem pro zamítnutí návrhu jednatele</a:t>
            </a:r>
            <a:r>
              <a:rPr lang="cs-CZ" altLang="cs-CZ" sz="2300" dirty="0"/>
              <a:t> na vyslovení neplatnosti usnesení valné hromady (jednateli zůstává – na rozdíl od společníka – aktivní věcná legitimace zachována), skutečnost, že jednatel na okolnosti zakládající důvod pro vyslovení neplatnosti usnesení valné hromady </a:t>
            </a:r>
            <a:r>
              <a:rPr lang="cs-CZ" altLang="cs-CZ" sz="2300" b="1" dirty="0"/>
              <a:t>předem neupozornil</a:t>
            </a:r>
            <a:r>
              <a:rPr lang="cs-CZ" altLang="cs-CZ" sz="2300" dirty="0"/>
              <a:t>, ač mohl, a bez dalšího podal návrh podle § 191 z. o. k., může být (podle okolností konkrétního případu) považována za </a:t>
            </a:r>
            <a:r>
              <a:rPr lang="cs-CZ" altLang="cs-CZ" sz="2300" b="1" dirty="0"/>
              <a:t>porušení péče řádného hospodáře</a:t>
            </a:r>
            <a:r>
              <a:rPr lang="cs-CZ" altLang="cs-CZ" sz="2300" dirty="0"/>
              <a:t>.</a:t>
            </a:r>
          </a:p>
        </p:txBody>
      </p:sp>
    </p:spTree>
    <p:extLst>
      <p:ext uri="{BB962C8B-B14F-4D97-AF65-F5344CB8AC3E}">
        <p14:creationId xmlns:p14="http://schemas.microsoft.com/office/powerpoint/2010/main" val="12600173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a:t>
            </a:r>
            <a:r>
              <a:rPr lang="cs-CZ" altLang="cs-CZ" i="1" dirty="0" err="1"/>
              <a:t>Cdo</a:t>
            </a:r>
            <a:r>
              <a:rPr lang="cs-CZ" altLang="cs-CZ" i="1" dirty="0"/>
              <a:t> 3364/2020 - pokračování</a:t>
            </a:r>
          </a:p>
          <a:p>
            <a:pPr marL="971550" lvl="1" indent="-514350">
              <a:buFont typeface="+mj-lt"/>
              <a:buAutoNum type="romanUcPeriod" startAt="3"/>
            </a:pPr>
            <a:r>
              <a:rPr lang="cs-CZ" altLang="cs-CZ" sz="2300" i="1" dirty="0"/>
              <a:t>[31] Smyslu a účelu právní úpravy protestu, jakož i rozumnému a spravedlivému uspořádání vztahů uvnitř společnosti, odpovídá takový výklad, podle něhož společníku, jenž zastává funkci jednatele, svědčí (tak jako jiným společníkům) právo podat návrh podle § 191 z. o. k. toliko z důvodů, které byly uplatněny formou protestu (§ 192 odst. 2 a 3 z. o. k.), popř. pro něž platí některá z výjimek upravených v posledně označeném ustanovení, a to bez ohledu na to, jaké usnesení valné hromady (a z jakých důvodů) je napadáno.</a:t>
            </a:r>
          </a:p>
        </p:txBody>
      </p:sp>
    </p:spTree>
    <p:extLst>
      <p:ext uri="{BB962C8B-B14F-4D97-AF65-F5344CB8AC3E}">
        <p14:creationId xmlns:p14="http://schemas.microsoft.com/office/powerpoint/2010/main" val="289976409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C949801266B3749BCCD6C4CBE2AC057" ma:contentTypeVersion="14" ma:contentTypeDescription="Vytvoří nový dokument" ma:contentTypeScope="" ma:versionID="1982c3b7f7b9c477da697a387fefb9dc">
  <xsd:schema xmlns:xsd="http://www.w3.org/2001/XMLSchema" xmlns:xs="http://www.w3.org/2001/XMLSchema" xmlns:p="http://schemas.microsoft.com/office/2006/metadata/properties" xmlns:ns3="4f0289a4-3b82-4623-a95c-1407cf5b8323" xmlns:ns4="21083ac9-bfbf-47e4-af4e-605821655a76" targetNamespace="http://schemas.microsoft.com/office/2006/metadata/properties" ma:root="true" ma:fieldsID="84f3f6f2927155a8f4c810999428b60a" ns3:_="" ns4:_="">
    <xsd:import namespace="4f0289a4-3b82-4623-a95c-1407cf5b8323"/>
    <xsd:import namespace="21083ac9-bfbf-47e4-af4e-605821655a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0289a4-3b82-4623-a95c-1407cf5b83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083ac9-bfbf-47e4-af4e-605821655a76"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element name="SharingHintHash" ma:index="18"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C762F3-594B-4942-B347-6A54CA02ED89}">
  <ds:schemaRefs>
    <ds:schemaRef ds:uri="http://schemas.microsoft.com/office/2006/metadata/properties"/>
    <ds:schemaRef ds:uri="4f0289a4-3b82-4623-a95c-1407cf5b832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21083ac9-bfbf-47e4-af4e-605821655a76"/>
    <ds:schemaRef ds:uri="http://www.w3.org/XML/1998/namespace"/>
    <ds:schemaRef ds:uri="http://purl.org/dc/dcmitype/"/>
  </ds:schemaRefs>
</ds:datastoreItem>
</file>

<file path=customXml/itemProps2.xml><?xml version="1.0" encoding="utf-8"?>
<ds:datastoreItem xmlns:ds="http://schemas.openxmlformats.org/officeDocument/2006/customXml" ds:itemID="{C73FA285-7AA9-4B0F-AC0B-9CF45A1C1905}">
  <ds:schemaRefs>
    <ds:schemaRef ds:uri="http://schemas.microsoft.com/sharepoint/v3/contenttype/forms"/>
  </ds:schemaRefs>
</ds:datastoreItem>
</file>

<file path=customXml/itemProps3.xml><?xml version="1.0" encoding="utf-8"?>
<ds:datastoreItem xmlns:ds="http://schemas.openxmlformats.org/officeDocument/2006/customXml" ds:itemID="{7D6B3AF6-AC7F-4081-B1D5-326F0E6216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0289a4-3b82-4623-a95c-1407cf5b8323"/>
    <ds:schemaRef ds:uri="21083ac9-bfbf-47e4-af4e-605821655a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TotalTime>
  <Words>12384</Words>
  <Application>Microsoft Office PowerPoint</Application>
  <PresentationFormat>Předvádění na obrazovce (4:3)</PresentationFormat>
  <Paragraphs>647</Paragraphs>
  <Slides>120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120</vt:i4>
      </vt:variant>
    </vt:vector>
  </HeadingPairs>
  <TitlesOfParts>
    <vt:vector size="123" baseType="lpstr">
      <vt:lpstr>Arial</vt:lpstr>
      <vt:lpstr>Calibri</vt:lpstr>
      <vt:lpstr>Motiv sady Office</vt:lpstr>
      <vt:lpstr>Veřejné rejstříky a korporace</vt:lpstr>
      <vt:lpstr>Program</vt:lpstr>
      <vt:lpstr>Prezentace aplikace PowerPoint</vt:lpstr>
      <vt:lpstr>Zastoupení a úprava střetu zájmů</vt:lpstr>
      <vt:lpstr>Povaha „jednání“ statutárního orgánu</vt:lpstr>
      <vt:lpstr>Vztah úpravy ZOK k obecnému pravidlu o zastoupení</vt:lpstr>
      <vt:lpstr>Právní úprava ZOK</vt:lpstr>
      <vt:lpstr>Korporátní odstranění střetu zájmů</vt:lpstr>
      <vt:lpstr>Judikatura</vt:lpstr>
      <vt:lpstr>Důsledky jednání ve střetu zájmů</vt:lpstr>
      <vt:lpstr>Revize náhledu</vt:lpstr>
      <vt:lpstr>Revize náhledu</vt:lpstr>
      <vt:lpstr>Jak číst § 437 ObčZ?</vt:lpstr>
      <vt:lpstr>Problém osobního rozsahu </vt:lpstr>
      <vt:lpstr>Náležitosti notifikace </vt:lpstr>
      <vt:lpstr>Způsob notifikace („úkrok stranou“)</vt:lpstr>
      <vt:lpstr>Způsob notifikace („úkrok stranou“)</vt:lpstr>
      <vt:lpstr>Kazuistika</vt:lpstr>
      <vt:lpstr>Kazuistika</vt:lpstr>
      <vt:lpstr>Odbočka (zákaz postoupení pohledávky)</vt:lpstr>
      <vt:lpstr>Problematické závěry… ?</vt:lpstr>
      <vt:lpstr>Prezentace aplikace PowerPoint</vt:lpstr>
      <vt:lpstr>Pojem „souběhu“ výkonu funkce</vt:lpstr>
      <vt:lpstr>Původní pohled rozhodovací praxe</vt:lpstr>
      <vt:lpstr>Původní pohled rozhodovací praxe</vt:lpstr>
      <vt:lpstr>Krátké intermezzo</vt:lpstr>
      <vt:lpstr>Bod zlomu</vt:lpstr>
      <vt:lpstr>Korekce v rozhodovací praxi NS</vt:lpstr>
      <vt:lpstr>Korekce v rozhodovací praxi NS</vt:lpstr>
      <vt:lpstr>Reakce ÚS</vt:lpstr>
      <vt:lpstr>Současný stav</vt:lpstr>
      <vt:lpstr>Současný stav</vt:lpstr>
      <vt:lpstr>Neplatnost „výpovědi“</vt:lpstr>
      <vt:lpstr>Shrnutí</vt:lpstr>
      <vt:lpstr>Z aktuální judikatury</vt:lpstr>
      <vt:lpstr>Paušální odkaz na zákoník práce</vt:lpstr>
      <vt:lpstr> Nabídka jiné práce (paušální odkaz na zákoník práce)</vt:lpstr>
      <vt:lpstr> Nabídka jiné práce (paušální odkaz na zákoník práce)</vt:lpstr>
      <vt:lpstr>„Povyšování“</vt:lpstr>
      <vt:lpstr> Konkludentní zánik prac. poměru (výrobní družstvo)</vt:lpstr>
      <vt:lpstr> Výrobní družstvo (konkludentní zánik) – pokračování</vt:lpstr>
      <vt:lpstr>Konkludentní zánik prac. poměru</vt:lpstr>
      <vt:lpstr> V režimu § 66d ObchZ (obecně)</vt:lpstr>
      <vt:lpstr> V režimu § 66d ObchZ (konkludentní zánik)</vt:lpstr>
      <vt:lpstr> „Obnovení“ pracovního poměru (v režimu § 66d ObchZ)</vt:lpstr>
      <vt:lpstr> „Obnovení“ pracovního poměru (v režimu § 66d ObchZ)</vt:lpstr>
      <vt:lpstr> „Korekce“ vůlí stran</vt:lpstr>
      <vt:lpstr>Obchodní vedení</vt:lpstr>
      <vt:lpstr> Obchodní vedení</vt:lpstr>
      <vt:lpstr> Obchodní vedení</vt:lpstr>
      <vt:lpstr>Výklad manažerské smlouvy</vt:lpstr>
      <vt:lpstr>Výklad manažerské smlouvy</vt:lpstr>
      <vt:lpstr>Současný pohled rozhodovací praxe</vt:lpstr>
      <vt:lpstr> Jen obchodní vedení?</vt:lpstr>
      <vt:lpstr>Vazba na insolvenční řízení a samostatné vymezení „souběhů“ ve správním soudnictví?</vt:lpstr>
      <vt:lpstr>Pohledávka člena statutárního orgánu</vt:lpstr>
      <vt:lpstr>Vztahu k zákonu č. 118/2000 Sb. o ochraně zaměstnanců při platební neschopnosti zaměstnavatele</vt:lpstr>
      <vt:lpstr>Vztahu k zákonu č. 118/2000 Sb. o ochraně zaměstnanců při platební neschopnosti zaměstnavatele</vt:lpstr>
      <vt:lpstr>Konkurenční doložka</vt:lpstr>
      <vt:lpstr> Konkurenční doložka</vt:lpstr>
      <vt:lpstr>Prezentace aplikace PowerPoint</vt:lpstr>
      <vt:lpstr>Neplatnost a zdánlivost</vt:lpstr>
      <vt:lpstr>Delegace podle § 3 ZOK</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Z aktuální judikatury</vt:lpstr>
      <vt:lpstr>Prameny procesní úpravy</vt:lpstr>
      <vt:lpstr>„Povaha“ řízení</vt:lpstr>
      <vt:lpstr>Vedlejší účastenství</vt:lpstr>
      <vt:lpstr>Převod práva napadat platnost</vt:lpstr>
      <vt:lpstr>Převod práva napadat platnost</vt:lpstr>
      <vt:lpstr>Lhůty a dispozice s návrhem</vt:lpstr>
      <vt:lpstr>Rozšíření návrhu</vt:lpstr>
      <vt:lpstr>Rozšíření návrhu</vt:lpstr>
      <vt:lpstr>Přezkum v rejstříkovém řízení</vt:lpstr>
      <vt:lpstr>Přezkum v rejstříkovém řízení</vt:lpstr>
      <vt:lpstr>Přezkum v rejstříkovém řízení</vt:lpstr>
      <vt:lpstr>Možnost neplatnost nevyslovit</vt:lpstr>
      <vt:lpstr>Důvod neplatnost nevyslovit</vt:lpstr>
      <vt:lpstr>Důvod neplatnost nevyslovit</vt:lpstr>
      <vt:lpstr>Pozvánka</vt:lpstr>
      <vt:lpstr>Pozvánka</vt:lpstr>
      <vt:lpstr>Pozvánka</vt:lpstr>
      <vt:lpstr>Příliš malý podíl</vt:lpstr>
      <vt:lpstr>Protest</vt:lpstr>
      <vt:lpstr>Rozdělování zisku (a protest)</vt:lpstr>
      <vt:lpstr>Rozdělování zisku (a protest)</vt:lpstr>
      <vt:lpstr>Rozdělování zisku (a protest)</vt:lpstr>
      <vt:lpstr>Protest</vt:lpstr>
      <vt:lpstr>Protest</vt:lpstr>
      <vt:lpstr>Protest</vt:lpstr>
      <vt:lpstr>Protest</vt:lpstr>
      <vt:lpstr>Protest</vt:lpstr>
      <vt:lpstr>Protest</vt:lpstr>
      <vt:lpstr>Protest</vt:lpstr>
      <vt:lpstr>Hlasování</vt:lpstr>
      <vt:lpstr>Právo zdržet se hlasování</vt:lpstr>
      <vt:lpstr>Právo zdržet se hlasování</vt:lpstr>
      <vt:lpstr>Právo zdržet se hlasování</vt:lpstr>
      <vt:lpstr>Absence vůle</vt:lpstr>
      <vt:lpstr>„Absence“ vůle (pozitivní určovací návrh)</vt:lpstr>
      <vt:lpstr>„Závěrečné“ usnesení</vt:lpstr>
      <vt:lpstr>„Závěrečné“ usnesení</vt:lpstr>
      <vt:lpstr>Prezentace aplikace PowerPoint</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Procesní opatrovnictví</vt:lpstr>
      <vt:lpstr>Procesní opatrovník</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Veřejné rejstříky a korporace</dc:title>
  <dc:subject>Vzdělávání advokátních koncipientů</dc:subject>
  <dc:creator>Radek Ruban</dc:creator>
  <cp:lastModifiedBy>Radek Ruban</cp:lastModifiedBy>
  <cp:revision>172</cp:revision>
  <cp:lastPrinted>2022-08-28T15:30:11Z</cp:lastPrinted>
  <dcterms:created xsi:type="dcterms:W3CDTF">2019-06-11T12:24:06Z</dcterms:created>
  <dcterms:modified xsi:type="dcterms:W3CDTF">2025-03-17T06:39:44Z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0x010100BC949801266B3749BCCD6C4CBE2AC057</vt:lpwstr>
  </property>
</Properties>
</file>