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294" r:id="rId3"/>
    <p:sldId id="267" r:id="rId4"/>
    <p:sldId id="273" r:id="rId5"/>
    <p:sldId id="293" r:id="rId6"/>
    <p:sldId id="353" r:id="rId7"/>
    <p:sldId id="334" r:id="rId8"/>
    <p:sldId id="354" r:id="rId9"/>
    <p:sldId id="356" r:id="rId10"/>
    <p:sldId id="357" r:id="rId11"/>
    <p:sldId id="339" r:id="rId12"/>
    <p:sldId id="340" r:id="rId13"/>
    <p:sldId id="342" r:id="rId14"/>
    <p:sldId id="344" r:id="rId15"/>
    <p:sldId id="358" r:id="rId16"/>
    <p:sldId id="359" r:id="rId17"/>
    <p:sldId id="345" r:id="rId18"/>
    <p:sldId id="346" r:id="rId19"/>
    <p:sldId id="347" r:id="rId20"/>
    <p:sldId id="348" r:id="rId21"/>
    <p:sldId id="349" r:id="rId22"/>
    <p:sldId id="350" r:id="rId23"/>
    <p:sldId id="351" r:id="rId24"/>
    <p:sldId id="352" r:id="rId25"/>
    <p:sldId id="320" r:id="rId26"/>
  </p:sldIdLst>
  <p:sldSz cx="9144000" cy="6858000" type="screen4x3"/>
  <p:notesSz cx="6735763" cy="9866313"/>
  <p:defaultTextStyle>
    <a:defPPr>
      <a:defRPr lang="cs-CZ"/>
    </a:defPPr>
    <a:lvl1pPr algn="l" rtl="0" fontAlgn="base">
      <a:spcBef>
        <a:spcPct val="0"/>
      </a:spcBef>
      <a:spcAft>
        <a:spcPct val="0"/>
      </a:spcAft>
      <a:defRPr sz="2000" kern="1200">
        <a:solidFill>
          <a:schemeClr val="tx1"/>
        </a:solidFill>
        <a:latin typeface="Verdana" pitchFamily="34" charset="0"/>
        <a:ea typeface="+mn-ea"/>
        <a:cs typeface="+mn-cs"/>
      </a:defRPr>
    </a:lvl1pPr>
    <a:lvl2pPr marL="457200" algn="l" rtl="0" fontAlgn="base">
      <a:spcBef>
        <a:spcPct val="0"/>
      </a:spcBef>
      <a:spcAft>
        <a:spcPct val="0"/>
      </a:spcAft>
      <a:defRPr sz="2000" kern="1200">
        <a:solidFill>
          <a:schemeClr val="tx1"/>
        </a:solidFill>
        <a:latin typeface="Verdana" pitchFamily="34" charset="0"/>
        <a:ea typeface="+mn-ea"/>
        <a:cs typeface="+mn-cs"/>
      </a:defRPr>
    </a:lvl2pPr>
    <a:lvl3pPr marL="914400" algn="l" rtl="0" fontAlgn="base">
      <a:spcBef>
        <a:spcPct val="0"/>
      </a:spcBef>
      <a:spcAft>
        <a:spcPct val="0"/>
      </a:spcAft>
      <a:defRPr sz="2000" kern="1200">
        <a:solidFill>
          <a:schemeClr val="tx1"/>
        </a:solidFill>
        <a:latin typeface="Verdana" pitchFamily="34" charset="0"/>
        <a:ea typeface="+mn-ea"/>
        <a:cs typeface="+mn-cs"/>
      </a:defRPr>
    </a:lvl3pPr>
    <a:lvl4pPr marL="1371600" algn="l" rtl="0" fontAlgn="base">
      <a:spcBef>
        <a:spcPct val="0"/>
      </a:spcBef>
      <a:spcAft>
        <a:spcPct val="0"/>
      </a:spcAft>
      <a:defRPr sz="2000" kern="1200">
        <a:solidFill>
          <a:schemeClr val="tx1"/>
        </a:solidFill>
        <a:latin typeface="Verdana" pitchFamily="34" charset="0"/>
        <a:ea typeface="+mn-ea"/>
        <a:cs typeface="+mn-cs"/>
      </a:defRPr>
    </a:lvl4pPr>
    <a:lvl5pPr marL="1828800" algn="l"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40" autoAdjust="0"/>
  </p:normalViewPr>
  <p:slideViewPr>
    <p:cSldViewPr>
      <p:cViewPr>
        <p:scale>
          <a:sx n="75" d="100"/>
          <a:sy n="75" d="100"/>
        </p:scale>
        <p:origin x="-1014" y="-6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836" y="-72"/>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5.xml"/><Relationship Id="rId1" Type="http://schemas.openxmlformats.org/officeDocument/2006/relationships/slide" Target="slides/slide2.xml"/><Relationship Id="rId4" Type="http://schemas.openxmlformats.org/officeDocument/2006/relationships/slide" Target="slides/slide9.xml"/></Relationships>
</file>

<file path=ppt/charts/_rels/chart1.xml.rels><?xml version="1.0" encoding="UTF-8" standalone="yes"?>
<Relationships xmlns="http://schemas.openxmlformats.org/package/2006/relationships"><Relationship Id="rId2" Type="http://schemas.openxmlformats.org/officeDocument/2006/relationships/oleObject" Target="file:///D:\Documents%20and%20Settings\u027518\_pracovn&#237;\Statistiky\Statistika%20souhrn_%202007_201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D:\Documents%20and%20Settings\u027518\_pracovn&#237;\Statistiky\Statistika%20souhrn_%202007_2011.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cs-CZ"/>
  <c:style val="35"/>
  <c:clrMapOvr bg1="lt1" tx1="dk1" bg2="lt2" tx2="dk2" accent1="accent1" accent2="accent2" accent3="accent3" accent4="accent4" accent5="accent5" accent6="accent6" hlink="hlink" folHlink="folHlink"/>
  <c:chart>
    <c:title>
      <c:tx>
        <c:rich>
          <a:bodyPr/>
          <a:lstStyle/>
          <a:p>
            <a:pPr>
              <a:defRPr lang="en-US" sz="1800">
                <a:solidFill>
                  <a:schemeClr val="tx1"/>
                </a:solidFill>
                <a:latin typeface="Verdana" pitchFamily="34" charset="0"/>
                <a:ea typeface="+mn-ea"/>
                <a:cs typeface="+mn-cs"/>
              </a:defRPr>
            </a:pPr>
            <a:r>
              <a:rPr lang="cs-CZ" sz="1400" dirty="0">
                <a:solidFill>
                  <a:schemeClr val="tx1"/>
                </a:solidFill>
                <a:latin typeface="Verdana" pitchFamily="34" charset="0"/>
                <a:ea typeface="+mn-ea"/>
                <a:cs typeface="+mn-cs"/>
              </a:rPr>
              <a:t>Množství zboží podezřelého z porušování práv duševního vlastnictví zadrženého v ČR v období let 2007 a 2011</a:t>
            </a:r>
            <a:endParaRPr lang="en-US" sz="1400" dirty="0">
              <a:solidFill>
                <a:schemeClr val="tx1"/>
              </a:solidFill>
              <a:latin typeface="Verdana" pitchFamily="34" charset="0"/>
              <a:ea typeface="+mn-ea"/>
              <a:cs typeface="+mn-cs"/>
            </a:endParaRPr>
          </a:p>
        </c:rich>
      </c:tx>
      <c:layout>
        <c:manualLayout>
          <c:xMode val="edge"/>
          <c:yMode val="edge"/>
          <c:x val="0.13691261973070529"/>
          <c:y val="1.3575787636198825E-2"/>
        </c:manualLayout>
      </c:layout>
    </c:title>
    <c:view3D>
      <c:rAngAx val="1"/>
    </c:view3D>
    <c:sideWall>
      <c:spPr>
        <a:gradFill>
          <a:gsLst>
            <a:gs pos="0">
              <a:srgbClr val="FFC000"/>
            </a:gs>
            <a:gs pos="39999">
              <a:srgbClr val="85C2FF"/>
            </a:gs>
            <a:gs pos="70000">
              <a:srgbClr val="C4D6EB"/>
            </a:gs>
            <a:gs pos="100000">
              <a:srgbClr val="FFEBFA"/>
            </a:gs>
          </a:gsLst>
          <a:lin ang="11400000" scaled="0"/>
        </a:gradFill>
      </c:spPr>
    </c:sideWall>
    <c:backWall>
      <c:spPr>
        <a:gradFill>
          <a:gsLst>
            <a:gs pos="0">
              <a:srgbClr val="FFC000"/>
            </a:gs>
            <a:gs pos="39999">
              <a:srgbClr val="85C2FF"/>
            </a:gs>
            <a:gs pos="70000">
              <a:srgbClr val="C4D6EB"/>
            </a:gs>
            <a:gs pos="100000">
              <a:srgbClr val="FFEBFA"/>
            </a:gs>
          </a:gsLst>
          <a:lin ang="16200000" scaled="0"/>
        </a:gradFill>
      </c:spPr>
    </c:backWall>
    <c:plotArea>
      <c:layout>
        <c:manualLayout>
          <c:layoutTarget val="inner"/>
          <c:xMode val="edge"/>
          <c:yMode val="edge"/>
          <c:x val="0.10978401417178189"/>
          <c:y val="0.12973779710689409"/>
          <c:w val="0.62746383287246243"/>
          <c:h val="0.78406988491081753"/>
        </c:manualLayout>
      </c:layout>
      <c:bar3DChart>
        <c:barDir val="col"/>
        <c:grouping val="clustered"/>
        <c:ser>
          <c:idx val="0"/>
          <c:order val="0"/>
          <c:tx>
            <c:strRef>
              <c:f>List2!$A$10</c:f>
              <c:strCache>
                <c:ptCount val="1"/>
                <c:pt idx="0">
                  <c:v>Množství zadrženého zboží v kusech</c:v>
                </c:pt>
              </c:strCache>
            </c:strRef>
          </c:tx>
          <c:spPr>
            <a:solidFill>
              <a:schemeClr val="tx2">
                <a:lumMod val="75000"/>
              </a:schemeClr>
            </a:solidFill>
          </c:spPr>
          <c:dLbls>
            <c:dLbl>
              <c:idx val="0"/>
              <c:layout>
                <c:manualLayout>
                  <c:x val="1.505646371484454E-2"/>
                  <c:y val="-8.9887619242650808E-3"/>
                </c:manualLayout>
              </c:layout>
              <c:showVal val="1"/>
            </c:dLbl>
            <c:dLbl>
              <c:idx val="1"/>
              <c:layout>
                <c:manualLayout>
                  <c:x val="1.1710582889323584E-2"/>
                  <c:y val="-2.3970031798040203E-2"/>
                </c:manualLayout>
              </c:layout>
              <c:showVal val="1"/>
            </c:dLbl>
            <c:dLbl>
              <c:idx val="2"/>
              <c:layout>
                <c:manualLayout>
                  <c:x val="1.3383523302084182E-2"/>
                  <c:y val="-8.9887619242650808E-3"/>
                </c:manualLayout>
              </c:layout>
              <c:showVal val="1"/>
            </c:dLbl>
            <c:dLbl>
              <c:idx val="3"/>
              <c:layout>
                <c:manualLayout>
                  <c:x val="1.6729404127605194E-2"/>
                  <c:y val="-3.2958793722305292E-2"/>
                </c:manualLayout>
              </c:layout>
              <c:showVal val="1"/>
            </c:dLbl>
            <c:dLbl>
              <c:idx val="4"/>
              <c:layout>
                <c:manualLayout>
                  <c:x val="1.0037642476563018E-2"/>
                  <c:y val="-8.9887619242650808E-3"/>
                </c:manualLayout>
              </c:layout>
              <c:showVal val="1"/>
            </c:dLbl>
            <c:txPr>
              <a:bodyPr/>
              <a:lstStyle/>
              <a:p>
                <a:pPr>
                  <a:defRPr b="1"/>
                </a:pPr>
                <a:endParaRPr lang="cs-CZ"/>
              </a:p>
            </c:txPr>
            <c:showVal val="1"/>
          </c:dLbls>
          <c:cat>
            <c:numRef>
              <c:f>List2!$B$9:$F$9</c:f>
              <c:numCache>
                <c:formatCode>General</c:formatCode>
                <c:ptCount val="5"/>
                <c:pt idx="0">
                  <c:v>2007</c:v>
                </c:pt>
                <c:pt idx="1">
                  <c:v>2008</c:v>
                </c:pt>
                <c:pt idx="2">
                  <c:v>2009</c:v>
                </c:pt>
                <c:pt idx="3">
                  <c:v>2010</c:v>
                </c:pt>
                <c:pt idx="4">
                  <c:v>2011</c:v>
                </c:pt>
              </c:numCache>
            </c:numRef>
          </c:cat>
          <c:val>
            <c:numRef>
              <c:f>List2!$B$10:$F$10</c:f>
              <c:numCache>
                <c:formatCode>#,##0</c:formatCode>
                <c:ptCount val="5"/>
                <c:pt idx="0">
                  <c:v>1663507</c:v>
                </c:pt>
                <c:pt idx="1">
                  <c:v>1639910</c:v>
                </c:pt>
                <c:pt idx="2">
                  <c:v>2722336</c:v>
                </c:pt>
                <c:pt idx="3">
                  <c:v>2414506</c:v>
                </c:pt>
                <c:pt idx="4">
                  <c:v>3822021</c:v>
                </c:pt>
              </c:numCache>
            </c:numRef>
          </c:val>
        </c:ser>
        <c:shape val="cylinder"/>
        <c:axId val="112357760"/>
        <c:axId val="112359296"/>
        <c:axId val="0"/>
      </c:bar3DChart>
      <c:catAx>
        <c:axId val="112357760"/>
        <c:scaling>
          <c:orientation val="minMax"/>
        </c:scaling>
        <c:axPos val="b"/>
        <c:numFmt formatCode="General" sourceLinked="1"/>
        <c:tickLblPos val="nextTo"/>
        <c:crossAx val="112359296"/>
        <c:crosses val="autoZero"/>
        <c:auto val="1"/>
        <c:lblAlgn val="ctr"/>
        <c:lblOffset val="100"/>
      </c:catAx>
      <c:valAx>
        <c:axId val="112359296"/>
        <c:scaling>
          <c:orientation val="minMax"/>
        </c:scaling>
        <c:axPos val="l"/>
        <c:majorGridlines/>
        <c:numFmt formatCode="#,##0" sourceLinked="1"/>
        <c:tickLblPos val="nextTo"/>
        <c:crossAx val="112357760"/>
        <c:crosses val="autoZero"/>
        <c:crossBetween val="between"/>
      </c:valAx>
    </c:plotArea>
    <c:legend>
      <c:legendPos val="r"/>
      <c:layout>
        <c:manualLayout>
          <c:xMode val="edge"/>
          <c:yMode val="edge"/>
          <c:x val="0.79747370190361744"/>
          <c:y val="0.51568763085018665"/>
          <c:w val="0.19248865561981521"/>
          <c:h val="0.13334391852454072"/>
        </c:manualLayout>
      </c:layout>
    </c:legend>
    <c:plotVisOnly val="1"/>
  </c:chart>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cs-CZ"/>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cs-CZ"/>
  <c:style val="34"/>
  <c:clrMapOvr bg1="lt1" tx1="dk1" bg2="lt2" tx2="dk2" accent1="accent1" accent2="accent2" accent3="accent3" accent4="accent4" accent5="accent5" accent6="accent6" hlink="hlink" folHlink="folHlink"/>
  <c:chart>
    <c:title>
      <c:tx>
        <c:rich>
          <a:bodyPr/>
          <a:lstStyle/>
          <a:p>
            <a:pPr>
              <a:defRPr lang="en-US" sz="1400" b="1" i="0" u="none" strike="noStrike" kern="1200" baseline="0">
                <a:solidFill>
                  <a:schemeClr val="tx1"/>
                </a:solidFill>
                <a:latin typeface="Verdana" pitchFamily="34" charset="0"/>
                <a:ea typeface="+mn-ea"/>
                <a:cs typeface="+mn-cs"/>
              </a:defRPr>
            </a:pPr>
            <a:r>
              <a:rPr lang="en-US" sz="1400" b="1" i="0" u="none" strike="noStrike" kern="1200" baseline="0">
                <a:solidFill>
                  <a:schemeClr val="tx1"/>
                </a:solidFill>
                <a:latin typeface="Verdana" pitchFamily="34" charset="0"/>
                <a:ea typeface="+mn-ea"/>
                <a:cs typeface="+mn-cs"/>
              </a:rPr>
              <a:t>Škoda způsobená majitelům práv </a:t>
            </a:r>
            <a:r>
              <a:rPr lang="cs-CZ" sz="1400" b="1" i="0" u="none" strike="noStrike" kern="1200" baseline="0">
                <a:solidFill>
                  <a:schemeClr val="tx1"/>
                </a:solidFill>
                <a:latin typeface="Verdana" pitchFamily="34" charset="0"/>
                <a:ea typeface="+mn-ea"/>
                <a:cs typeface="+mn-cs"/>
              </a:rPr>
              <a:t>duševního vlastnictví u zboží zadrženého v ČR v období let 2007 - 2011</a:t>
            </a:r>
            <a:endParaRPr lang="en-US" sz="1400" b="1" i="0" u="none" strike="noStrike" kern="1200" baseline="0">
              <a:solidFill>
                <a:schemeClr val="tx1"/>
              </a:solidFill>
              <a:latin typeface="Verdana" pitchFamily="34" charset="0"/>
              <a:ea typeface="+mn-ea"/>
              <a:cs typeface="+mn-cs"/>
            </a:endParaRPr>
          </a:p>
        </c:rich>
      </c:tx>
      <c:layout/>
    </c:title>
    <c:view3D>
      <c:rAngAx val="1"/>
    </c:view3D>
    <c:sideWall>
      <c:spPr>
        <a:gradFill>
          <a:gsLst>
            <a:gs pos="0">
              <a:srgbClr val="FFC000"/>
            </a:gs>
            <a:gs pos="39999">
              <a:srgbClr val="85C2FF"/>
            </a:gs>
            <a:gs pos="70000">
              <a:srgbClr val="C4D6EB"/>
            </a:gs>
            <a:gs pos="100000">
              <a:srgbClr val="FFEBFA"/>
            </a:gs>
          </a:gsLst>
          <a:lin ang="16200000" scaled="0"/>
        </a:gradFill>
      </c:spPr>
    </c:sideWall>
    <c:backWall>
      <c:spPr>
        <a:gradFill>
          <a:gsLst>
            <a:gs pos="0">
              <a:srgbClr val="FFC000"/>
            </a:gs>
            <a:gs pos="39999">
              <a:srgbClr val="85C2FF"/>
            </a:gs>
            <a:gs pos="70000">
              <a:srgbClr val="C4D6EB"/>
            </a:gs>
            <a:gs pos="100000">
              <a:srgbClr val="FFEBFA"/>
            </a:gs>
          </a:gsLst>
          <a:lin ang="16200000" scaled="0"/>
        </a:gradFill>
      </c:spPr>
    </c:backWall>
    <c:plotArea>
      <c:layout>
        <c:manualLayout>
          <c:layoutTarget val="inner"/>
          <c:xMode val="edge"/>
          <c:yMode val="edge"/>
          <c:x val="0.11375518135139474"/>
          <c:y val="0.13616352201257817"/>
          <c:w val="0.64354805836536788"/>
          <c:h val="0.77337517951765467"/>
        </c:manualLayout>
      </c:layout>
      <c:bar3DChart>
        <c:barDir val="col"/>
        <c:grouping val="clustered"/>
        <c:ser>
          <c:idx val="0"/>
          <c:order val="0"/>
          <c:tx>
            <c:strRef>
              <c:f>List2!$A$4</c:f>
              <c:strCache>
                <c:ptCount val="1"/>
                <c:pt idx="0">
                  <c:v>Škoda způsobená majitelům práv v tis. Kč</c:v>
                </c:pt>
              </c:strCache>
            </c:strRef>
          </c:tx>
          <c:spPr>
            <a:solidFill>
              <a:schemeClr val="tx2">
                <a:lumMod val="75000"/>
              </a:schemeClr>
            </a:solidFill>
          </c:spPr>
          <c:dLbls>
            <c:dLbl>
              <c:idx val="0"/>
              <c:layout>
                <c:manualLayout>
                  <c:x val="1.3316687473990818E-2"/>
                  <c:y val="-1.8867924528301831E-2"/>
                </c:manualLayout>
              </c:layout>
              <c:showVal val="1"/>
            </c:dLbl>
            <c:dLbl>
              <c:idx val="1"/>
              <c:layout>
                <c:manualLayout>
                  <c:x val="1.498122258527208E-2"/>
                  <c:y val="-1.3655834457156945E-2"/>
                </c:manualLayout>
              </c:layout>
              <c:showVal val="1"/>
            </c:dLbl>
            <c:dLbl>
              <c:idx val="2"/>
              <c:layout>
                <c:manualLayout>
                  <c:x val="1.1652101539741989E-2"/>
                  <c:y val="-1.8867924528301886E-2"/>
                </c:manualLayout>
              </c:layout>
              <c:showVal val="1"/>
            </c:dLbl>
            <c:dLbl>
              <c:idx val="3"/>
              <c:layout>
                <c:manualLayout>
                  <c:x val="1.3605442176870748E-2"/>
                  <c:y val="-9.8219766728054048E-3"/>
                </c:manualLayout>
              </c:layout>
              <c:showVal val="1"/>
            </c:dLbl>
            <c:dLbl>
              <c:idx val="4"/>
              <c:layout>
                <c:manualLayout>
                  <c:x val="1.1652114914207267E-2"/>
                  <c:y val="-1.2966555976083123E-2"/>
                </c:manualLayout>
              </c:layout>
              <c:showVal val="1"/>
            </c:dLbl>
            <c:txPr>
              <a:bodyPr/>
              <a:lstStyle/>
              <a:p>
                <a:pPr>
                  <a:defRPr b="1"/>
                </a:pPr>
                <a:endParaRPr lang="cs-CZ"/>
              </a:p>
            </c:txPr>
            <c:showVal val="1"/>
          </c:dLbls>
          <c:cat>
            <c:numRef>
              <c:f>List2!$B$3:$F$3</c:f>
              <c:numCache>
                <c:formatCode>General</c:formatCode>
                <c:ptCount val="5"/>
                <c:pt idx="0">
                  <c:v>2007</c:v>
                </c:pt>
                <c:pt idx="1">
                  <c:v>2008</c:v>
                </c:pt>
                <c:pt idx="2">
                  <c:v>2009</c:v>
                </c:pt>
                <c:pt idx="3">
                  <c:v>2010</c:v>
                </c:pt>
                <c:pt idx="4">
                  <c:v>2011</c:v>
                </c:pt>
              </c:numCache>
            </c:numRef>
          </c:cat>
          <c:val>
            <c:numRef>
              <c:f>List2!$B$4:$F$4</c:f>
              <c:numCache>
                <c:formatCode>#,##0</c:formatCode>
                <c:ptCount val="5"/>
                <c:pt idx="0" formatCode="#,##0_ ;\-#,##0\ ">
                  <c:v>2118120.622</c:v>
                </c:pt>
                <c:pt idx="1">
                  <c:v>1787278.4720000001</c:v>
                </c:pt>
                <c:pt idx="2">
                  <c:v>2545214.2390000001</c:v>
                </c:pt>
                <c:pt idx="3">
                  <c:v>4287505.3820000002</c:v>
                </c:pt>
                <c:pt idx="4">
                  <c:v>2744839.0040000002</c:v>
                </c:pt>
              </c:numCache>
            </c:numRef>
          </c:val>
        </c:ser>
        <c:shape val="cylinder"/>
        <c:axId val="112380544"/>
        <c:axId val="112394624"/>
        <c:axId val="0"/>
      </c:bar3DChart>
      <c:catAx>
        <c:axId val="112380544"/>
        <c:scaling>
          <c:orientation val="minMax"/>
        </c:scaling>
        <c:axPos val="b"/>
        <c:numFmt formatCode="General" sourceLinked="1"/>
        <c:tickLblPos val="nextTo"/>
        <c:crossAx val="112394624"/>
        <c:crosses val="autoZero"/>
        <c:auto val="1"/>
        <c:lblAlgn val="ctr"/>
        <c:lblOffset val="100"/>
      </c:catAx>
      <c:valAx>
        <c:axId val="112394624"/>
        <c:scaling>
          <c:orientation val="minMax"/>
        </c:scaling>
        <c:axPos val="l"/>
        <c:majorGridlines/>
        <c:numFmt formatCode="#,##0_ ;\-#,##0\ " sourceLinked="1"/>
        <c:tickLblPos val="nextTo"/>
        <c:crossAx val="112380544"/>
        <c:crosses val="autoZero"/>
        <c:crossBetween val="between"/>
      </c:valAx>
    </c:plotArea>
    <c:legend>
      <c:legendPos val="r"/>
      <c:layout>
        <c:manualLayout>
          <c:xMode val="edge"/>
          <c:yMode val="edge"/>
          <c:x val="0.81100055376973013"/>
          <c:y val="0.49277396777016097"/>
          <c:w val="0.17661558222825138"/>
          <c:h val="0.19357378714757428"/>
        </c:manualLayout>
      </c:layout>
    </c:legend>
    <c:plotVisOnly val="1"/>
  </c:chart>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50800" dist="38100" dir="2700000" algn="tl" rotWithShape="0">
        <a:prstClr val="black">
          <a:alpha val="40000"/>
        </a:prstClr>
      </a:outerShdw>
    </a:effectLst>
  </c:spPr>
  <c:txPr>
    <a:bodyPr/>
    <a:lstStyle/>
    <a:p>
      <a:pPr>
        <a:defRPr>
          <a:solidFill>
            <a:schemeClr val="dk1"/>
          </a:solidFill>
          <a:latin typeface="+mn-lt"/>
          <a:ea typeface="+mn-ea"/>
          <a:cs typeface="+mn-cs"/>
        </a:defRPr>
      </a:pPr>
      <a:endParaRPr lang="cs-CZ"/>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782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cs-CZ"/>
          </a:p>
        </p:txBody>
      </p:sp>
      <p:sp>
        <p:nvSpPr>
          <p:cNvPr id="3075" name="Rectangle 3"/>
          <p:cNvSpPr>
            <a:spLocks noGrp="1" noChangeArrowheads="1"/>
          </p:cNvSpPr>
          <p:nvPr>
            <p:ph type="dt" sz="quarter" idx="1"/>
          </p:nvPr>
        </p:nvSpPr>
        <p:spPr bwMode="auto">
          <a:xfrm>
            <a:off x="3817938" y="0"/>
            <a:ext cx="291782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cs-CZ"/>
          </a:p>
        </p:txBody>
      </p:sp>
      <p:sp>
        <p:nvSpPr>
          <p:cNvPr id="3076" name="Rectangle 4"/>
          <p:cNvSpPr>
            <a:spLocks noGrp="1" noChangeArrowheads="1"/>
          </p:cNvSpPr>
          <p:nvPr>
            <p:ph type="ftr" sz="quarter" idx="2"/>
          </p:nvPr>
        </p:nvSpPr>
        <p:spPr bwMode="auto">
          <a:xfrm>
            <a:off x="0" y="9372600"/>
            <a:ext cx="2917825"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cs-CZ"/>
          </a:p>
        </p:txBody>
      </p:sp>
      <p:sp>
        <p:nvSpPr>
          <p:cNvPr id="3077" name="Rectangle 5"/>
          <p:cNvSpPr>
            <a:spLocks noGrp="1" noChangeArrowheads="1"/>
          </p:cNvSpPr>
          <p:nvPr>
            <p:ph type="sldNum" sz="quarter" idx="3"/>
          </p:nvPr>
        </p:nvSpPr>
        <p:spPr bwMode="auto">
          <a:xfrm>
            <a:off x="3817938" y="9372600"/>
            <a:ext cx="2917825"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1DDEA93F-AC34-4633-8094-3FE8EFAFEB6A}" type="slidenum">
              <a:rPr lang="cs-CZ"/>
              <a:pPr>
                <a:defRPr/>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1782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cs-CZ"/>
          </a:p>
        </p:txBody>
      </p:sp>
      <p:sp>
        <p:nvSpPr>
          <p:cNvPr id="8195" name="Rectangle 3"/>
          <p:cNvSpPr>
            <a:spLocks noGrp="1" noChangeArrowheads="1"/>
          </p:cNvSpPr>
          <p:nvPr>
            <p:ph type="dt" idx="1"/>
          </p:nvPr>
        </p:nvSpPr>
        <p:spPr bwMode="auto">
          <a:xfrm>
            <a:off x="3817938" y="0"/>
            <a:ext cx="291782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cs-CZ"/>
          </a:p>
        </p:txBody>
      </p:sp>
      <p:sp>
        <p:nvSpPr>
          <p:cNvPr id="27652" name="Rectangle 4"/>
          <p:cNvSpPr>
            <a:spLocks noGrp="1" noRot="1" noChangeAspect="1" noChangeArrowheads="1" noTextEdit="1"/>
          </p:cNvSpPr>
          <p:nvPr>
            <p:ph type="sldImg" idx="2"/>
          </p:nvPr>
        </p:nvSpPr>
        <p:spPr bwMode="auto">
          <a:xfrm>
            <a:off x="901700" y="739775"/>
            <a:ext cx="4932363" cy="36988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98525" y="4686300"/>
            <a:ext cx="493871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8198" name="Rectangle 6"/>
          <p:cNvSpPr>
            <a:spLocks noGrp="1" noChangeArrowheads="1"/>
          </p:cNvSpPr>
          <p:nvPr>
            <p:ph type="ftr" sz="quarter" idx="4"/>
          </p:nvPr>
        </p:nvSpPr>
        <p:spPr bwMode="auto">
          <a:xfrm>
            <a:off x="0" y="9372600"/>
            <a:ext cx="2917825"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cs-CZ"/>
          </a:p>
        </p:txBody>
      </p:sp>
      <p:sp>
        <p:nvSpPr>
          <p:cNvPr id="8199" name="Rectangle 7"/>
          <p:cNvSpPr>
            <a:spLocks noGrp="1" noChangeArrowheads="1"/>
          </p:cNvSpPr>
          <p:nvPr>
            <p:ph type="sldNum" sz="quarter" idx="5"/>
          </p:nvPr>
        </p:nvSpPr>
        <p:spPr bwMode="auto">
          <a:xfrm>
            <a:off x="3817938" y="9372600"/>
            <a:ext cx="2917825"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B1BEB46D-7155-4A3F-AA3C-6C8F80DA1553}"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1C81CFD-70ED-45D8-A3C0-E5BF15863597}" type="slidenum">
              <a:rPr lang="cs-CZ" smtClean="0"/>
              <a:pPr/>
              <a:t>1</a:t>
            </a:fld>
            <a:endParaRPr lang="cs-CZ"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a:ln/>
        </p:spPr>
      </p:sp>
      <p:sp>
        <p:nvSpPr>
          <p:cNvPr id="37891" name="Zástupný symbol pro poznámky 2"/>
          <p:cNvSpPr>
            <a:spLocks noGrp="1"/>
          </p:cNvSpPr>
          <p:nvPr>
            <p:ph type="body" idx="1"/>
          </p:nvPr>
        </p:nvSpPr>
        <p:spPr>
          <a:noFill/>
          <a:ln/>
        </p:spPr>
        <p:txBody>
          <a:bodyPr/>
          <a:lstStyle/>
          <a:p>
            <a:endParaRPr lang="cs-CZ" smtClean="0"/>
          </a:p>
        </p:txBody>
      </p:sp>
      <p:sp>
        <p:nvSpPr>
          <p:cNvPr id="37892" name="Zástupný symbol pro číslo snímku 3"/>
          <p:cNvSpPr>
            <a:spLocks noGrp="1"/>
          </p:cNvSpPr>
          <p:nvPr>
            <p:ph type="sldNum" sz="quarter" idx="5"/>
          </p:nvPr>
        </p:nvSpPr>
        <p:spPr>
          <a:noFill/>
        </p:spPr>
        <p:txBody>
          <a:bodyPr/>
          <a:lstStyle/>
          <a:p>
            <a:fld id="{C0895C5A-AA4E-4CD8-8799-7509DDEEDA8F}" type="slidenum">
              <a:rPr lang="cs-CZ" smtClean="0"/>
              <a:pPr/>
              <a:t>19</a:t>
            </a:fld>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obrázek snímku 1"/>
          <p:cNvSpPr>
            <a:spLocks noGrp="1" noRot="1" noChangeAspect="1" noTextEdit="1"/>
          </p:cNvSpPr>
          <p:nvPr>
            <p:ph type="sldImg"/>
          </p:nvPr>
        </p:nvSpPr>
        <p:spPr>
          <a:ln/>
        </p:spPr>
      </p:sp>
      <p:sp>
        <p:nvSpPr>
          <p:cNvPr id="38915" name="Zástupný symbol pro poznámky 2"/>
          <p:cNvSpPr>
            <a:spLocks noGrp="1"/>
          </p:cNvSpPr>
          <p:nvPr>
            <p:ph type="body" idx="1"/>
          </p:nvPr>
        </p:nvSpPr>
        <p:spPr>
          <a:noFill/>
          <a:ln/>
        </p:spPr>
        <p:txBody>
          <a:bodyPr/>
          <a:lstStyle/>
          <a:p>
            <a:endParaRPr lang="cs-CZ" smtClean="0"/>
          </a:p>
        </p:txBody>
      </p:sp>
      <p:sp>
        <p:nvSpPr>
          <p:cNvPr id="38916" name="Zástupný symbol pro číslo snímku 3"/>
          <p:cNvSpPr>
            <a:spLocks noGrp="1"/>
          </p:cNvSpPr>
          <p:nvPr>
            <p:ph type="sldNum" sz="quarter" idx="5"/>
          </p:nvPr>
        </p:nvSpPr>
        <p:spPr>
          <a:noFill/>
        </p:spPr>
        <p:txBody>
          <a:bodyPr/>
          <a:lstStyle/>
          <a:p>
            <a:fld id="{EDEB969A-03F7-4D52-8EC7-A2EDBF2F8E63}" type="slidenum">
              <a:rPr lang="cs-CZ" smtClean="0"/>
              <a:pPr/>
              <a:t>20</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obrázek snímku 1"/>
          <p:cNvSpPr>
            <a:spLocks noGrp="1" noRot="1" noChangeAspect="1" noTextEdit="1"/>
          </p:cNvSpPr>
          <p:nvPr>
            <p:ph type="sldImg"/>
          </p:nvPr>
        </p:nvSpPr>
        <p:spPr>
          <a:ln/>
        </p:spPr>
      </p:sp>
      <p:sp>
        <p:nvSpPr>
          <p:cNvPr id="39939" name="Zástupný symbol pro poznámky 2"/>
          <p:cNvSpPr>
            <a:spLocks noGrp="1"/>
          </p:cNvSpPr>
          <p:nvPr>
            <p:ph type="body" idx="1"/>
          </p:nvPr>
        </p:nvSpPr>
        <p:spPr>
          <a:noFill/>
          <a:ln/>
        </p:spPr>
        <p:txBody>
          <a:bodyPr/>
          <a:lstStyle/>
          <a:p>
            <a:endParaRPr lang="cs-CZ" smtClean="0"/>
          </a:p>
        </p:txBody>
      </p:sp>
      <p:sp>
        <p:nvSpPr>
          <p:cNvPr id="39940" name="Zástupný symbol pro číslo snímku 3"/>
          <p:cNvSpPr>
            <a:spLocks noGrp="1"/>
          </p:cNvSpPr>
          <p:nvPr>
            <p:ph type="sldNum" sz="quarter" idx="5"/>
          </p:nvPr>
        </p:nvSpPr>
        <p:spPr>
          <a:noFill/>
        </p:spPr>
        <p:txBody>
          <a:bodyPr/>
          <a:lstStyle/>
          <a:p>
            <a:fld id="{5C4BD39C-81BA-459B-B130-8C1BE586C4D2}" type="slidenum">
              <a:rPr lang="cs-CZ" smtClean="0"/>
              <a:pPr/>
              <a:t>21</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obrázek snímku 1"/>
          <p:cNvSpPr>
            <a:spLocks noGrp="1" noRot="1" noChangeAspect="1" noTextEdit="1"/>
          </p:cNvSpPr>
          <p:nvPr>
            <p:ph type="sldImg"/>
          </p:nvPr>
        </p:nvSpPr>
        <p:spPr>
          <a:ln/>
        </p:spPr>
      </p:sp>
      <p:sp>
        <p:nvSpPr>
          <p:cNvPr id="40963" name="Zástupný symbol pro poznámky 2"/>
          <p:cNvSpPr>
            <a:spLocks noGrp="1"/>
          </p:cNvSpPr>
          <p:nvPr>
            <p:ph type="body" idx="1"/>
          </p:nvPr>
        </p:nvSpPr>
        <p:spPr>
          <a:noFill/>
          <a:ln/>
        </p:spPr>
        <p:txBody>
          <a:bodyPr/>
          <a:lstStyle/>
          <a:p>
            <a:endParaRPr lang="cs-CZ" smtClean="0"/>
          </a:p>
        </p:txBody>
      </p:sp>
      <p:sp>
        <p:nvSpPr>
          <p:cNvPr id="40964" name="Zástupný symbol pro číslo snímku 3"/>
          <p:cNvSpPr>
            <a:spLocks noGrp="1"/>
          </p:cNvSpPr>
          <p:nvPr>
            <p:ph type="sldNum" sz="quarter" idx="5"/>
          </p:nvPr>
        </p:nvSpPr>
        <p:spPr>
          <a:noFill/>
        </p:spPr>
        <p:txBody>
          <a:bodyPr/>
          <a:lstStyle/>
          <a:p>
            <a:fld id="{9341F2BB-1B52-405C-A95C-0A59C7A03067}" type="slidenum">
              <a:rPr lang="cs-CZ" smtClean="0"/>
              <a:pPr/>
              <a:t>22</a:t>
            </a:fld>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obrázek snímku 1"/>
          <p:cNvSpPr>
            <a:spLocks noGrp="1" noRot="1" noChangeAspect="1" noTextEdit="1"/>
          </p:cNvSpPr>
          <p:nvPr>
            <p:ph type="sldImg"/>
          </p:nvPr>
        </p:nvSpPr>
        <p:spPr>
          <a:ln/>
        </p:spPr>
      </p:sp>
      <p:sp>
        <p:nvSpPr>
          <p:cNvPr id="41987" name="Zástupný symbol pro poznámky 2"/>
          <p:cNvSpPr>
            <a:spLocks noGrp="1"/>
          </p:cNvSpPr>
          <p:nvPr>
            <p:ph type="body" idx="1"/>
          </p:nvPr>
        </p:nvSpPr>
        <p:spPr>
          <a:noFill/>
          <a:ln/>
        </p:spPr>
        <p:txBody>
          <a:bodyPr/>
          <a:lstStyle/>
          <a:p>
            <a:endParaRPr lang="cs-CZ" smtClean="0"/>
          </a:p>
        </p:txBody>
      </p:sp>
      <p:sp>
        <p:nvSpPr>
          <p:cNvPr id="41988" name="Zástupný symbol pro číslo snímku 3"/>
          <p:cNvSpPr>
            <a:spLocks noGrp="1"/>
          </p:cNvSpPr>
          <p:nvPr>
            <p:ph type="sldNum" sz="quarter" idx="5"/>
          </p:nvPr>
        </p:nvSpPr>
        <p:spPr>
          <a:noFill/>
        </p:spPr>
        <p:txBody>
          <a:bodyPr/>
          <a:lstStyle/>
          <a:p>
            <a:fld id="{56FC470A-AB7A-4F28-A563-AB9569880232}" type="slidenum">
              <a:rPr lang="cs-CZ" smtClean="0"/>
              <a:pPr/>
              <a:t>23</a:t>
            </a:fld>
            <a:endParaRPr lang="cs-CZ"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obrázek snímku 1"/>
          <p:cNvSpPr>
            <a:spLocks noGrp="1" noRot="1" noChangeAspect="1" noTextEdit="1"/>
          </p:cNvSpPr>
          <p:nvPr>
            <p:ph type="sldImg"/>
          </p:nvPr>
        </p:nvSpPr>
        <p:spPr>
          <a:ln/>
        </p:spPr>
      </p:sp>
      <p:sp>
        <p:nvSpPr>
          <p:cNvPr id="43011" name="Zástupný symbol pro poznámky 2"/>
          <p:cNvSpPr>
            <a:spLocks noGrp="1"/>
          </p:cNvSpPr>
          <p:nvPr>
            <p:ph type="body" idx="1"/>
          </p:nvPr>
        </p:nvSpPr>
        <p:spPr>
          <a:noFill/>
          <a:ln/>
        </p:spPr>
        <p:txBody>
          <a:bodyPr/>
          <a:lstStyle/>
          <a:p>
            <a:endParaRPr lang="cs-CZ" smtClean="0"/>
          </a:p>
        </p:txBody>
      </p:sp>
      <p:sp>
        <p:nvSpPr>
          <p:cNvPr id="43012" name="Zástupný symbol pro číslo snímku 3"/>
          <p:cNvSpPr>
            <a:spLocks noGrp="1"/>
          </p:cNvSpPr>
          <p:nvPr>
            <p:ph type="sldNum" sz="quarter" idx="5"/>
          </p:nvPr>
        </p:nvSpPr>
        <p:spPr>
          <a:noFill/>
        </p:spPr>
        <p:txBody>
          <a:bodyPr/>
          <a:lstStyle/>
          <a:p>
            <a:fld id="{B4F04293-99E7-495D-9215-3C53D397BF0A}" type="slidenum">
              <a:rPr lang="cs-CZ" smtClean="0"/>
              <a:pPr/>
              <a:t>24</a:t>
            </a:fld>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6F347D6-8B51-4E56-8B1A-36128C243DCE}" type="slidenum">
              <a:rPr lang="cs-CZ" smtClean="0"/>
              <a:pPr/>
              <a:t>3</a:t>
            </a:fld>
            <a:endParaRPr lang="cs-CZ"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cs-CZ" smtClean="0">
                <a:latin typeface="Arial Unicode MS" pitchFamily="34" charset="-128"/>
                <a:ea typeface="Arial Unicode MS" pitchFamily="34" charset="-128"/>
                <a:cs typeface="Arial Unicode MS" pitchFamily="34" charset="-128"/>
              </a:rPr>
              <a:t>Celní správa je bezpečnostním sborem a její činnost zapadá </a:t>
            </a:r>
            <a:br>
              <a:rPr lang="cs-CZ" smtClean="0">
                <a:latin typeface="Arial Unicode MS" pitchFamily="34" charset="-128"/>
                <a:ea typeface="Arial Unicode MS" pitchFamily="34" charset="-128"/>
                <a:cs typeface="Arial Unicode MS" pitchFamily="34" charset="-128"/>
              </a:rPr>
            </a:br>
            <a:r>
              <a:rPr lang="cs-CZ" smtClean="0">
                <a:latin typeface="Arial Unicode MS" pitchFamily="34" charset="-128"/>
                <a:ea typeface="Arial Unicode MS" pitchFamily="34" charset="-128"/>
                <a:cs typeface="Arial Unicode MS" pitchFamily="34" charset="-128"/>
              </a:rPr>
              <a:t>do systému celního dohledu nad zbožím v rámci jednotného celního území Evropské unie. </a:t>
            </a:r>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084E6913-D208-4C9F-B5AD-94E91BB5124E}" type="slidenum">
              <a:rPr lang="cs-CZ" smtClean="0"/>
              <a:pPr/>
              <a:t>4</a:t>
            </a:fld>
            <a:endParaRPr lang="cs-CZ"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cs-CZ" smtClean="0">
                <a:latin typeface="Arial Unicode MS" pitchFamily="34" charset="-128"/>
                <a:ea typeface="Arial Unicode MS" pitchFamily="34" charset="-128"/>
                <a:cs typeface="Arial Unicode MS" pitchFamily="34" charset="-128"/>
              </a:rPr>
              <a:t>Celní správa je bezpečnostním sborem a její činnost zapadá </a:t>
            </a:r>
            <a:br>
              <a:rPr lang="cs-CZ" smtClean="0">
                <a:latin typeface="Arial Unicode MS" pitchFamily="34" charset="-128"/>
                <a:ea typeface="Arial Unicode MS" pitchFamily="34" charset="-128"/>
                <a:cs typeface="Arial Unicode MS" pitchFamily="34" charset="-128"/>
              </a:rPr>
            </a:br>
            <a:r>
              <a:rPr lang="cs-CZ" smtClean="0">
                <a:latin typeface="Arial Unicode MS" pitchFamily="34" charset="-128"/>
                <a:ea typeface="Arial Unicode MS" pitchFamily="34" charset="-128"/>
                <a:cs typeface="Arial Unicode MS" pitchFamily="34" charset="-128"/>
              </a:rPr>
              <a:t>do systému celního dohledu nad zbožím v rámci jednotného celního území Evropské unie. </a:t>
            </a: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81796271-7AE0-40B0-A437-3D953CE77D93}" type="slidenum">
              <a:rPr lang="cs-CZ" smtClean="0"/>
              <a:pPr/>
              <a:t>6</a:t>
            </a:fld>
            <a:endParaRPr lang="cs-CZ"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cs-CZ" smtClean="0">
                <a:latin typeface="Arial Unicode MS" pitchFamily="34" charset="-128"/>
                <a:ea typeface="Arial Unicode MS" pitchFamily="34" charset="-128"/>
                <a:cs typeface="Arial Unicode MS" pitchFamily="34" charset="-128"/>
              </a:rPr>
              <a:t>Celní správa je bezpečnostním sborem a její činnost zapadá </a:t>
            </a:r>
            <a:br>
              <a:rPr lang="cs-CZ" smtClean="0">
                <a:latin typeface="Arial Unicode MS" pitchFamily="34" charset="-128"/>
                <a:ea typeface="Arial Unicode MS" pitchFamily="34" charset="-128"/>
                <a:cs typeface="Arial Unicode MS" pitchFamily="34" charset="-128"/>
              </a:rPr>
            </a:br>
            <a:r>
              <a:rPr lang="cs-CZ" smtClean="0">
                <a:latin typeface="Arial Unicode MS" pitchFamily="34" charset="-128"/>
                <a:ea typeface="Arial Unicode MS" pitchFamily="34" charset="-128"/>
                <a:cs typeface="Arial Unicode MS" pitchFamily="34" charset="-128"/>
              </a:rPr>
              <a:t>do systému celního dohledu nad zbožím v rámci jednotného celního území Evropské unie. </a:t>
            </a:r>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ln/>
        </p:spPr>
      </p:sp>
      <p:sp>
        <p:nvSpPr>
          <p:cNvPr id="32771" name="Zástupný symbol pro poznámky 2"/>
          <p:cNvSpPr>
            <a:spLocks noGrp="1"/>
          </p:cNvSpPr>
          <p:nvPr>
            <p:ph type="body" idx="1"/>
          </p:nvPr>
        </p:nvSpPr>
        <p:spPr>
          <a:noFill/>
          <a:ln/>
        </p:spPr>
        <p:txBody>
          <a:bodyPr/>
          <a:lstStyle/>
          <a:p>
            <a:endParaRPr lang="cs-CZ" smtClean="0"/>
          </a:p>
        </p:txBody>
      </p:sp>
      <p:sp>
        <p:nvSpPr>
          <p:cNvPr id="32772" name="Zástupný symbol pro číslo snímku 3"/>
          <p:cNvSpPr>
            <a:spLocks noGrp="1"/>
          </p:cNvSpPr>
          <p:nvPr>
            <p:ph type="sldNum" sz="quarter" idx="5"/>
          </p:nvPr>
        </p:nvSpPr>
        <p:spPr>
          <a:noFill/>
        </p:spPr>
        <p:txBody>
          <a:bodyPr/>
          <a:lstStyle/>
          <a:p>
            <a:fld id="{35C896CB-D80A-4576-9A8D-926CAC171AE4}" type="slidenum">
              <a:rPr lang="cs-CZ" smtClean="0"/>
              <a:pPr/>
              <a:t>11</a:t>
            </a:fld>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ln/>
        </p:spPr>
      </p:sp>
      <p:sp>
        <p:nvSpPr>
          <p:cNvPr id="33795" name="Zástupný symbol pro poznámky 2"/>
          <p:cNvSpPr>
            <a:spLocks noGrp="1"/>
          </p:cNvSpPr>
          <p:nvPr>
            <p:ph type="body" idx="1"/>
          </p:nvPr>
        </p:nvSpPr>
        <p:spPr>
          <a:noFill/>
          <a:ln/>
        </p:spPr>
        <p:txBody>
          <a:bodyPr/>
          <a:lstStyle/>
          <a:p>
            <a:endParaRPr lang="cs-CZ" smtClean="0"/>
          </a:p>
        </p:txBody>
      </p:sp>
      <p:sp>
        <p:nvSpPr>
          <p:cNvPr id="33796" name="Zástupný symbol pro číslo snímku 3"/>
          <p:cNvSpPr>
            <a:spLocks noGrp="1"/>
          </p:cNvSpPr>
          <p:nvPr>
            <p:ph type="sldNum" sz="quarter" idx="5"/>
          </p:nvPr>
        </p:nvSpPr>
        <p:spPr>
          <a:noFill/>
        </p:spPr>
        <p:txBody>
          <a:bodyPr/>
          <a:lstStyle/>
          <a:p>
            <a:fld id="{B044E02F-4590-4854-A219-6C9A5ED49737}" type="slidenum">
              <a:rPr lang="cs-CZ" smtClean="0"/>
              <a:pPr/>
              <a:t>13</a:t>
            </a:fld>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obrázek snímku 1"/>
          <p:cNvSpPr>
            <a:spLocks noGrp="1" noRot="1" noChangeAspect="1" noTextEdit="1"/>
          </p:cNvSpPr>
          <p:nvPr>
            <p:ph type="sldImg"/>
          </p:nvPr>
        </p:nvSpPr>
        <p:spPr>
          <a:ln/>
        </p:spPr>
      </p:sp>
      <p:sp>
        <p:nvSpPr>
          <p:cNvPr id="34819" name="Zástupný symbol pro poznámky 2"/>
          <p:cNvSpPr>
            <a:spLocks noGrp="1"/>
          </p:cNvSpPr>
          <p:nvPr>
            <p:ph type="body" idx="1"/>
          </p:nvPr>
        </p:nvSpPr>
        <p:spPr>
          <a:noFill/>
          <a:ln/>
        </p:spPr>
        <p:txBody>
          <a:bodyPr/>
          <a:lstStyle/>
          <a:p>
            <a:endParaRPr lang="cs-CZ" smtClean="0"/>
          </a:p>
        </p:txBody>
      </p:sp>
      <p:sp>
        <p:nvSpPr>
          <p:cNvPr id="34820" name="Zástupný symbol pro číslo snímku 3"/>
          <p:cNvSpPr>
            <a:spLocks noGrp="1"/>
          </p:cNvSpPr>
          <p:nvPr>
            <p:ph type="sldNum" sz="quarter" idx="5"/>
          </p:nvPr>
        </p:nvSpPr>
        <p:spPr>
          <a:noFill/>
        </p:spPr>
        <p:txBody>
          <a:bodyPr/>
          <a:lstStyle/>
          <a:p>
            <a:fld id="{341A41A1-6EB2-404B-87D7-26F045395C3A}" type="slidenum">
              <a:rPr lang="cs-CZ" smtClean="0"/>
              <a:pPr/>
              <a:t>14</a:t>
            </a:fld>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ln/>
        </p:spPr>
      </p:sp>
      <p:sp>
        <p:nvSpPr>
          <p:cNvPr id="35843" name="Zástupný symbol pro poznámky 2"/>
          <p:cNvSpPr>
            <a:spLocks noGrp="1"/>
          </p:cNvSpPr>
          <p:nvPr>
            <p:ph type="body" idx="1"/>
          </p:nvPr>
        </p:nvSpPr>
        <p:spPr>
          <a:noFill/>
          <a:ln/>
        </p:spPr>
        <p:txBody>
          <a:bodyPr/>
          <a:lstStyle/>
          <a:p>
            <a:endParaRPr lang="cs-CZ" smtClean="0"/>
          </a:p>
        </p:txBody>
      </p:sp>
      <p:sp>
        <p:nvSpPr>
          <p:cNvPr id="35844" name="Zástupný symbol pro číslo snímku 3"/>
          <p:cNvSpPr>
            <a:spLocks noGrp="1"/>
          </p:cNvSpPr>
          <p:nvPr>
            <p:ph type="sldNum" sz="quarter" idx="5"/>
          </p:nvPr>
        </p:nvSpPr>
        <p:spPr>
          <a:noFill/>
        </p:spPr>
        <p:txBody>
          <a:bodyPr/>
          <a:lstStyle/>
          <a:p>
            <a:fld id="{F2B93009-1C3D-4F7B-91A7-8F0720F52BB5}" type="slidenum">
              <a:rPr lang="cs-CZ" smtClean="0"/>
              <a:pPr/>
              <a:t>17</a:t>
            </a:fld>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obrázek snímku 1"/>
          <p:cNvSpPr>
            <a:spLocks noGrp="1" noRot="1" noChangeAspect="1" noTextEdit="1"/>
          </p:cNvSpPr>
          <p:nvPr>
            <p:ph type="sldImg"/>
          </p:nvPr>
        </p:nvSpPr>
        <p:spPr>
          <a:ln/>
        </p:spPr>
      </p:sp>
      <p:sp>
        <p:nvSpPr>
          <p:cNvPr id="36867" name="Zástupný symbol pro poznámky 2"/>
          <p:cNvSpPr>
            <a:spLocks noGrp="1"/>
          </p:cNvSpPr>
          <p:nvPr>
            <p:ph type="body" idx="1"/>
          </p:nvPr>
        </p:nvSpPr>
        <p:spPr>
          <a:noFill/>
          <a:ln/>
        </p:spPr>
        <p:txBody>
          <a:bodyPr/>
          <a:lstStyle/>
          <a:p>
            <a:endParaRPr lang="cs-CZ" smtClean="0"/>
          </a:p>
        </p:txBody>
      </p:sp>
      <p:sp>
        <p:nvSpPr>
          <p:cNvPr id="36868" name="Zástupný symbol pro číslo snímku 3"/>
          <p:cNvSpPr>
            <a:spLocks noGrp="1"/>
          </p:cNvSpPr>
          <p:nvPr>
            <p:ph type="sldNum" sz="quarter" idx="5"/>
          </p:nvPr>
        </p:nvSpPr>
        <p:spPr>
          <a:noFill/>
        </p:spPr>
        <p:txBody>
          <a:bodyPr/>
          <a:lstStyle/>
          <a:p>
            <a:fld id="{C6936881-7739-42E9-B92B-723F8088EBD3}" type="slidenum">
              <a:rPr lang="cs-CZ" smtClean="0"/>
              <a:pPr/>
              <a:t>18</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F0D9D251-24BA-465A-B5C5-AE785DF19177}" type="slidenum">
              <a:rPr lang="cs-CZ"/>
              <a:pPr>
                <a:defRPr/>
              </a:pPr>
              <a:t>‹#›</a:t>
            </a:fld>
            <a:endParaRPr lang="cs-CZ"/>
          </a:p>
        </p:txBody>
      </p:sp>
    </p:spTree>
  </p:cSld>
  <p:clrMapOvr>
    <a:masterClrMapping/>
  </p:clrMapOvr>
  <p:transition spd="med">
    <p:blind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31CA8A92-E70B-4A3B-A607-138C135C3329}" type="slidenum">
              <a:rPr lang="cs-CZ"/>
              <a:pPr>
                <a:defRPr/>
              </a:pPr>
              <a:t>‹#›</a:t>
            </a:fld>
            <a:endParaRPr lang="cs-CZ"/>
          </a:p>
        </p:txBody>
      </p:sp>
    </p:spTree>
  </p:cSld>
  <p:clrMapOvr>
    <a:masterClrMapping/>
  </p:clrMapOvr>
  <p:transition spd="med">
    <p:blind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E266D42F-C03A-47CF-A962-0B0892713AD3}" type="slidenum">
              <a:rPr lang="cs-CZ"/>
              <a:pPr>
                <a:defRPr/>
              </a:pPr>
              <a:t>‹#›</a:t>
            </a:fld>
            <a:endParaRPr lang="cs-CZ"/>
          </a:p>
        </p:txBody>
      </p:sp>
    </p:spTree>
  </p:cSld>
  <p:clrMapOvr>
    <a:masterClrMapping/>
  </p:clrMapOvr>
  <p:transition spd="med">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39A5C84B-6437-4AD6-BE6D-E11B17886C1E}" type="slidenum">
              <a:rPr lang="cs-CZ"/>
              <a:pPr>
                <a:defRPr/>
              </a:pPr>
              <a:t>‹#›</a:t>
            </a:fld>
            <a:endParaRPr lang="cs-CZ"/>
          </a:p>
        </p:txBody>
      </p:sp>
    </p:spTree>
  </p:cSld>
  <p:clrMapOvr>
    <a:masterClrMapping/>
  </p:clrMapOvr>
  <p:transition spd="med">
    <p:blind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07BCA81D-E65E-4847-A30A-15AEEA2AC0E9}" type="slidenum">
              <a:rPr lang="cs-CZ"/>
              <a:pPr>
                <a:defRPr/>
              </a:pPr>
              <a:t>‹#›</a:t>
            </a:fld>
            <a:endParaRPr lang="cs-CZ"/>
          </a:p>
        </p:txBody>
      </p:sp>
    </p:spTree>
  </p:cSld>
  <p:clrMapOvr>
    <a:masterClrMapping/>
  </p:clrMapOvr>
  <p:transition spd="med">
    <p:blind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741722A4-1EBA-43AD-A0B1-18A23EEB857E}" type="slidenum">
              <a:rPr lang="cs-CZ"/>
              <a:pPr>
                <a:defRPr/>
              </a:pPr>
              <a:t>‹#›</a:t>
            </a:fld>
            <a:endParaRPr lang="cs-CZ"/>
          </a:p>
        </p:txBody>
      </p:sp>
    </p:spTree>
  </p:cSld>
  <p:clrMapOvr>
    <a:masterClrMapping/>
  </p:clrMapOvr>
  <p:transition spd="med">
    <p:blind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B73A2D7F-FD7E-47AB-964D-94F219B3EBD0}" type="slidenum">
              <a:rPr lang="cs-CZ"/>
              <a:pPr>
                <a:defRPr/>
              </a:pPr>
              <a:t>‹#›</a:t>
            </a:fld>
            <a:endParaRPr lang="cs-CZ"/>
          </a:p>
        </p:txBody>
      </p:sp>
    </p:spTree>
  </p:cSld>
  <p:clrMapOvr>
    <a:masterClrMapping/>
  </p:clrMapOvr>
  <p:transition spd="med">
    <p:blind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6B9F9432-0EF5-4C97-841F-E224305A6102}" type="slidenum">
              <a:rPr lang="cs-CZ"/>
              <a:pPr>
                <a:defRPr/>
              </a:pPr>
              <a:t>‹#›</a:t>
            </a:fld>
            <a:endParaRPr lang="cs-CZ"/>
          </a:p>
        </p:txBody>
      </p:sp>
    </p:spTree>
  </p:cSld>
  <p:clrMapOvr>
    <a:masterClrMapping/>
  </p:clrMapOvr>
  <p:transition spd="med">
    <p:blind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0A02263E-B169-496F-AD5A-844712559A83}" type="slidenum">
              <a:rPr lang="cs-CZ"/>
              <a:pPr>
                <a:defRPr/>
              </a:pPr>
              <a:t>‹#›</a:t>
            </a:fld>
            <a:endParaRPr lang="cs-CZ"/>
          </a:p>
        </p:txBody>
      </p:sp>
    </p:spTree>
  </p:cSld>
  <p:clrMapOvr>
    <a:masterClrMapping/>
  </p:clrMapOvr>
  <p:transition spd="med">
    <p:blind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1DD3A925-D051-4FC4-A921-8C261A9671EF}" type="slidenum">
              <a:rPr lang="cs-CZ"/>
              <a:pPr>
                <a:defRPr/>
              </a:pPr>
              <a:t>‹#›</a:t>
            </a:fld>
            <a:endParaRPr lang="cs-CZ"/>
          </a:p>
        </p:txBody>
      </p:sp>
    </p:spTree>
  </p:cSld>
  <p:clrMapOvr>
    <a:masterClrMapping/>
  </p:clrMapOvr>
  <p:transition spd="med">
    <p:blind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BAB87A87-F242-417F-968E-D551D4C17FA0}" type="slidenum">
              <a:rPr lang="cs-CZ"/>
              <a:pPr>
                <a:defRPr/>
              </a:pPr>
              <a:t>‹#›</a:t>
            </a:fld>
            <a:endParaRPr lang="cs-CZ"/>
          </a:p>
        </p:txBody>
      </p:sp>
    </p:spTree>
  </p:cSld>
  <p:clrMapOvr>
    <a:masterClrMapping/>
  </p:clrMapOvr>
  <p:transition spd="med">
    <p:blind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cs-CZ"/>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cs-CZ"/>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66E16EDF-0841-49BF-A393-8BDB0CDDAF18}"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blinds/>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7.emf"/><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0.emf"/><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2" descr="merkur"/>
          <p:cNvPicPr>
            <a:picLocks noChangeAspect="1" noChangeArrowheads="1"/>
          </p:cNvPicPr>
          <p:nvPr/>
        </p:nvPicPr>
        <p:blipFill>
          <a:blip r:embed="rId3" cstate="print"/>
          <a:srcRect/>
          <a:stretch>
            <a:fillRect/>
          </a:stretch>
        </p:blipFill>
        <p:spPr bwMode="auto">
          <a:xfrm>
            <a:off x="4114800" y="2514600"/>
            <a:ext cx="1905000" cy="1820863"/>
          </a:xfrm>
          <a:prstGeom prst="rect">
            <a:avLst/>
          </a:prstGeom>
          <a:noFill/>
          <a:ln w="9525">
            <a:noFill/>
            <a:miter lim="800000"/>
            <a:headEnd/>
            <a:tailEnd/>
          </a:ln>
        </p:spPr>
      </p:pic>
      <p:sp>
        <p:nvSpPr>
          <p:cNvPr id="2051" name="Text Box 13"/>
          <p:cNvSpPr txBox="1">
            <a:spLocks noChangeArrowheads="1"/>
          </p:cNvSpPr>
          <p:nvPr/>
        </p:nvSpPr>
        <p:spPr bwMode="auto">
          <a:xfrm>
            <a:off x="2895600" y="1447800"/>
            <a:ext cx="4419600" cy="1004888"/>
          </a:xfrm>
          <a:prstGeom prst="rect">
            <a:avLst/>
          </a:prstGeom>
          <a:noFill/>
          <a:ln w="9525">
            <a:noFill/>
            <a:miter lim="800000"/>
            <a:headEnd/>
            <a:tailEnd/>
          </a:ln>
        </p:spPr>
        <p:txBody>
          <a:bodyPr>
            <a:spAutoFit/>
          </a:bodyPr>
          <a:lstStyle/>
          <a:p>
            <a:pPr algn="ctr">
              <a:spcBef>
                <a:spcPct val="50000"/>
              </a:spcBef>
            </a:pPr>
            <a:r>
              <a:rPr lang="cs-CZ" sz="2400"/>
              <a:t>Celní správa</a:t>
            </a:r>
            <a:r>
              <a:rPr lang="en-AU" sz="2400"/>
              <a:t> </a:t>
            </a:r>
            <a:endParaRPr lang="cs-CZ" sz="2400"/>
          </a:p>
          <a:p>
            <a:pPr algn="ctr">
              <a:spcBef>
                <a:spcPct val="50000"/>
              </a:spcBef>
            </a:pPr>
            <a:r>
              <a:rPr lang="cs-CZ" sz="2400"/>
              <a:t>České republiky</a:t>
            </a:r>
            <a:endParaRPr lang="en-AU" sz="2400"/>
          </a:p>
        </p:txBody>
      </p:sp>
      <p:sp>
        <p:nvSpPr>
          <p:cNvPr id="2052" name="Text Box 15"/>
          <p:cNvSpPr txBox="1">
            <a:spLocks noChangeArrowheads="1"/>
          </p:cNvSpPr>
          <p:nvPr/>
        </p:nvSpPr>
        <p:spPr bwMode="auto">
          <a:xfrm>
            <a:off x="1981200" y="4343400"/>
            <a:ext cx="6629400" cy="1970088"/>
          </a:xfrm>
          <a:prstGeom prst="rect">
            <a:avLst/>
          </a:prstGeom>
          <a:noFill/>
          <a:ln w="9525">
            <a:noFill/>
            <a:miter lim="800000"/>
            <a:headEnd/>
            <a:tailEnd/>
          </a:ln>
        </p:spPr>
        <p:txBody>
          <a:bodyPr>
            <a:spAutoFit/>
          </a:bodyPr>
          <a:lstStyle/>
          <a:p>
            <a:pPr algn="ctr">
              <a:spcBef>
                <a:spcPct val="50000"/>
              </a:spcBef>
            </a:pPr>
            <a:r>
              <a:rPr lang="cs-CZ" sz="2800">
                <a:cs typeface="Times New Roman" pitchFamily="18" charset="0"/>
              </a:rPr>
              <a:t>Aktuální úkoly celní správy v oblasti práva duševního vlastnictví</a:t>
            </a:r>
          </a:p>
          <a:p>
            <a:pPr algn="ctr">
              <a:spcBef>
                <a:spcPct val="50000"/>
              </a:spcBef>
            </a:pPr>
            <a:r>
              <a:rPr lang="cs-CZ" sz="2400"/>
              <a:t>Praha, ČAK 23. 5. 2012</a:t>
            </a:r>
          </a:p>
          <a:p>
            <a:pPr algn="ctr">
              <a:spcBef>
                <a:spcPct val="50000"/>
              </a:spcBef>
            </a:pPr>
            <a:r>
              <a:rPr lang="cs-CZ"/>
              <a:t>Mgr.  Ladislava Muzikářová, odbor Celní GŘC</a:t>
            </a:r>
          </a:p>
        </p:txBody>
      </p:sp>
      <p:pic>
        <p:nvPicPr>
          <p:cNvPr id="2053" name="Picture 2" descr="merkur"/>
          <p:cNvPicPr>
            <a:picLocks noChangeAspect="1" noChangeArrowheads="1"/>
          </p:cNvPicPr>
          <p:nvPr/>
        </p:nvPicPr>
        <p:blipFill>
          <a:blip r:embed="rId3"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cs-CZ" sz="2000" b="1" smtClean="0">
                <a:latin typeface="Verdana" pitchFamily="34" charset="0"/>
              </a:rPr>
              <a:t>Kontrola na podle ZoOS na podnět </a:t>
            </a:r>
          </a:p>
        </p:txBody>
      </p:sp>
      <p:sp>
        <p:nvSpPr>
          <p:cNvPr id="11267" name="Zástupný symbol pro obsah 2"/>
          <p:cNvSpPr>
            <a:spLocks noGrp="1"/>
          </p:cNvSpPr>
          <p:nvPr>
            <p:ph idx="1"/>
          </p:nvPr>
        </p:nvSpPr>
        <p:spPr>
          <a:xfrm>
            <a:off x="1908175" y="1981200"/>
            <a:ext cx="6550025" cy="4114800"/>
          </a:xfrm>
        </p:spPr>
        <p:txBody>
          <a:bodyPr/>
          <a:lstStyle/>
          <a:p>
            <a:r>
              <a:rPr lang="cs-CZ" sz="1800" smtClean="0">
                <a:latin typeface="Verdana" pitchFamily="34" charset="0"/>
              </a:rPr>
              <a:t>Oprávněná osoba</a:t>
            </a:r>
          </a:p>
          <a:p>
            <a:r>
              <a:rPr lang="cs-CZ" sz="1800" smtClean="0">
                <a:latin typeface="Verdana" pitchFamily="34" charset="0"/>
              </a:rPr>
              <a:t>Žádost, jistota</a:t>
            </a:r>
          </a:p>
          <a:p>
            <a:r>
              <a:rPr lang="cs-CZ" sz="1800" smtClean="0">
                <a:latin typeface="Verdana" pitchFamily="34" charset="0"/>
              </a:rPr>
              <a:t>Kontrola</a:t>
            </a:r>
          </a:p>
          <a:p>
            <a:r>
              <a:rPr lang="cs-CZ" sz="1800" smtClean="0">
                <a:latin typeface="Verdana" pitchFamily="34" charset="0"/>
              </a:rPr>
              <a:t>Postavení  žadatele v řízení (o správním deliktu,  vyúčtování nákladů)</a:t>
            </a:r>
          </a:p>
          <a:p>
            <a:r>
              <a:rPr lang="cs-CZ" sz="1800" smtClean="0">
                <a:latin typeface="Verdana" pitchFamily="34" charset="0"/>
              </a:rPr>
              <a:t>Oprávněnost podnětu kontroly</a:t>
            </a:r>
          </a:p>
          <a:p>
            <a:endParaRPr lang="cs-CZ" sz="1800" smtClean="0">
              <a:latin typeface="Verdana" pitchFamily="34" charset="0"/>
            </a:endParaRPr>
          </a:p>
          <a:p>
            <a:endParaRPr lang="cs-CZ" sz="1800" smtClean="0">
              <a:latin typeface="Verdana" pitchFamily="34" charset="0"/>
            </a:endParaRPr>
          </a:p>
          <a:p>
            <a:pPr>
              <a:buFontTx/>
              <a:buNone/>
            </a:pPr>
            <a:r>
              <a:rPr lang="cs-CZ" sz="1800" b="1" smtClean="0">
                <a:latin typeface="Verdana" pitchFamily="34" charset="0"/>
                <a:cs typeface="Times New Roman" pitchFamily="18" charset="0"/>
              </a:rPr>
              <a:t>	Nakládání se zbožím porušujícím povinnosti podle ZoOS (propadnutí, zabrání, humanitární účely, náklady)</a:t>
            </a:r>
          </a:p>
          <a:p>
            <a:pPr>
              <a:buFontTx/>
              <a:buNone/>
            </a:pPr>
            <a:endParaRPr lang="cs-CZ" sz="1600" smtClean="0">
              <a:latin typeface="Verdana" pitchFamily="34" charset="0"/>
            </a:endParaRPr>
          </a:p>
        </p:txBody>
      </p:sp>
      <p:pic>
        <p:nvPicPr>
          <p:cNvPr id="11268" name="Picture 2" descr="merkur"/>
          <p:cNvPicPr>
            <a:picLocks noChangeAspect="1" noChangeArrowheads="1"/>
          </p:cNvPicPr>
          <p:nvPr/>
        </p:nvPicPr>
        <p:blipFill>
          <a:blip r:embed="rId2"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 4"/>
          <p:cNvGraphicFramePr/>
          <p:nvPr/>
        </p:nvGraphicFramePr>
        <p:xfrm>
          <a:off x="1619672" y="836712"/>
          <a:ext cx="7344816" cy="5612934"/>
        </p:xfrm>
        <a:graphic>
          <a:graphicData uri="http://schemas.openxmlformats.org/drawingml/2006/chart">
            <c:chart xmlns:c="http://schemas.openxmlformats.org/drawingml/2006/chart" xmlns:r="http://schemas.openxmlformats.org/officeDocument/2006/relationships" r:id="rId3"/>
          </a:graphicData>
        </a:graphic>
      </p:graphicFrame>
      <p:pic>
        <p:nvPicPr>
          <p:cNvPr id="12291" name="Picture 2" descr="merkur"/>
          <p:cNvPicPr>
            <a:picLocks noChangeAspect="1" noChangeArrowheads="1"/>
          </p:cNvPicPr>
          <p:nvPr/>
        </p:nvPicPr>
        <p:blipFill>
          <a:blip r:embed="rId4"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endParaRPr lang="cs-CZ" smtClean="0"/>
          </a:p>
        </p:txBody>
      </p:sp>
      <p:graphicFrame>
        <p:nvGraphicFramePr>
          <p:cNvPr id="3" name="Graf 2"/>
          <p:cNvGraphicFramePr/>
          <p:nvPr/>
        </p:nvGraphicFramePr>
        <p:xfrm>
          <a:off x="1643010" y="836712"/>
          <a:ext cx="7321478" cy="5616624"/>
        </p:xfrm>
        <a:graphic>
          <a:graphicData uri="http://schemas.openxmlformats.org/drawingml/2006/chart">
            <c:chart xmlns:c="http://schemas.openxmlformats.org/drawingml/2006/chart" xmlns:r="http://schemas.openxmlformats.org/officeDocument/2006/relationships" r:id="rId2"/>
          </a:graphicData>
        </a:graphic>
      </p:graphicFrame>
      <p:pic>
        <p:nvPicPr>
          <p:cNvPr id="13316" name="Picture 2" descr="merkur"/>
          <p:cNvPicPr>
            <a:picLocks noChangeAspect="1" noChangeArrowheads="1"/>
          </p:cNvPicPr>
          <p:nvPr/>
        </p:nvPicPr>
        <p:blipFill>
          <a:blip r:embed="rId3"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ulka 8"/>
          <p:cNvGraphicFramePr>
            <a:graphicFrameLocks noGrp="1"/>
          </p:cNvGraphicFramePr>
          <p:nvPr/>
        </p:nvGraphicFramePr>
        <p:xfrm>
          <a:off x="1763688" y="2060848"/>
          <a:ext cx="7128792" cy="4248472"/>
        </p:xfrm>
        <a:graphic>
          <a:graphicData uri="http://schemas.openxmlformats.org/drawingml/2006/table">
            <a:tbl>
              <a:tblPr>
                <a:tableStyleId>{284E427A-3D55-4303-BF80-6455036E1DE7}</a:tableStyleId>
              </a:tblPr>
              <a:tblGrid>
                <a:gridCol w="5032529"/>
                <a:gridCol w="2096263"/>
              </a:tblGrid>
              <a:tr h="398009">
                <a:tc>
                  <a:txBody>
                    <a:bodyPr/>
                    <a:lstStyle/>
                    <a:p>
                      <a:pPr algn="ctr">
                        <a:lnSpc>
                          <a:spcPct val="115000"/>
                        </a:lnSpc>
                        <a:spcAft>
                          <a:spcPts val="0"/>
                        </a:spcAft>
                      </a:pPr>
                      <a:r>
                        <a:rPr lang="cs-CZ" sz="1400" dirty="0">
                          <a:latin typeface="Arial Black" pitchFamily="34" charset="0"/>
                        </a:rPr>
                        <a:t>Celní úřad</a:t>
                      </a:r>
                      <a:endParaRPr lang="cs-CZ" sz="1400" dirty="0">
                        <a:latin typeface="Arial Black" pitchFamily="34" charset="0"/>
                        <a:ea typeface="Calibri"/>
                        <a:cs typeface="Times New Roman"/>
                      </a:endParaRPr>
                    </a:p>
                  </a:txBody>
                  <a:tcPr marL="44450" marR="44450" marT="0" marB="0" anchor="b">
                    <a:solidFill>
                      <a:schemeClr val="tx2">
                        <a:lumMod val="60000"/>
                        <a:lumOff val="40000"/>
                      </a:schemeClr>
                    </a:solidFill>
                  </a:tcPr>
                </a:tc>
                <a:tc>
                  <a:txBody>
                    <a:bodyPr/>
                    <a:lstStyle/>
                    <a:p>
                      <a:pPr algn="ctr">
                        <a:lnSpc>
                          <a:spcPct val="115000"/>
                        </a:lnSpc>
                        <a:spcAft>
                          <a:spcPts val="0"/>
                        </a:spcAft>
                      </a:pPr>
                      <a:r>
                        <a:rPr lang="cs-CZ" sz="1400" dirty="0">
                          <a:latin typeface="Arial Black" pitchFamily="34" charset="0"/>
                        </a:rPr>
                        <a:t>Počet ks/párů</a:t>
                      </a:r>
                      <a:endParaRPr lang="cs-CZ" sz="1400" dirty="0">
                        <a:latin typeface="Arial Black" pitchFamily="34" charset="0"/>
                        <a:ea typeface="Calibri"/>
                        <a:cs typeface="Times New Roman"/>
                      </a:endParaRPr>
                    </a:p>
                  </a:txBody>
                  <a:tcPr marL="44450" marR="44450" marT="0" marB="0" anchor="b">
                    <a:solidFill>
                      <a:schemeClr val="tx2">
                        <a:lumMod val="60000"/>
                        <a:lumOff val="40000"/>
                      </a:schemeClr>
                    </a:solidFill>
                  </a:tcPr>
                </a:tc>
              </a:tr>
              <a:tr h="383606">
                <a:tc>
                  <a:txBody>
                    <a:bodyPr/>
                    <a:lstStyle/>
                    <a:p>
                      <a:pPr>
                        <a:lnSpc>
                          <a:spcPct val="115000"/>
                        </a:lnSpc>
                        <a:spcAft>
                          <a:spcPts val="0"/>
                        </a:spcAft>
                      </a:pPr>
                      <a:r>
                        <a:rPr lang="cs-CZ" sz="1400">
                          <a:latin typeface="Arial Black" pitchFamily="34" charset="0"/>
                        </a:rPr>
                        <a:t>Praha D1</a:t>
                      </a:r>
                      <a:endParaRPr lang="cs-CZ" sz="1400">
                        <a:latin typeface="Arial Black" pitchFamily="34" charset="0"/>
                        <a:ea typeface="Calibri"/>
                        <a:cs typeface="Times New Roman"/>
                      </a:endParaRPr>
                    </a:p>
                  </a:txBody>
                  <a:tcPr marL="44450" marR="44450" marT="0" marB="0" anchor="b"/>
                </a:tc>
                <a:tc>
                  <a:txBody>
                    <a:bodyPr/>
                    <a:lstStyle/>
                    <a:p>
                      <a:pPr>
                        <a:lnSpc>
                          <a:spcPct val="115000"/>
                        </a:lnSpc>
                        <a:spcAft>
                          <a:spcPts val="0"/>
                        </a:spcAft>
                      </a:pPr>
                      <a:r>
                        <a:rPr lang="cs-CZ" sz="1400">
                          <a:latin typeface="Arial Black" pitchFamily="34" charset="0"/>
                        </a:rPr>
                        <a:t>            1 697 286    </a:t>
                      </a:r>
                      <a:endParaRPr lang="cs-CZ" sz="1400">
                        <a:latin typeface="Arial Black" pitchFamily="34" charset="0"/>
                        <a:ea typeface="Calibri"/>
                        <a:cs typeface="Times New Roman"/>
                      </a:endParaRPr>
                    </a:p>
                  </a:txBody>
                  <a:tcPr marL="44450" marR="44450" marT="0" marB="0" anchor="b"/>
                </a:tc>
              </a:tr>
              <a:tr h="383606">
                <a:tc>
                  <a:txBody>
                    <a:bodyPr/>
                    <a:lstStyle/>
                    <a:p>
                      <a:pPr>
                        <a:lnSpc>
                          <a:spcPct val="115000"/>
                        </a:lnSpc>
                        <a:spcAft>
                          <a:spcPts val="0"/>
                        </a:spcAft>
                      </a:pPr>
                      <a:r>
                        <a:rPr lang="cs-CZ" sz="1400" dirty="0">
                          <a:latin typeface="Arial Black" pitchFamily="34" charset="0"/>
                        </a:rPr>
                        <a:t>Cheb</a:t>
                      </a:r>
                      <a:endParaRPr lang="cs-CZ" sz="1400" dirty="0">
                        <a:latin typeface="Arial Black" pitchFamily="34" charset="0"/>
                        <a:ea typeface="Calibri"/>
                        <a:cs typeface="Times New Roman"/>
                      </a:endParaRPr>
                    </a:p>
                  </a:txBody>
                  <a:tcPr marL="44450" marR="44450" marT="0" marB="0" anchor="b"/>
                </a:tc>
                <a:tc>
                  <a:txBody>
                    <a:bodyPr/>
                    <a:lstStyle/>
                    <a:p>
                      <a:pPr>
                        <a:lnSpc>
                          <a:spcPct val="115000"/>
                        </a:lnSpc>
                        <a:spcAft>
                          <a:spcPts val="0"/>
                        </a:spcAft>
                      </a:pPr>
                      <a:r>
                        <a:rPr lang="cs-CZ" sz="1400">
                          <a:latin typeface="Arial Black" pitchFamily="34" charset="0"/>
                        </a:rPr>
                        <a:t>               472 324    </a:t>
                      </a:r>
                      <a:endParaRPr lang="cs-CZ" sz="1400">
                        <a:latin typeface="Arial Black" pitchFamily="34" charset="0"/>
                        <a:ea typeface="Calibri"/>
                        <a:cs typeface="Times New Roman"/>
                      </a:endParaRPr>
                    </a:p>
                  </a:txBody>
                  <a:tcPr marL="44450" marR="44450" marT="0" marB="0" anchor="b"/>
                </a:tc>
              </a:tr>
              <a:tr h="383606">
                <a:tc>
                  <a:txBody>
                    <a:bodyPr/>
                    <a:lstStyle/>
                    <a:p>
                      <a:pPr>
                        <a:lnSpc>
                          <a:spcPct val="115000"/>
                        </a:lnSpc>
                        <a:spcAft>
                          <a:spcPts val="0"/>
                        </a:spcAft>
                      </a:pPr>
                      <a:r>
                        <a:rPr lang="cs-CZ" sz="1400" dirty="0">
                          <a:latin typeface="Arial Black" pitchFamily="34" charset="0"/>
                        </a:rPr>
                        <a:t>Praha D8</a:t>
                      </a:r>
                      <a:endParaRPr lang="cs-CZ" sz="1400" dirty="0">
                        <a:latin typeface="Arial Black" pitchFamily="34" charset="0"/>
                        <a:ea typeface="Calibri"/>
                        <a:cs typeface="Times New Roman"/>
                      </a:endParaRPr>
                    </a:p>
                  </a:txBody>
                  <a:tcPr marL="44450" marR="44450" marT="0" marB="0" anchor="b"/>
                </a:tc>
                <a:tc>
                  <a:txBody>
                    <a:bodyPr/>
                    <a:lstStyle/>
                    <a:p>
                      <a:pPr>
                        <a:lnSpc>
                          <a:spcPct val="115000"/>
                        </a:lnSpc>
                        <a:spcAft>
                          <a:spcPts val="0"/>
                        </a:spcAft>
                      </a:pPr>
                      <a:r>
                        <a:rPr lang="cs-CZ" sz="1400">
                          <a:latin typeface="Arial Black" pitchFamily="34" charset="0"/>
                        </a:rPr>
                        <a:t>               295 553    </a:t>
                      </a:r>
                      <a:endParaRPr lang="cs-CZ" sz="1400">
                        <a:latin typeface="Arial Black" pitchFamily="34" charset="0"/>
                        <a:ea typeface="Calibri"/>
                        <a:cs typeface="Times New Roman"/>
                      </a:endParaRPr>
                    </a:p>
                  </a:txBody>
                  <a:tcPr marL="44450" marR="44450" marT="0" marB="0" anchor="b"/>
                </a:tc>
              </a:tr>
              <a:tr h="383606">
                <a:tc>
                  <a:txBody>
                    <a:bodyPr/>
                    <a:lstStyle/>
                    <a:p>
                      <a:pPr>
                        <a:lnSpc>
                          <a:spcPct val="115000"/>
                        </a:lnSpc>
                        <a:spcAft>
                          <a:spcPts val="0"/>
                        </a:spcAft>
                      </a:pPr>
                      <a:r>
                        <a:rPr lang="cs-CZ" sz="1400">
                          <a:latin typeface="Arial Black" pitchFamily="34" charset="0"/>
                        </a:rPr>
                        <a:t>Tachov</a:t>
                      </a:r>
                      <a:endParaRPr lang="cs-CZ" sz="1400">
                        <a:latin typeface="Arial Black" pitchFamily="34" charset="0"/>
                        <a:ea typeface="Calibri"/>
                        <a:cs typeface="Times New Roman"/>
                      </a:endParaRPr>
                    </a:p>
                  </a:txBody>
                  <a:tcPr marL="44450" marR="44450" marT="0" marB="0" anchor="b"/>
                </a:tc>
                <a:tc>
                  <a:txBody>
                    <a:bodyPr/>
                    <a:lstStyle/>
                    <a:p>
                      <a:pPr>
                        <a:lnSpc>
                          <a:spcPct val="115000"/>
                        </a:lnSpc>
                        <a:spcAft>
                          <a:spcPts val="0"/>
                        </a:spcAft>
                      </a:pPr>
                      <a:r>
                        <a:rPr lang="cs-CZ" sz="1400">
                          <a:latin typeface="Arial Black" pitchFamily="34" charset="0"/>
                        </a:rPr>
                        <a:t>               275 636    </a:t>
                      </a:r>
                      <a:endParaRPr lang="cs-CZ" sz="1400">
                        <a:latin typeface="Arial Black" pitchFamily="34" charset="0"/>
                        <a:ea typeface="Calibri"/>
                        <a:cs typeface="Times New Roman"/>
                      </a:endParaRPr>
                    </a:p>
                  </a:txBody>
                  <a:tcPr marL="44450" marR="44450" marT="0" marB="0" anchor="b"/>
                </a:tc>
              </a:tr>
              <a:tr h="383606">
                <a:tc>
                  <a:txBody>
                    <a:bodyPr/>
                    <a:lstStyle/>
                    <a:p>
                      <a:pPr>
                        <a:lnSpc>
                          <a:spcPct val="115000"/>
                        </a:lnSpc>
                        <a:spcAft>
                          <a:spcPts val="0"/>
                        </a:spcAft>
                      </a:pPr>
                      <a:r>
                        <a:rPr lang="cs-CZ" sz="1400" dirty="0">
                          <a:latin typeface="Arial Black" pitchFamily="34" charset="0"/>
                        </a:rPr>
                        <a:t>Plzeň</a:t>
                      </a:r>
                      <a:endParaRPr lang="cs-CZ" sz="1400" dirty="0">
                        <a:latin typeface="Arial Black" pitchFamily="34" charset="0"/>
                        <a:ea typeface="Calibri"/>
                        <a:cs typeface="Times New Roman"/>
                      </a:endParaRPr>
                    </a:p>
                  </a:txBody>
                  <a:tcPr marL="44450" marR="44450" marT="0" marB="0" anchor="b"/>
                </a:tc>
                <a:tc>
                  <a:txBody>
                    <a:bodyPr/>
                    <a:lstStyle/>
                    <a:p>
                      <a:pPr>
                        <a:lnSpc>
                          <a:spcPct val="115000"/>
                        </a:lnSpc>
                        <a:spcAft>
                          <a:spcPts val="0"/>
                        </a:spcAft>
                      </a:pPr>
                      <a:r>
                        <a:rPr lang="cs-CZ" sz="1400">
                          <a:latin typeface="Arial Black" pitchFamily="34" charset="0"/>
                        </a:rPr>
                        <a:t>               184 334    </a:t>
                      </a:r>
                      <a:endParaRPr lang="cs-CZ" sz="1400">
                        <a:latin typeface="Arial Black" pitchFamily="34" charset="0"/>
                        <a:ea typeface="Calibri"/>
                        <a:cs typeface="Times New Roman"/>
                      </a:endParaRPr>
                    </a:p>
                  </a:txBody>
                  <a:tcPr marL="44450" marR="44450" marT="0" marB="0" anchor="b"/>
                </a:tc>
              </a:tr>
              <a:tr h="383606">
                <a:tc>
                  <a:txBody>
                    <a:bodyPr/>
                    <a:lstStyle/>
                    <a:p>
                      <a:pPr>
                        <a:lnSpc>
                          <a:spcPct val="115000"/>
                        </a:lnSpc>
                        <a:spcAft>
                          <a:spcPts val="0"/>
                        </a:spcAft>
                      </a:pPr>
                      <a:r>
                        <a:rPr lang="cs-CZ" sz="1400">
                          <a:latin typeface="Arial Black" pitchFamily="34" charset="0"/>
                        </a:rPr>
                        <a:t>Ústí nad Orlicí</a:t>
                      </a:r>
                      <a:endParaRPr lang="cs-CZ" sz="1400">
                        <a:latin typeface="Arial Black" pitchFamily="34" charset="0"/>
                        <a:ea typeface="Calibri"/>
                        <a:cs typeface="Times New Roman"/>
                      </a:endParaRPr>
                    </a:p>
                  </a:txBody>
                  <a:tcPr marL="44450" marR="44450" marT="0" marB="0" anchor="b"/>
                </a:tc>
                <a:tc>
                  <a:txBody>
                    <a:bodyPr/>
                    <a:lstStyle/>
                    <a:p>
                      <a:pPr>
                        <a:lnSpc>
                          <a:spcPct val="115000"/>
                        </a:lnSpc>
                        <a:spcAft>
                          <a:spcPts val="0"/>
                        </a:spcAft>
                      </a:pPr>
                      <a:r>
                        <a:rPr lang="cs-CZ" sz="1400">
                          <a:latin typeface="Arial Black" pitchFamily="34" charset="0"/>
                        </a:rPr>
                        <a:t>               157 770    </a:t>
                      </a:r>
                      <a:endParaRPr lang="cs-CZ" sz="1400">
                        <a:latin typeface="Arial Black" pitchFamily="34" charset="0"/>
                        <a:ea typeface="Calibri"/>
                        <a:cs typeface="Times New Roman"/>
                      </a:endParaRPr>
                    </a:p>
                  </a:txBody>
                  <a:tcPr marL="44450" marR="44450" marT="0" marB="0" anchor="b"/>
                </a:tc>
              </a:tr>
              <a:tr h="383606">
                <a:tc>
                  <a:txBody>
                    <a:bodyPr/>
                    <a:lstStyle/>
                    <a:p>
                      <a:pPr>
                        <a:lnSpc>
                          <a:spcPct val="115000"/>
                        </a:lnSpc>
                        <a:spcAft>
                          <a:spcPts val="0"/>
                        </a:spcAft>
                      </a:pPr>
                      <a:r>
                        <a:rPr lang="cs-CZ" sz="1400">
                          <a:latin typeface="Arial Black" pitchFamily="34" charset="0"/>
                        </a:rPr>
                        <a:t>Praha 2</a:t>
                      </a:r>
                      <a:endParaRPr lang="cs-CZ" sz="1400">
                        <a:latin typeface="Arial Black" pitchFamily="34" charset="0"/>
                        <a:ea typeface="Calibri"/>
                        <a:cs typeface="Times New Roman"/>
                      </a:endParaRPr>
                    </a:p>
                  </a:txBody>
                  <a:tcPr marL="44450" marR="44450" marT="0" marB="0" anchor="b"/>
                </a:tc>
                <a:tc>
                  <a:txBody>
                    <a:bodyPr/>
                    <a:lstStyle/>
                    <a:p>
                      <a:pPr>
                        <a:lnSpc>
                          <a:spcPct val="115000"/>
                        </a:lnSpc>
                        <a:spcAft>
                          <a:spcPts val="0"/>
                        </a:spcAft>
                      </a:pPr>
                      <a:r>
                        <a:rPr lang="cs-CZ" sz="1400">
                          <a:latin typeface="Arial Black" pitchFamily="34" charset="0"/>
                        </a:rPr>
                        <a:t>               117 299    </a:t>
                      </a:r>
                      <a:endParaRPr lang="cs-CZ" sz="1400">
                        <a:latin typeface="Arial Black" pitchFamily="34" charset="0"/>
                        <a:ea typeface="Calibri"/>
                        <a:cs typeface="Times New Roman"/>
                      </a:endParaRPr>
                    </a:p>
                  </a:txBody>
                  <a:tcPr marL="44450" marR="44450" marT="0" marB="0" anchor="b"/>
                </a:tc>
              </a:tr>
              <a:tr h="383606">
                <a:tc>
                  <a:txBody>
                    <a:bodyPr/>
                    <a:lstStyle/>
                    <a:p>
                      <a:pPr>
                        <a:lnSpc>
                          <a:spcPct val="115000"/>
                        </a:lnSpc>
                        <a:spcAft>
                          <a:spcPts val="0"/>
                        </a:spcAft>
                      </a:pPr>
                      <a:r>
                        <a:rPr lang="cs-CZ" sz="1400">
                          <a:latin typeface="Arial Black" pitchFamily="34" charset="0"/>
                        </a:rPr>
                        <a:t>Domažlice</a:t>
                      </a:r>
                      <a:endParaRPr lang="cs-CZ" sz="1400">
                        <a:latin typeface="Arial Black" pitchFamily="34" charset="0"/>
                        <a:ea typeface="Calibri"/>
                        <a:cs typeface="Times New Roman"/>
                      </a:endParaRPr>
                    </a:p>
                  </a:txBody>
                  <a:tcPr marL="44450" marR="44450" marT="0" marB="0" anchor="b"/>
                </a:tc>
                <a:tc>
                  <a:txBody>
                    <a:bodyPr/>
                    <a:lstStyle/>
                    <a:p>
                      <a:pPr>
                        <a:lnSpc>
                          <a:spcPct val="115000"/>
                        </a:lnSpc>
                        <a:spcAft>
                          <a:spcPts val="0"/>
                        </a:spcAft>
                      </a:pPr>
                      <a:r>
                        <a:rPr lang="cs-CZ" sz="1400">
                          <a:latin typeface="Arial Black" pitchFamily="34" charset="0"/>
                        </a:rPr>
                        <a:t>               116 924    </a:t>
                      </a:r>
                      <a:endParaRPr lang="cs-CZ" sz="1400">
                        <a:latin typeface="Arial Black" pitchFamily="34" charset="0"/>
                        <a:ea typeface="Calibri"/>
                        <a:cs typeface="Times New Roman"/>
                      </a:endParaRPr>
                    </a:p>
                  </a:txBody>
                  <a:tcPr marL="44450" marR="44450" marT="0" marB="0" anchor="b"/>
                </a:tc>
              </a:tr>
              <a:tr h="383606">
                <a:tc>
                  <a:txBody>
                    <a:bodyPr/>
                    <a:lstStyle/>
                    <a:p>
                      <a:pPr>
                        <a:lnSpc>
                          <a:spcPct val="115000"/>
                        </a:lnSpc>
                        <a:spcAft>
                          <a:spcPts val="0"/>
                        </a:spcAft>
                      </a:pPr>
                      <a:r>
                        <a:rPr lang="cs-CZ" sz="1400">
                          <a:latin typeface="Arial Black" pitchFamily="34" charset="0"/>
                        </a:rPr>
                        <a:t>Uherské Hradiště</a:t>
                      </a:r>
                      <a:endParaRPr lang="cs-CZ" sz="1400">
                        <a:latin typeface="Arial Black" pitchFamily="34" charset="0"/>
                        <a:ea typeface="Calibri"/>
                        <a:cs typeface="Times New Roman"/>
                      </a:endParaRPr>
                    </a:p>
                  </a:txBody>
                  <a:tcPr marL="44450" marR="44450" marT="0" marB="0" anchor="b"/>
                </a:tc>
                <a:tc>
                  <a:txBody>
                    <a:bodyPr/>
                    <a:lstStyle/>
                    <a:p>
                      <a:pPr>
                        <a:lnSpc>
                          <a:spcPct val="115000"/>
                        </a:lnSpc>
                        <a:spcAft>
                          <a:spcPts val="0"/>
                        </a:spcAft>
                      </a:pPr>
                      <a:r>
                        <a:rPr lang="cs-CZ" sz="1400">
                          <a:latin typeface="Arial Black" pitchFamily="34" charset="0"/>
                        </a:rPr>
                        <a:t>               105 881    </a:t>
                      </a:r>
                      <a:endParaRPr lang="cs-CZ" sz="1400">
                        <a:latin typeface="Arial Black" pitchFamily="34" charset="0"/>
                        <a:ea typeface="Calibri"/>
                        <a:cs typeface="Times New Roman"/>
                      </a:endParaRPr>
                    </a:p>
                  </a:txBody>
                  <a:tcPr marL="44450" marR="44450" marT="0" marB="0" anchor="b"/>
                </a:tc>
              </a:tr>
              <a:tr h="398009">
                <a:tc>
                  <a:txBody>
                    <a:bodyPr/>
                    <a:lstStyle/>
                    <a:p>
                      <a:pPr>
                        <a:lnSpc>
                          <a:spcPct val="115000"/>
                        </a:lnSpc>
                        <a:spcAft>
                          <a:spcPts val="0"/>
                        </a:spcAft>
                      </a:pPr>
                      <a:r>
                        <a:rPr lang="cs-CZ" sz="1400">
                          <a:latin typeface="Arial Black" pitchFamily="34" charset="0"/>
                        </a:rPr>
                        <a:t>Praha Ruzyně</a:t>
                      </a:r>
                      <a:endParaRPr lang="cs-CZ" sz="1400">
                        <a:latin typeface="Arial Black" pitchFamily="34" charset="0"/>
                        <a:ea typeface="Calibri"/>
                        <a:cs typeface="Times New Roman"/>
                      </a:endParaRPr>
                    </a:p>
                  </a:txBody>
                  <a:tcPr marL="44450" marR="44450" marT="0" marB="0" anchor="b"/>
                </a:tc>
                <a:tc>
                  <a:txBody>
                    <a:bodyPr/>
                    <a:lstStyle/>
                    <a:p>
                      <a:pPr>
                        <a:lnSpc>
                          <a:spcPct val="115000"/>
                        </a:lnSpc>
                        <a:spcAft>
                          <a:spcPts val="0"/>
                        </a:spcAft>
                      </a:pPr>
                      <a:r>
                        <a:rPr lang="cs-CZ" sz="1400" dirty="0">
                          <a:latin typeface="Arial Black" pitchFamily="34" charset="0"/>
                        </a:rPr>
                        <a:t>                 66 901    </a:t>
                      </a:r>
                      <a:endParaRPr lang="cs-CZ" sz="1400" dirty="0">
                        <a:latin typeface="Arial Black" pitchFamily="34" charset="0"/>
                        <a:ea typeface="Calibri"/>
                        <a:cs typeface="Times New Roman"/>
                      </a:endParaRPr>
                    </a:p>
                  </a:txBody>
                  <a:tcPr marL="44450" marR="44450" marT="0" marB="0" anchor="b"/>
                </a:tc>
              </a:tr>
            </a:tbl>
          </a:graphicData>
        </a:graphic>
      </p:graphicFrame>
      <p:sp>
        <p:nvSpPr>
          <p:cNvPr id="14339" name="Nadpis 6"/>
          <p:cNvSpPr>
            <a:spLocks noGrp="1"/>
          </p:cNvSpPr>
          <p:nvPr>
            <p:ph type="title"/>
          </p:nvPr>
        </p:nvSpPr>
        <p:spPr>
          <a:xfrm>
            <a:off x="1619250" y="836613"/>
            <a:ext cx="7345363" cy="1143000"/>
          </a:xfrm>
        </p:spPr>
        <p:txBody>
          <a:bodyPr/>
          <a:lstStyle/>
          <a:p>
            <a:r>
              <a:rPr lang="cs-CZ" sz="2000" b="1" smtClean="0">
                <a:latin typeface="Verdana" pitchFamily="34" charset="0"/>
              </a:rPr>
              <a:t>Nejzatíženější celní úřady z hlediska počtu kusů zadrženého zboží porušujícího práva DV za rok 2011</a:t>
            </a:r>
            <a:endParaRPr lang="cs-CZ" sz="2000" smtClean="0">
              <a:latin typeface="Verdana" pitchFamily="34" charset="0"/>
            </a:endParaRPr>
          </a:p>
        </p:txBody>
      </p:sp>
      <p:pic>
        <p:nvPicPr>
          <p:cNvPr id="14340" name="Picture 2" descr="merkur"/>
          <p:cNvPicPr>
            <a:picLocks noChangeAspect="1" noChangeArrowheads="1"/>
          </p:cNvPicPr>
          <p:nvPr/>
        </p:nvPicPr>
        <p:blipFill>
          <a:blip r:embed="rId3"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ulka 8"/>
          <p:cNvGraphicFramePr>
            <a:graphicFrameLocks noGrp="1"/>
          </p:cNvGraphicFramePr>
          <p:nvPr/>
        </p:nvGraphicFramePr>
        <p:xfrm>
          <a:off x="1691680" y="1844824"/>
          <a:ext cx="7272808" cy="4608516"/>
        </p:xfrm>
        <a:graphic>
          <a:graphicData uri="http://schemas.openxmlformats.org/drawingml/2006/table">
            <a:tbl>
              <a:tblPr>
                <a:tableStyleId>{284E427A-3D55-4303-BF80-6455036E1DE7}</a:tableStyleId>
              </a:tblPr>
              <a:tblGrid>
                <a:gridCol w="5082854"/>
                <a:gridCol w="2189954"/>
              </a:tblGrid>
              <a:tr h="418956">
                <a:tc>
                  <a:txBody>
                    <a:bodyPr/>
                    <a:lstStyle/>
                    <a:p>
                      <a:pPr algn="ctr">
                        <a:lnSpc>
                          <a:spcPct val="115000"/>
                        </a:lnSpc>
                        <a:spcAft>
                          <a:spcPts val="0"/>
                        </a:spcAft>
                      </a:pPr>
                      <a:r>
                        <a:rPr lang="cs-CZ" sz="1400" dirty="0">
                          <a:latin typeface="Arial Black" pitchFamily="34" charset="0"/>
                        </a:rPr>
                        <a:t>Země odeslání</a:t>
                      </a:r>
                      <a:endParaRPr lang="cs-CZ" sz="1400" dirty="0">
                        <a:latin typeface="Arial Black" pitchFamily="34" charset="0"/>
                        <a:ea typeface="Calibri"/>
                        <a:cs typeface="Times New Roman"/>
                      </a:endParaRPr>
                    </a:p>
                  </a:txBody>
                  <a:tcPr marL="44450" marR="44450" marT="0" marB="0" anchor="ctr">
                    <a:solidFill>
                      <a:schemeClr val="tx2">
                        <a:lumMod val="60000"/>
                        <a:lumOff val="40000"/>
                      </a:schemeClr>
                    </a:solidFill>
                  </a:tcPr>
                </a:tc>
                <a:tc>
                  <a:txBody>
                    <a:bodyPr/>
                    <a:lstStyle/>
                    <a:p>
                      <a:pPr algn="ctr">
                        <a:lnSpc>
                          <a:spcPct val="115000"/>
                        </a:lnSpc>
                        <a:spcAft>
                          <a:spcPts val="0"/>
                        </a:spcAft>
                      </a:pPr>
                      <a:r>
                        <a:rPr lang="cs-CZ" sz="1400" dirty="0">
                          <a:latin typeface="Arial Black" pitchFamily="34" charset="0"/>
                        </a:rPr>
                        <a:t>Počet ks/párů</a:t>
                      </a:r>
                      <a:endParaRPr lang="cs-CZ" sz="1400" dirty="0">
                        <a:latin typeface="Arial Black" pitchFamily="34" charset="0"/>
                        <a:ea typeface="Calibri"/>
                        <a:cs typeface="Times New Roman"/>
                      </a:endParaRPr>
                    </a:p>
                  </a:txBody>
                  <a:tcPr marL="44450" marR="44450" marT="0" marB="0" anchor="ctr">
                    <a:solidFill>
                      <a:schemeClr val="tx2">
                        <a:lumMod val="60000"/>
                        <a:lumOff val="40000"/>
                      </a:schemeClr>
                    </a:solidFill>
                  </a:tcPr>
                </a:tc>
              </a:tr>
              <a:tr h="418956">
                <a:tc>
                  <a:txBody>
                    <a:bodyPr/>
                    <a:lstStyle/>
                    <a:p>
                      <a:pPr>
                        <a:lnSpc>
                          <a:spcPct val="115000"/>
                        </a:lnSpc>
                        <a:spcAft>
                          <a:spcPts val="0"/>
                        </a:spcAft>
                      </a:pPr>
                      <a:r>
                        <a:rPr lang="cs-CZ" sz="1400" dirty="0">
                          <a:latin typeface="Arial Black" pitchFamily="34" charset="0"/>
                        </a:rPr>
                        <a:t>Čína</a:t>
                      </a:r>
                      <a:endParaRPr lang="cs-CZ" sz="1400" dirty="0">
                        <a:latin typeface="Arial Black" pitchFamily="34" charset="0"/>
                        <a:ea typeface="Calibri"/>
                        <a:cs typeface="Times New Roman"/>
                      </a:endParaRPr>
                    </a:p>
                  </a:txBody>
                  <a:tcPr marL="44450" marR="44450" marT="0" marB="0" anchor="ctr"/>
                </a:tc>
                <a:tc>
                  <a:txBody>
                    <a:bodyPr/>
                    <a:lstStyle/>
                    <a:p>
                      <a:pPr>
                        <a:lnSpc>
                          <a:spcPct val="115000"/>
                        </a:lnSpc>
                        <a:spcAft>
                          <a:spcPts val="0"/>
                        </a:spcAft>
                      </a:pPr>
                      <a:r>
                        <a:rPr lang="cs-CZ" sz="1400">
                          <a:latin typeface="Arial Black" pitchFamily="34" charset="0"/>
                        </a:rPr>
                        <a:t>            1 739 129    </a:t>
                      </a:r>
                      <a:endParaRPr lang="cs-CZ" sz="1400">
                        <a:latin typeface="Arial Black" pitchFamily="34" charset="0"/>
                        <a:ea typeface="Calibri"/>
                        <a:cs typeface="Times New Roman"/>
                      </a:endParaRPr>
                    </a:p>
                  </a:txBody>
                  <a:tcPr marL="44450" marR="44450" marT="0" marB="0" anchor="ctr"/>
                </a:tc>
              </a:tr>
              <a:tr h="418956">
                <a:tc>
                  <a:txBody>
                    <a:bodyPr/>
                    <a:lstStyle/>
                    <a:p>
                      <a:pPr>
                        <a:lnSpc>
                          <a:spcPct val="115000"/>
                        </a:lnSpc>
                        <a:spcAft>
                          <a:spcPts val="0"/>
                        </a:spcAft>
                      </a:pPr>
                      <a:r>
                        <a:rPr lang="cs-CZ" sz="1400" dirty="0">
                          <a:latin typeface="Arial Black" pitchFamily="34" charset="0"/>
                        </a:rPr>
                        <a:t>Hongkong</a:t>
                      </a:r>
                      <a:endParaRPr lang="cs-CZ" sz="1400" dirty="0">
                        <a:latin typeface="Arial Black" pitchFamily="34" charset="0"/>
                        <a:ea typeface="Calibri"/>
                        <a:cs typeface="Times New Roman"/>
                      </a:endParaRPr>
                    </a:p>
                  </a:txBody>
                  <a:tcPr marL="44450" marR="44450" marT="0" marB="0" anchor="ctr"/>
                </a:tc>
                <a:tc>
                  <a:txBody>
                    <a:bodyPr/>
                    <a:lstStyle/>
                    <a:p>
                      <a:pPr>
                        <a:lnSpc>
                          <a:spcPct val="115000"/>
                        </a:lnSpc>
                        <a:spcAft>
                          <a:spcPts val="0"/>
                        </a:spcAft>
                      </a:pPr>
                      <a:r>
                        <a:rPr lang="cs-CZ" sz="1400">
                          <a:latin typeface="Arial Black" pitchFamily="34" charset="0"/>
                        </a:rPr>
                        <a:t>                 90 254    </a:t>
                      </a:r>
                      <a:endParaRPr lang="cs-CZ" sz="1400">
                        <a:latin typeface="Arial Black" pitchFamily="34" charset="0"/>
                        <a:ea typeface="Calibri"/>
                        <a:cs typeface="Times New Roman"/>
                      </a:endParaRPr>
                    </a:p>
                  </a:txBody>
                  <a:tcPr marL="44450" marR="44450" marT="0" marB="0" anchor="ctr"/>
                </a:tc>
              </a:tr>
              <a:tr h="418956">
                <a:tc>
                  <a:txBody>
                    <a:bodyPr/>
                    <a:lstStyle/>
                    <a:p>
                      <a:pPr>
                        <a:lnSpc>
                          <a:spcPct val="115000"/>
                        </a:lnSpc>
                        <a:spcAft>
                          <a:spcPts val="0"/>
                        </a:spcAft>
                      </a:pPr>
                      <a:r>
                        <a:rPr lang="cs-CZ" sz="1400">
                          <a:latin typeface="Arial Black" pitchFamily="34" charset="0"/>
                        </a:rPr>
                        <a:t>Indie</a:t>
                      </a:r>
                      <a:endParaRPr lang="cs-CZ" sz="1400">
                        <a:latin typeface="Arial Black" pitchFamily="34" charset="0"/>
                        <a:ea typeface="Calibri"/>
                        <a:cs typeface="Times New Roman"/>
                      </a:endParaRPr>
                    </a:p>
                  </a:txBody>
                  <a:tcPr marL="44450" marR="44450" marT="0" marB="0" anchor="ctr"/>
                </a:tc>
                <a:tc>
                  <a:txBody>
                    <a:bodyPr/>
                    <a:lstStyle/>
                    <a:p>
                      <a:pPr>
                        <a:lnSpc>
                          <a:spcPct val="115000"/>
                        </a:lnSpc>
                        <a:spcAft>
                          <a:spcPts val="0"/>
                        </a:spcAft>
                      </a:pPr>
                      <a:r>
                        <a:rPr lang="cs-CZ" sz="1400">
                          <a:latin typeface="Arial Black" pitchFamily="34" charset="0"/>
                        </a:rPr>
                        <a:t>                 13 570    </a:t>
                      </a:r>
                      <a:endParaRPr lang="cs-CZ" sz="1400">
                        <a:latin typeface="Arial Black" pitchFamily="34" charset="0"/>
                        <a:ea typeface="Calibri"/>
                        <a:cs typeface="Times New Roman"/>
                      </a:endParaRPr>
                    </a:p>
                  </a:txBody>
                  <a:tcPr marL="44450" marR="44450" marT="0" marB="0" anchor="ctr"/>
                </a:tc>
              </a:tr>
              <a:tr h="418956">
                <a:tc>
                  <a:txBody>
                    <a:bodyPr/>
                    <a:lstStyle/>
                    <a:p>
                      <a:pPr>
                        <a:lnSpc>
                          <a:spcPct val="115000"/>
                        </a:lnSpc>
                        <a:spcAft>
                          <a:spcPts val="0"/>
                        </a:spcAft>
                      </a:pPr>
                      <a:r>
                        <a:rPr lang="cs-CZ" sz="1400">
                          <a:latin typeface="Arial Black" pitchFamily="34" charset="0"/>
                        </a:rPr>
                        <a:t>Vietnam</a:t>
                      </a:r>
                      <a:endParaRPr lang="cs-CZ" sz="1400">
                        <a:latin typeface="Arial Black" pitchFamily="34" charset="0"/>
                        <a:ea typeface="Calibri"/>
                        <a:cs typeface="Times New Roman"/>
                      </a:endParaRPr>
                    </a:p>
                  </a:txBody>
                  <a:tcPr marL="44450" marR="44450" marT="0" marB="0" anchor="ctr"/>
                </a:tc>
                <a:tc>
                  <a:txBody>
                    <a:bodyPr/>
                    <a:lstStyle/>
                    <a:p>
                      <a:pPr>
                        <a:lnSpc>
                          <a:spcPct val="115000"/>
                        </a:lnSpc>
                        <a:spcAft>
                          <a:spcPts val="0"/>
                        </a:spcAft>
                      </a:pPr>
                      <a:r>
                        <a:rPr lang="cs-CZ" sz="1400">
                          <a:latin typeface="Arial Black" pitchFamily="34" charset="0"/>
                        </a:rPr>
                        <a:t>                   6 112    </a:t>
                      </a:r>
                      <a:endParaRPr lang="cs-CZ" sz="1400">
                        <a:latin typeface="Arial Black" pitchFamily="34" charset="0"/>
                        <a:ea typeface="Calibri"/>
                        <a:cs typeface="Times New Roman"/>
                      </a:endParaRPr>
                    </a:p>
                  </a:txBody>
                  <a:tcPr marL="44450" marR="44450" marT="0" marB="0" anchor="ctr"/>
                </a:tc>
              </a:tr>
              <a:tr h="418956">
                <a:tc>
                  <a:txBody>
                    <a:bodyPr/>
                    <a:lstStyle/>
                    <a:p>
                      <a:pPr>
                        <a:lnSpc>
                          <a:spcPct val="115000"/>
                        </a:lnSpc>
                        <a:spcAft>
                          <a:spcPts val="0"/>
                        </a:spcAft>
                      </a:pPr>
                      <a:r>
                        <a:rPr lang="cs-CZ" sz="1400">
                          <a:latin typeface="Arial Black" pitchFamily="34" charset="0"/>
                        </a:rPr>
                        <a:t>Turecko</a:t>
                      </a:r>
                      <a:endParaRPr lang="cs-CZ" sz="1400">
                        <a:latin typeface="Arial Black" pitchFamily="34" charset="0"/>
                        <a:ea typeface="Calibri"/>
                        <a:cs typeface="Times New Roman"/>
                      </a:endParaRPr>
                    </a:p>
                  </a:txBody>
                  <a:tcPr marL="44450" marR="44450" marT="0" marB="0" anchor="ctr"/>
                </a:tc>
                <a:tc>
                  <a:txBody>
                    <a:bodyPr/>
                    <a:lstStyle/>
                    <a:p>
                      <a:pPr>
                        <a:lnSpc>
                          <a:spcPct val="115000"/>
                        </a:lnSpc>
                        <a:spcAft>
                          <a:spcPts val="0"/>
                        </a:spcAft>
                      </a:pPr>
                      <a:r>
                        <a:rPr lang="cs-CZ" sz="1400">
                          <a:latin typeface="Arial Black" pitchFamily="34" charset="0"/>
                        </a:rPr>
                        <a:t>                   3 973    </a:t>
                      </a:r>
                      <a:endParaRPr lang="cs-CZ" sz="1400">
                        <a:latin typeface="Arial Black" pitchFamily="34" charset="0"/>
                        <a:ea typeface="Calibri"/>
                        <a:cs typeface="Times New Roman"/>
                      </a:endParaRPr>
                    </a:p>
                  </a:txBody>
                  <a:tcPr marL="44450" marR="44450" marT="0" marB="0" anchor="ctr"/>
                </a:tc>
              </a:tr>
              <a:tr h="418956">
                <a:tc>
                  <a:txBody>
                    <a:bodyPr/>
                    <a:lstStyle/>
                    <a:p>
                      <a:pPr>
                        <a:lnSpc>
                          <a:spcPct val="115000"/>
                        </a:lnSpc>
                        <a:spcAft>
                          <a:spcPts val="0"/>
                        </a:spcAft>
                      </a:pPr>
                      <a:r>
                        <a:rPr lang="cs-CZ" sz="1400">
                          <a:latin typeface="Arial Black" pitchFamily="34" charset="0"/>
                        </a:rPr>
                        <a:t>Thajsko</a:t>
                      </a:r>
                      <a:endParaRPr lang="cs-CZ" sz="1400">
                        <a:latin typeface="Arial Black" pitchFamily="34" charset="0"/>
                        <a:ea typeface="Calibri"/>
                        <a:cs typeface="Times New Roman"/>
                      </a:endParaRPr>
                    </a:p>
                  </a:txBody>
                  <a:tcPr marL="44450" marR="44450" marT="0" marB="0" anchor="ctr"/>
                </a:tc>
                <a:tc>
                  <a:txBody>
                    <a:bodyPr/>
                    <a:lstStyle/>
                    <a:p>
                      <a:pPr>
                        <a:lnSpc>
                          <a:spcPct val="115000"/>
                        </a:lnSpc>
                        <a:spcAft>
                          <a:spcPts val="0"/>
                        </a:spcAft>
                      </a:pPr>
                      <a:r>
                        <a:rPr lang="cs-CZ" sz="1400">
                          <a:latin typeface="Arial Black" pitchFamily="34" charset="0"/>
                        </a:rPr>
                        <a:t>                   3 514    </a:t>
                      </a:r>
                      <a:endParaRPr lang="cs-CZ" sz="1400">
                        <a:latin typeface="Arial Black" pitchFamily="34" charset="0"/>
                        <a:ea typeface="Calibri"/>
                        <a:cs typeface="Times New Roman"/>
                      </a:endParaRPr>
                    </a:p>
                  </a:txBody>
                  <a:tcPr marL="44450" marR="44450" marT="0" marB="0" anchor="ctr"/>
                </a:tc>
              </a:tr>
              <a:tr h="418956">
                <a:tc>
                  <a:txBody>
                    <a:bodyPr/>
                    <a:lstStyle/>
                    <a:p>
                      <a:pPr>
                        <a:lnSpc>
                          <a:spcPct val="115000"/>
                        </a:lnSpc>
                        <a:spcAft>
                          <a:spcPts val="0"/>
                        </a:spcAft>
                      </a:pPr>
                      <a:r>
                        <a:rPr lang="cs-CZ" sz="1400">
                          <a:latin typeface="Arial Black" pitchFamily="34" charset="0"/>
                        </a:rPr>
                        <a:t>Panama</a:t>
                      </a:r>
                      <a:endParaRPr lang="cs-CZ" sz="1400">
                        <a:latin typeface="Arial Black" pitchFamily="34" charset="0"/>
                        <a:ea typeface="Calibri"/>
                        <a:cs typeface="Times New Roman"/>
                      </a:endParaRPr>
                    </a:p>
                  </a:txBody>
                  <a:tcPr marL="44450" marR="44450" marT="0" marB="0" anchor="ctr"/>
                </a:tc>
                <a:tc>
                  <a:txBody>
                    <a:bodyPr/>
                    <a:lstStyle/>
                    <a:p>
                      <a:pPr>
                        <a:lnSpc>
                          <a:spcPct val="115000"/>
                        </a:lnSpc>
                        <a:spcAft>
                          <a:spcPts val="0"/>
                        </a:spcAft>
                      </a:pPr>
                      <a:r>
                        <a:rPr lang="cs-CZ" sz="1400">
                          <a:latin typeface="Arial Black" pitchFamily="34" charset="0"/>
                        </a:rPr>
                        <a:t>                   1 758    </a:t>
                      </a:r>
                      <a:endParaRPr lang="cs-CZ" sz="1400">
                        <a:latin typeface="Arial Black" pitchFamily="34" charset="0"/>
                        <a:ea typeface="Calibri"/>
                        <a:cs typeface="Times New Roman"/>
                      </a:endParaRPr>
                    </a:p>
                  </a:txBody>
                  <a:tcPr marL="44450" marR="44450" marT="0" marB="0" anchor="ctr"/>
                </a:tc>
              </a:tr>
              <a:tr h="418956">
                <a:tc>
                  <a:txBody>
                    <a:bodyPr/>
                    <a:lstStyle/>
                    <a:p>
                      <a:pPr>
                        <a:lnSpc>
                          <a:spcPct val="115000"/>
                        </a:lnSpc>
                        <a:spcAft>
                          <a:spcPts val="0"/>
                        </a:spcAft>
                      </a:pPr>
                      <a:r>
                        <a:rPr lang="cs-CZ" sz="1400">
                          <a:latin typeface="Arial Black" pitchFamily="34" charset="0"/>
                        </a:rPr>
                        <a:t>Tchaj-wan</a:t>
                      </a:r>
                      <a:endParaRPr lang="cs-CZ" sz="1400">
                        <a:latin typeface="Arial Black" pitchFamily="34" charset="0"/>
                        <a:ea typeface="Calibri"/>
                        <a:cs typeface="Times New Roman"/>
                      </a:endParaRPr>
                    </a:p>
                  </a:txBody>
                  <a:tcPr marL="44450" marR="44450" marT="0" marB="0" anchor="ctr"/>
                </a:tc>
                <a:tc>
                  <a:txBody>
                    <a:bodyPr/>
                    <a:lstStyle/>
                    <a:p>
                      <a:pPr>
                        <a:lnSpc>
                          <a:spcPct val="115000"/>
                        </a:lnSpc>
                        <a:spcAft>
                          <a:spcPts val="0"/>
                        </a:spcAft>
                      </a:pPr>
                      <a:r>
                        <a:rPr lang="cs-CZ" sz="1400">
                          <a:latin typeface="Arial Black" pitchFamily="34" charset="0"/>
                        </a:rPr>
                        <a:t>                   1 535    </a:t>
                      </a:r>
                      <a:endParaRPr lang="cs-CZ" sz="1400">
                        <a:latin typeface="Arial Black" pitchFamily="34" charset="0"/>
                        <a:ea typeface="Calibri"/>
                        <a:cs typeface="Times New Roman"/>
                      </a:endParaRPr>
                    </a:p>
                  </a:txBody>
                  <a:tcPr marL="44450" marR="44450" marT="0" marB="0" anchor="ctr"/>
                </a:tc>
              </a:tr>
              <a:tr h="418956">
                <a:tc>
                  <a:txBody>
                    <a:bodyPr/>
                    <a:lstStyle/>
                    <a:p>
                      <a:pPr>
                        <a:lnSpc>
                          <a:spcPct val="115000"/>
                        </a:lnSpc>
                        <a:spcAft>
                          <a:spcPts val="0"/>
                        </a:spcAft>
                      </a:pPr>
                      <a:r>
                        <a:rPr lang="cs-CZ" sz="1400" dirty="0" smtClean="0">
                          <a:latin typeface="Arial Black" pitchFamily="34" charset="0"/>
                        </a:rPr>
                        <a:t>USA</a:t>
                      </a:r>
                      <a:endParaRPr lang="cs-CZ" sz="1400" dirty="0">
                        <a:latin typeface="Arial Black" pitchFamily="34" charset="0"/>
                        <a:ea typeface="Calibri"/>
                        <a:cs typeface="Times New Roman"/>
                      </a:endParaRPr>
                    </a:p>
                  </a:txBody>
                  <a:tcPr marL="44450" marR="44450" marT="0" marB="0" anchor="ctr"/>
                </a:tc>
                <a:tc>
                  <a:txBody>
                    <a:bodyPr/>
                    <a:lstStyle/>
                    <a:p>
                      <a:pPr>
                        <a:lnSpc>
                          <a:spcPct val="115000"/>
                        </a:lnSpc>
                        <a:spcAft>
                          <a:spcPts val="0"/>
                        </a:spcAft>
                      </a:pPr>
                      <a:r>
                        <a:rPr lang="cs-CZ" sz="1400">
                          <a:latin typeface="Arial Black" pitchFamily="34" charset="0"/>
                        </a:rPr>
                        <a:t>                       877    </a:t>
                      </a:r>
                      <a:endParaRPr lang="cs-CZ" sz="1400">
                        <a:latin typeface="Arial Black" pitchFamily="34" charset="0"/>
                        <a:ea typeface="Calibri"/>
                        <a:cs typeface="Times New Roman"/>
                      </a:endParaRPr>
                    </a:p>
                  </a:txBody>
                  <a:tcPr marL="44450" marR="44450" marT="0" marB="0" anchor="ctr"/>
                </a:tc>
              </a:tr>
              <a:tr h="418956">
                <a:tc>
                  <a:txBody>
                    <a:bodyPr/>
                    <a:lstStyle/>
                    <a:p>
                      <a:pPr>
                        <a:lnSpc>
                          <a:spcPct val="115000"/>
                        </a:lnSpc>
                        <a:spcAft>
                          <a:spcPts val="0"/>
                        </a:spcAft>
                      </a:pPr>
                      <a:r>
                        <a:rPr lang="cs-CZ" sz="1400">
                          <a:latin typeface="Arial Black" pitchFamily="34" charset="0"/>
                        </a:rPr>
                        <a:t>Švýcarsko</a:t>
                      </a:r>
                      <a:endParaRPr lang="cs-CZ" sz="1400">
                        <a:latin typeface="Arial Black" pitchFamily="34" charset="0"/>
                        <a:ea typeface="Calibri"/>
                        <a:cs typeface="Times New Roman"/>
                      </a:endParaRPr>
                    </a:p>
                  </a:txBody>
                  <a:tcPr marL="44450" marR="44450" marT="0" marB="0" anchor="ctr"/>
                </a:tc>
                <a:tc>
                  <a:txBody>
                    <a:bodyPr/>
                    <a:lstStyle/>
                    <a:p>
                      <a:pPr>
                        <a:lnSpc>
                          <a:spcPct val="115000"/>
                        </a:lnSpc>
                        <a:spcAft>
                          <a:spcPts val="0"/>
                        </a:spcAft>
                      </a:pPr>
                      <a:r>
                        <a:rPr lang="cs-CZ" sz="1400" dirty="0">
                          <a:latin typeface="Arial Black" pitchFamily="34" charset="0"/>
                        </a:rPr>
                        <a:t>                       848    </a:t>
                      </a:r>
                      <a:endParaRPr lang="cs-CZ" sz="1400" dirty="0">
                        <a:latin typeface="Arial Black" pitchFamily="34" charset="0"/>
                        <a:ea typeface="Calibri"/>
                        <a:cs typeface="Times New Roman"/>
                      </a:endParaRPr>
                    </a:p>
                  </a:txBody>
                  <a:tcPr marL="44450" marR="44450" marT="0" marB="0" anchor="ctr"/>
                </a:tc>
              </a:tr>
            </a:tbl>
          </a:graphicData>
        </a:graphic>
      </p:graphicFrame>
      <p:sp>
        <p:nvSpPr>
          <p:cNvPr id="15363" name="Nadpis 6"/>
          <p:cNvSpPr>
            <a:spLocks noGrp="1"/>
          </p:cNvSpPr>
          <p:nvPr>
            <p:ph type="title"/>
          </p:nvPr>
        </p:nvSpPr>
        <p:spPr>
          <a:xfrm>
            <a:off x="1619250" y="836613"/>
            <a:ext cx="7345363" cy="1008062"/>
          </a:xfrm>
        </p:spPr>
        <p:txBody>
          <a:bodyPr/>
          <a:lstStyle/>
          <a:p>
            <a:r>
              <a:rPr lang="cs-CZ" sz="2000" b="1" smtClean="0">
                <a:latin typeface="Verdana" pitchFamily="34" charset="0"/>
              </a:rPr>
              <a:t>Nejrizikovější země odeslání zboží porušujícího práva DV (2011)</a:t>
            </a:r>
            <a:endParaRPr lang="cs-CZ" sz="2000" smtClean="0">
              <a:latin typeface="Verdana" pitchFamily="34" charset="0"/>
            </a:endParaRPr>
          </a:p>
        </p:txBody>
      </p:sp>
      <p:pic>
        <p:nvPicPr>
          <p:cNvPr id="15364" name="Picture 2" descr="merkur"/>
          <p:cNvPicPr>
            <a:picLocks noChangeAspect="1" noChangeArrowheads="1"/>
          </p:cNvPicPr>
          <p:nvPr/>
        </p:nvPicPr>
        <p:blipFill>
          <a:blip r:embed="rId3"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a:xfrm>
            <a:off x="1619250" y="836613"/>
            <a:ext cx="7345363" cy="1574800"/>
          </a:xfrm>
        </p:spPr>
        <p:txBody>
          <a:bodyPr/>
          <a:lstStyle/>
          <a:p>
            <a:r>
              <a:rPr lang="cs-CZ" smtClean="0"/>
              <a:t/>
            </a:r>
            <a:br>
              <a:rPr lang="cs-CZ" smtClean="0"/>
            </a:br>
            <a:r>
              <a:rPr lang="cs-CZ" sz="2000" b="1" smtClean="0">
                <a:latin typeface="Verdana" pitchFamily="34" charset="0"/>
              </a:rPr>
              <a:t>Rozšířily se případy zajištěného zboží, kdy dovozci zakrývají markanty ochranných známek textilní nášivkou či podobným způsobem. Po odstranění jsou potom tyto výrobky nabízeny jako značkové. </a:t>
            </a:r>
            <a:r>
              <a:rPr lang="cs-CZ" b="1" smtClean="0"/>
              <a:t/>
            </a:r>
            <a:br>
              <a:rPr lang="cs-CZ" b="1" smtClean="0"/>
            </a:br>
            <a:endParaRPr lang="cs-CZ" smtClean="0"/>
          </a:p>
        </p:txBody>
      </p:sp>
      <p:pic>
        <p:nvPicPr>
          <p:cNvPr id="16387" name="Picture 2"/>
          <p:cNvPicPr>
            <a:picLocks noGrp="1" noChangeAspect="1" noChangeArrowheads="1"/>
          </p:cNvPicPr>
          <p:nvPr>
            <p:ph idx="1"/>
          </p:nvPr>
        </p:nvPicPr>
        <p:blipFill>
          <a:blip r:embed="rId2" cstate="print"/>
          <a:srcRect/>
          <a:stretch>
            <a:fillRect/>
          </a:stretch>
        </p:blipFill>
        <p:spPr>
          <a:xfrm>
            <a:off x="1835696" y="2420889"/>
            <a:ext cx="6912768" cy="4104456"/>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88" name="Picture 2" descr="merkur"/>
          <p:cNvPicPr>
            <a:picLocks noChangeAspect="1" noChangeArrowheads="1"/>
          </p:cNvPicPr>
          <p:nvPr/>
        </p:nvPicPr>
        <p:blipFill>
          <a:blip r:embed="rId3"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a:xfrm>
            <a:off x="1371600" y="2205038"/>
            <a:ext cx="7304088" cy="1143000"/>
          </a:xfrm>
        </p:spPr>
        <p:txBody>
          <a:bodyPr/>
          <a:lstStyle/>
          <a:p>
            <a:endParaRPr lang="cs-CZ" smtClean="0"/>
          </a:p>
        </p:txBody>
      </p:sp>
      <p:pic>
        <p:nvPicPr>
          <p:cNvPr id="17411" name="Picture 2"/>
          <p:cNvPicPr>
            <a:picLocks noGrp="1" noChangeAspect="1" noChangeArrowheads="1"/>
          </p:cNvPicPr>
          <p:nvPr>
            <p:ph idx="1"/>
          </p:nvPr>
        </p:nvPicPr>
        <p:blipFill>
          <a:blip r:embed="rId2" cstate="print"/>
          <a:srcRect/>
          <a:stretch>
            <a:fillRect/>
          </a:stretch>
        </p:blipFill>
        <p:spPr>
          <a:xfrm>
            <a:off x="1691680" y="1484784"/>
            <a:ext cx="7200800" cy="4896544"/>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12" name="Picture 2" descr="merkur"/>
          <p:cNvPicPr>
            <a:picLocks noChangeAspect="1" noChangeArrowheads="1"/>
          </p:cNvPicPr>
          <p:nvPr/>
        </p:nvPicPr>
        <p:blipFill>
          <a:blip r:embed="rId3"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p:nvPr/>
        </p:nvPicPr>
        <p:blipFill>
          <a:blip r:embed="rId3" cstate="print"/>
          <a:srcRect/>
          <a:stretch>
            <a:fillRect/>
          </a:stretch>
        </p:blipFill>
        <p:spPr bwMode="auto">
          <a:xfrm>
            <a:off x="1043608" y="2348880"/>
            <a:ext cx="4257675" cy="3190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Obrázek 6"/>
          <p:cNvPicPr/>
          <p:nvPr/>
        </p:nvPicPr>
        <p:blipFill>
          <a:blip r:embed="rId4" cstate="print"/>
          <a:srcRect l="6095" t="8127" r="15238" b="3048"/>
          <a:stretch>
            <a:fillRect/>
          </a:stretch>
        </p:blipFill>
        <p:spPr bwMode="auto">
          <a:xfrm>
            <a:off x="5652120" y="1772816"/>
            <a:ext cx="3349414" cy="28343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Obrázek 7"/>
          <p:cNvPicPr/>
          <p:nvPr/>
        </p:nvPicPr>
        <p:blipFill>
          <a:blip r:embed="rId5" cstate="print"/>
          <a:srcRect l="6857" r="9143"/>
          <a:stretch>
            <a:fillRect/>
          </a:stretch>
        </p:blipFill>
        <p:spPr bwMode="auto">
          <a:xfrm>
            <a:off x="4499992" y="3573016"/>
            <a:ext cx="3290732" cy="2833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437" name="Nadpis 8"/>
          <p:cNvSpPr>
            <a:spLocks noGrp="1"/>
          </p:cNvSpPr>
          <p:nvPr>
            <p:ph type="title"/>
          </p:nvPr>
        </p:nvSpPr>
        <p:spPr>
          <a:xfrm>
            <a:off x="1619250" y="1052513"/>
            <a:ext cx="7772400" cy="1196975"/>
          </a:xfrm>
        </p:spPr>
        <p:txBody>
          <a:bodyPr/>
          <a:lstStyle/>
          <a:p>
            <a:r>
              <a:rPr lang="cs-CZ" sz="2000" b="1" smtClean="0">
                <a:latin typeface="Verdana" pitchFamily="34" charset="0"/>
              </a:rPr>
              <a:t>Zajímavé záchyty - padělky esencí </a:t>
            </a:r>
            <a:br>
              <a:rPr lang="cs-CZ" sz="2000" b="1" smtClean="0">
                <a:latin typeface="Verdana" pitchFamily="34" charset="0"/>
              </a:rPr>
            </a:br>
            <a:r>
              <a:rPr lang="cs-CZ" sz="2000" b="1" smtClean="0">
                <a:latin typeface="Verdana" pitchFamily="34" charset="0"/>
              </a:rPr>
              <a:t>do elektronických cigaret </a:t>
            </a:r>
            <a:r>
              <a:rPr lang="cs-CZ" smtClean="0">
                <a:latin typeface="Arial Black" pitchFamily="34" charset="0"/>
              </a:rPr>
              <a:t/>
            </a:r>
            <a:br>
              <a:rPr lang="cs-CZ" smtClean="0">
                <a:latin typeface="Arial Black" pitchFamily="34" charset="0"/>
              </a:rPr>
            </a:br>
            <a:endParaRPr lang="cs-CZ" smtClean="0"/>
          </a:p>
        </p:txBody>
      </p:sp>
      <p:pic>
        <p:nvPicPr>
          <p:cNvPr id="18438" name="Picture 2" descr="merkur"/>
          <p:cNvPicPr>
            <a:picLocks noChangeAspect="1" noChangeArrowheads="1"/>
          </p:cNvPicPr>
          <p:nvPr/>
        </p:nvPicPr>
        <p:blipFill>
          <a:blip r:embed="rId6"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p:nvPr/>
        </p:nvPicPr>
        <p:blipFill>
          <a:blip r:embed="rId3" cstate="print"/>
          <a:srcRect/>
          <a:stretch>
            <a:fillRect/>
          </a:stretch>
        </p:blipFill>
        <p:spPr bwMode="auto">
          <a:xfrm>
            <a:off x="755576" y="2204864"/>
            <a:ext cx="4442531" cy="22145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Obrázek 6"/>
          <p:cNvPicPr/>
          <p:nvPr/>
        </p:nvPicPr>
        <p:blipFill>
          <a:blip r:embed="rId4" cstate="print"/>
          <a:srcRect/>
          <a:stretch>
            <a:fillRect/>
          </a:stretch>
        </p:blipFill>
        <p:spPr bwMode="auto">
          <a:xfrm>
            <a:off x="3059832" y="4221088"/>
            <a:ext cx="4152900" cy="19896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Obrázek 7"/>
          <p:cNvPicPr/>
          <p:nvPr/>
        </p:nvPicPr>
        <p:blipFill>
          <a:blip r:embed="rId5" cstate="print"/>
          <a:srcRect/>
          <a:stretch>
            <a:fillRect/>
          </a:stretch>
        </p:blipFill>
        <p:spPr bwMode="auto">
          <a:xfrm>
            <a:off x="5004048" y="1628800"/>
            <a:ext cx="4000528" cy="2928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61" name="Nadpis 8"/>
          <p:cNvSpPr>
            <a:spLocks noGrp="1"/>
          </p:cNvSpPr>
          <p:nvPr>
            <p:ph type="title"/>
          </p:nvPr>
        </p:nvSpPr>
        <p:spPr>
          <a:xfrm>
            <a:off x="1619250" y="836613"/>
            <a:ext cx="7524750" cy="1143000"/>
          </a:xfrm>
        </p:spPr>
        <p:txBody>
          <a:bodyPr/>
          <a:lstStyle/>
          <a:p>
            <a:r>
              <a:rPr lang="cs-CZ" sz="2000" b="1" smtClean="0">
                <a:latin typeface="Verdana" pitchFamily="34" charset="0"/>
              </a:rPr>
              <a:t>Zajímavé záchyty - padělky silikonových náramků</a:t>
            </a:r>
            <a:r>
              <a:rPr lang="cs-CZ" smtClean="0">
                <a:latin typeface="Arial Black" pitchFamily="34" charset="0"/>
              </a:rPr>
              <a:t/>
            </a:r>
            <a:br>
              <a:rPr lang="cs-CZ" smtClean="0">
                <a:latin typeface="Arial Black" pitchFamily="34" charset="0"/>
              </a:rPr>
            </a:br>
            <a:endParaRPr lang="cs-CZ" smtClean="0"/>
          </a:p>
        </p:txBody>
      </p:sp>
      <p:pic>
        <p:nvPicPr>
          <p:cNvPr id="19462" name="Picture 2" descr="merkur"/>
          <p:cNvPicPr>
            <a:picLocks noChangeAspect="1" noChangeArrowheads="1"/>
          </p:cNvPicPr>
          <p:nvPr/>
        </p:nvPicPr>
        <p:blipFill>
          <a:blip r:embed="rId6"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d:\Documents and Settings\u011725\Dokumenty\DV\Semináře a ZSC\Kolokvium 2012\Podklady pro vystoupení\elektrocentrala.jpg"/>
          <p:cNvPicPr/>
          <p:nvPr/>
        </p:nvPicPr>
        <p:blipFill>
          <a:blip r:embed="rId3" cstate="print"/>
          <a:srcRect/>
          <a:stretch>
            <a:fillRect/>
          </a:stretch>
        </p:blipFill>
        <p:spPr bwMode="auto">
          <a:xfrm>
            <a:off x="1907704" y="1628800"/>
            <a:ext cx="6853380" cy="4693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83" name="Nadpis 6"/>
          <p:cNvSpPr>
            <a:spLocks noGrp="1"/>
          </p:cNvSpPr>
          <p:nvPr>
            <p:ph type="title"/>
          </p:nvPr>
        </p:nvSpPr>
        <p:spPr>
          <a:xfrm>
            <a:off x="1371600" y="620713"/>
            <a:ext cx="7772400" cy="1143000"/>
          </a:xfrm>
        </p:spPr>
        <p:txBody>
          <a:bodyPr/>
          <a:lstStyle/>
          <a:p>
            <a:r>
              <a:rPr lang="cs-CZ" sz="2000" b="1" smtClean="0">
                <a:latin typeface="Verdana" pitchFamily="34" charset="0"/>
              </a:rPr>
              <a:t>Zajímavé záchyty - padělaná elektrocentrála </a:t>
            </a:r>
          </a:p>
        </p:txBody>
      </p:sp>
      <p:pic>
        <p:nvPicPr>
          <p:cNvPr id="20484" name="Picture 2" descr="merkur"/>
          <p:cNvPicPr>
            <a:picLocks noChangeAspect="1" noChangeArrowheads="1"/>
          </p:cNvPicPr>
          <p:nvPr/>
        </p:nvPicPr>
        <p:blipFill>
          <a:blip r:embed="rId4"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619250" y="762000"/>
            <a:ext cx="7524750" cy="1143000"/>
          </a:xfrm>
        </p:spPr>
        <p:txBody>
          <a:bodyPr/>
          <a:lstStyle/>
          <a:p>
            <a:pPr eaLnBrk="1" hangingPunct="1"/>
            <a:r>
              <a:rPr lang="cs-CZ" sz="2000" b="1" smtClean="0">
                <a:latin typeface="Verdana" pitchFamily="34" charset="0"/>
              </a:rPr>
              <a:t>Historie ochrany práv duševního vlastnictví (dále jen „DV“)  Celní správou ČR</a:t>
            </a:r>
          </a:p>
        </p:txBody>
      </p:sp>
      <p:sp>
        <p:nvSpPr>
          <p:cNvPr id="3075" name="Rectangle 3"/>
          <p:cNvSpPr>
            <a:spLocks noGrp="1" noChangeArrowheads="1"/>
          </p:cNvSpPr>
          <p:nvPr>
            <p:ph type="body" idx="1"/>
          </p:nvPr>
        </p:nvSpPr>
        <p:spPr>
          <a:xfrm>
            <a:off x="1692275" y="2276475"/>
            <a:ext cx="7272338" cy="3743325"/>
          </a:xfrm>
        </p:spPr>
        <p:txBody>
          <a:bodyPr/>
          <a:lstStyle/>
          <a:p>
            <a:pPr eaLnBrk="1" hangingPunct="1"/>
            <a:r>
              <a:rPr lang="cs-CZ" sz="1800" smtClean="0">
                <a:latin typeface="Verdana" pitchFamily="34" charset="0"/>
                <a:cs typeface="Times New Roman" pitchFamily="18" charset="0"/>
              </a:rPr>
              <a:t>R. 1995 – zákon </a:t>
            </a:r>
            <a:r>
              <a:rPr lang="cs-CZ" sz="1800" smtClean="0">
                <a:latin typeface="Verdana" pitchFamily="34" charset="0"/>
              </a:rPr>
              <a:t>č.</a:t>
            </a:r>
            <a:r>
              <a:rPr lang="cs-CZ" sz="1800" smtClean="0">
                <a:latin typeface="Verdana" pitchFamily="34" charset="0"/>
                <a:cs typeface="Times New Roman" pitchFamily="18" charset="0"/>
              </a:rPr>
              <a:t> 137/1995 Sb., o ochranných</a:t>
            </a:r>
            <a:r>
              <a:rPr lang="cs-CZ" sz="1800" smtClean="0">
                <a:latin typeface="Verdana" pitchFamily="34" charset="0"/>
              </a:rPr>
              <a:t> </a:t>
            </a:r>
            <a:r>
              <a:rPr lang="cs-CZ" sz="1800" smtClean="0">
                <a:latin typeface="Verdana" pitchFamily="34" charset="0"/>
                <a:cs typeface="Times New Roman" pitchFamily="18" charset="0"/>
              </a:rPr>
              <a:t>známkách </a:t>
            </a:r>
          </a:p>
          <a:p>
            <a:pPr eaLnBrk="1" hangingPunct="1"/>
            <a:r>
              <a:rPr lang="cs-CZ" sz="1800" smtClean="0">
                <a:latin typeface="Verdana" pitchFamily="34" charset="0"/>
                <a:cs typeface="Times New Roman" pitchFamily="18" charset="0"/>
              </a:rPr>
              <a:t>R. 1999 – zákon </a:t>
            </a:r>
            <a:r>
              <a:rPr lang="cs-CZ" sz="1800" smtClean="0">
                <a:latin typeface="Verdana" pitchFamily="34" charset="0"/>
              </a:rPr>
              <a:t>č</a:t>
            </a:r>
            <a:r>
              <a:rPr lang="cs-CZ" sz="1800" smtClean="0">
                <a:latin typeface="Verdana" pitchFamily="34" charset="0"/>
                <a:cs typeface="Times New Roman" pitchFamily="18" charset="0"/>
              </a:rPr>
              <a:t>. 19</a:t>
            </a:r>
            <a:r>
              <a:rPr lang="cs-CZ" sz="1800" smtClean="0">
                <a:latin typeface="Verdana" pitchFamily="34" charset="0"/>
              </a:rPr>
              <a:t>1</a:t>
            </a:r>
            <a:r>
              <a:rPr lang="cs-CZ" sz="1800" smtClean="0">
                <a:latin typeface="Verdana" pitchFamily="34" charset="0"/>
                <a:cs typeface="Times New Roman" pitchFamily="18" charset="0"/>
              </a:rPr>
              <a:t>/1999 Sb., o  opat</a:t>
            </a:r>
            <a:r>
              <a:rPr lang="cs-CZ" sz="1800" smtClean="0">
                <a:latin typeface="Verdana" pitchFamily="34" charset="0"/>
              </a:rPr>
              <a:t>ř</a:t>
            </a:r>
            <a:r>
              <a:rPr lang="cs-CZ" sz="1800" smtClean="0">
                <a:latin typeface="Verdana" pitchFamily="34" charset="0"/>
                <a:cs typeface="Times New Roman" pitchFamily="18" charset="0"/>
              </a:rPr>
              <a:t>eních  týkajících se dovozu, vývozu a zp</a:t>
            </a:r>
            <a:r>
              <a:rPr lang="cs-CZ" sz="1800" smtClean="0">
                <a:latin typeface="Verdana" pitchFamily="34" charset="0"/>
              </a:rPr>
              <a:t>ě</a:t>
            </a:r>
            <a:r>
              <a:rPr lang="cs-CZ" sz="1800" smtClean="0">
                <a:latin typeface="Verdana" pitchFamily="34" charset="0"/>
                <a:cs typeface="Times New Roman" pitchFamily="18" charset="0"/>
              </a:rPr>
              <a:t>tného vývozu zbo</a:t>
            </a:r>
            <a:r>
              <a:rPr lang="cs-CZ" sz="1800" smtClean="0">
                <a:latin typeface="Verdana" pitchFamily="34" charset="0"/>
              </a:rPr>
              <a:t>ž</a:t>
            </a:r>
            <a:r>
              <a:rPr lang="cs-CZ" sz="1800" smtClean="0">
                <a:latin typeface="Verdana" pitchFamily="34" charset="0"/>
                <a:cs typeface="Times New Roman" pitchFamily="18" charset="0"/>
              </a:rPr>
              <a:t>í porušujícího  n</a:t>
            </a:r>
            <a:r>
              <a:rPr lang="cs-CZ" sz="1800" smtClean="0">
                <a:latin typeface="Verdana" pitchFamily="34" charset="0"/>
              </a:rPr>
              <a:t>ě</a:t>
            </a:r>
            <a:r>
              <a:rPr lang="cs-CZ" sz="1800" smtClean="0">
                <a:latin typeface="Verdana" pitchFamily="34" charset="0"/>
                <a:cs typeface="Times New Roman" pitchFamily="18" charset="0"/>
              </a:rPr>
              <a:t>která práva duševního vlastnictví</a:t>
            </a:r>
          </a:p>
          <a:p>
            <a:pPr eaLnBrk="1" hangingPunct="1"/>
            <a:r>
              <a:rPr lang="cs-CZ" sz="1800" smtClean="0">
                <a:latin typeface="Verdana" pitchFamily="34" charset="0"/>
                <a:cs typeface="Times New Roman" pitchFamily="18" charset="0"/>
              </a:rPr>
              <a:t>R. 2004 – p</a:t>
            </a:r>
            <a:r>
              <a:rPr lang="cs-CZ" sz="1800" smtClean="0">
                <a:latin typeface="Verdana" pitchFamily="34" charset="0"/>
              </a:rPr>
              <a:t>ř</a:t>
            </a:r>
            <a:r>
              <a:rPr lang="cs-CZ" sz="1800" smtClean="0">
                <a:latin typeface="Verdana" pitchFamily="34" charset="0"/>
                <a:cs typeface="Times New Roman" pitchFamily="18" charset="0"/>
              </a:rPr>
              <a:t>edpisy EU</a:t>
            </a:r>
            <a:endParaRPr lang="cs-CZ" sz="1800" smtClean="0">
              <a:latin typeface="Verdana" pitchFamily="34" charset="0"/>
            </a:endParaRPr>
          </a:p>
          <a:p>
            <a:pPr eaLnBrk="1" hangingPunct="1"/>
            <a:r>
              <a:rPr lang="cs-CZ" sz="1800" smtClean="0">
                <a:latin typeface="Verdana" pitchFamily="34" charset="0"/>
              </a:rPr>
              <a:t>R. 2000 – dozor na  vnitřním trhu</a:t>
            </a:r>
          </a:p>
          <a:p>
            <a:pPr eaLnBrk="1" hangingPunct="1"/>
            <a:r>
              <a:rPr lang="cs-CZ" sz="1800" smtClean="0">
                <a:latin typeface="Verdana" pitchFamily="34" charset="0"/>
              </a:rPr>
              <a:t>R. 2006 – posílení dozoru na vnitřním trhu</a:t>
            </a:r>
          </a:p>
          <a:p>
            <a:pPr eaLnBrk="1" hangingPunct="1">
              <a:buFontTx/>
              <a:buNone/>
            </a:pPr>
            <a:r>
              <a:rPr lang="cs-CZ" sz="1800" smtClean="0">
                <a:latin typeface="Verdana" pitchFamily="34" charset="0"/>
              </a:rPr>
              <a:t> </a:t>
            </a:r>
          </a:p>
          <a:p>
            <a:pPr eaLnBrk="1" hangingPunct="1">
              <a:buFontTx/>
              <a:buNone/>
            </a:pPr>
            <a:r>
              <a:rPr lang="cs-CZ" sz="1800" smtClean="0">
                <a:latin typeface="Verdana" pitchFamily="34" charset="0"/>
              </a:rPr>
              <a:t>    </a:t>
            </a:r>
          </a:p>
          <a:p>
            <a:pPr eaLnBrk="1" hangingPunct="1"/>
            <a:endParaRPr lang="cs-CZ" sz="1800" smtClean="0"/>
          </a:p>
        </p:txBody>
      </p:sp>
      <p:pic>
        <p:nvPicPr>
          <p:cNvPr id="3076" name="Picture 2" descr="merkur"/>
          <p:cNvPicPr>
            <a:picLocks noChangeAspect="1" noChangeArrowheads="1"/>
          </p:cNvPicPr>
          <p:nvPr/>
        </p:nvPicPr>
        <p:blipFill>
          <a:blip r:embed="rId2"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d:\Documents and Settings\u011725\Dokumenty\DV\Semináře a ZSC\Kolokvium 2012\Podklady pro vystoupení\pily2.JPG"/>
          <p:cNvPicPr/>
          <p:nvPr/>
        </p:nvPicPr>
        <p:blipFill>
          <a:blip r:embed="rId3" cstate="print"/>
          <a:srcRect/>
          <a:stretch>
            <a:fillRect/>
          </a:stretch>
        </p:blipFill>
        <p:spPr bwMode="auto">
          <a:xfrm>
            <a:off x="1763688" y="1484784"/>
            <a:ext cx="7056784" cy="4968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507" name="Nadpis 5"/>
          <p:cNvSpPr>
            <a:spLocks noGrp="1"/>
          </p:cNvSpPr>
          <p:nvPr>
            <p:ph type="title"/>
          </p:nvPr>
        </p:nvSpPr>
        <p:spPr>
          <a:xfrm>
            <a:off x="1371600" y="620713"/>
            <a:ext cx="7772400" cy="1143000"/>
          </a:xfrm>
        </p:spPr>
        <p:txBody>
          <a:bodyPr/>
          <a:lstStyle/>
          <a:p>
            <a:r>
              <a:rPr lang="cs-CZ" sz="2000" b="1" smtClean="0">
                <a:latin typeface="Verdana" pitchFamily="34" charset="0"/>
              </a:rPr>
              <a:t>Zajímavé záchyty - padělky motorových pil</a:t>
            </a:r>
            <a:br>
              <a:rPr lang="cs-CZ" sz="2000" b="1" smtClean="0">
                <a:latin typeface="Verdana" pitchFamily="34" charset="0"/>
              </a:rPr>
            </a:br>
            <a:r>
              <a:rPr lang="cs-CZ" sz="2000" b="1" smtClean="0">
                <a:latin typeface="Verdana" pitchFamily="34" charset="0"/>
              </a:rPr>
              <a:t> </a:t>
            </a:r>
          </a:p>
        </p:txBody>
      </p:sp>
      <p:pic>
        <p:nvPicPr>
          <p:cNvPr id="21508" name="Picture 2" descr="merkur"/>
          <p:cNvPicPr>
            <a:picLocks noChangeAspect="1" noChangeArrowheads="1"/>
          </p:cNvPicPr>
          <p:nvPr/>
        </p:nvPicPr>
        <p:blipFill>
          <a:blip r:embed="rId4"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descr="d:\Documents and Settings\u011725\Dokumenty\DV\Semináře a ZSC\Kolokvium 2012\Podklady pro vystoupení\pily.JPG"/>
          <p:cNvPicPr/>
          <p:nvPr/>
        </p:nvPicPr>
        <p:blipFill>
          <a:blip r:embed="rId3" cstate="print"/>
          <a:srcRect/>
          <a:stretch>
            <a:fillRect/>
          </a:stretch>
        </p:blipFill>
        <p:spPr bwMode="auto">
          <a:xfrm>
            <a:off x="1763688" y="1196752"/>
            <a:ext cx="7056784" cy="5256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31" name="Nadpis 6"/>
          <p:cNvSpPr>
            <a:spLocks noGrp="1"/>
          </p:cNvSpPr>
          <p:nvPr>
            <p:ph type="title"/>
          </p:nvPr>
        </p:nvSpPr>
        <p:spPr/>
        <p:txBody>
          <a:bodyPr/>
          <a:lstStyle/>
          <a:p>
            <a:endParaRPr lang="cs-CZ" smtClean="0"/>
          </a:p>
        </p:txBody>
      </p:sp>
      <p:pic>
        <p:nvPicPr>
          <p:cNvPr id="22532" name="Picture 2" descr="merkur"/>
          <p:cNvPicPr>
            <a:picLocks noChangeAspect="1" noChangeArrowheads="1"/>
          </p:cNvPicPr>
          <p:nvPr/>
        </p:nvPicPr>
        <p:blipFill>
          <a:blip r:embed="rId4"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d:\Documents and Settings\u011725\Dokumenty\DV\Semináře a ZSC\Kolokvium 2012\Podklady pro vystoupení\euro1.jpg"/>
          <p:cNvPicPr/>
          <p:nvPr/>
        </p:nvPicPr>
        <p:blipFill>
          <a:blip r:embed="rId3" cstate="print"/>
          <a:srcRect/>
          <a:stretch>
            <a:fillRect/>
          </a:stretch>
        </p:blipFill>
        <p:spPr bwMode="auto">
          <a:xfrm>
            <a:off x="4500562" y="1714488"/>
            <a:ext cx="4357718" cy="33432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Obrázek 7" descr="d:\Documents and Settings\u011725\Dokumenty\DV\Semináře a ZSC\Kolokvium 2012\Podklady pro vystoupení\euro2.jpg"/>
          <p:cNvPicPr/>
          <p:nvPr/>
        </p:nvPicPr>
        <p:blipFill>
          <a:blip r:embed="rId4" cstate="print"/>
          <a:srcRect/>
          <a:stretch>
            <a:fillRect/>
          </a:stretch>
        </p:blipFill>
        <p:spPr bwMode="auto">
          <a:xfrm>
            <a:off x="1547664" y="3429000"/>
            <a:ext cx="3981456" cy="29860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556" name="Nadpis 8"/>
          <p:cNvSpPr>
            <a:spLocks noGrp="1"/>
          </p:cNvSpPr>
          <p:nvPr>
            <p:ph type="title"/>
          </p:nvPr>
        </p:nvSpPr>
        <p:spPr>
          <a:xfrm>
            <a:off x="1187450" y="836613"/>
            <a:ext cx="7772400" cy="1143000"/>
          </a:xfrm>
        </p:spPr>
        <p:txBody>
          <a:bodyPr/>
          <a:lstStyle/>
          <a:p>
            <a:r>
              <a:rPr lang="cs-CZ" sz="2000" b="1" smtClean="0">
                <a:latin typeface="Verdana" pitchFamily="34" charset="0"/>
              </a:rPr>
              <a:t>Zajímavé záchyty - padělky EURO 2012</a:t>
            </a:r>
            <a:r>
              <a:rPr lang="cs-CZ" smtClean="0">
                <a:latin typeface="Arial Black" pitchFamily="34" charset="0"/>
              </a:rPr>
              <a:t/>
            </a:r>
            <a:br>
              <a:rPr lang="cs-CZ" smtClean="0">
                <a:latin typeface="Arial Black" pitchFamily="34" charset="0"/>
              </a:rPr>
            </a:br>
            <a:endParaRPr lang="cs-CZ" smtClean="0"/>
          </a:p>
        </p:txBody>
      </p:sp>
      <p:pic>
        <p:nvPicPr>
          <p:cNvPr id="23557" name="Picture 2" descr="merkur"/>
          <p:cNvPicPr>
            <a:picLocks noChangeAspect="1" noChangeArrowheads="1"/>
          </p:cNvPicPr>
          <p:nvPr/>
        </p:nvPicPr>
        <p:blipFill>
          <a:blip r:embed="rId5"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descr="d:\Documents and Settings\u011725\Dokumenty\DV\Semináře a ZSC\Kolokvium 2012\Podklady pro vystoupení\2010-12-13-9122010-12-13-912DSC_0192.JPG"/>
          <p:cNvPicPr/>
          <p:nvPr/>
        </p:nvPicPr>
        <p:blipFill>
          <a:blip r:embed="rId3" cstate="print"/>
          <a:srcRect/>
          <a:stretch>
            <a:fillRect/>
          </a:stretch>
        </p:blipFill>
        <p:spPr bwMode="auto">
          <a:xfrm>
            <a:off x="1763688" y="1412776"/>
            <a:ext cx="7056784" cy="4968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79" name="Nadpis 7"/>
          <p:cNvSpPr>
            <a:spLocks noGrp="1"/>
          </p:cNvSpPr>
          <p:nvPr>
            <p:ph type="title"/>
          </p:nvPr>
        </p:nvSpPr>
        <p:spPr>
          <a:xfrm>
            <a:off x="1371600" y="908050"/>
            <a:ext cx="7772400" cy="1143000"/>
          </a:xfrm>
        </p:spPr>
        <p:txBody>
          <a:bodyPr/>
          <a:lstStyle/>
          <a:p>
            <a:r>
              <a:rPr lang="cs-CZ" sz="2000" b="1" smtClean="0">
                <a:latin typeface="Verdana" pitchFamily="34" charset="0"/>
              </a:rPr>
              <a:t>Padělatelská dílna</a:t>
            </a:r>
            <a:r>
              <a:rPr lang="cs-CZ" smtClean="0">
                <a:latin typeface="Arial Black" pitchFamily="34" charset="0"/>
              </a:rPr>
              <a:t/>
            </a:r>
            <a:br>
              <a:rPr lang="cs-CZ" smtClean="0">
                <a:latin typeface="Arial Black" pitchFamily="34" charset="0"/>
              </a:rPr>
            </a:br>
            <a:endParaRPr lang="cs-CZ" smtClean="0"/>
          </a:p>
        </p:txBody>
      </p:sp>
      <p:pic>
        <p:nvPicPr>
          <p:cNvPr id="24580" name="Picture 2" descr="merkur"/>
          <p:cNvPicPr>
            <a:picLocks noChangeAspect="1" noChangeArrowheads="1"/>
          </p:cNvPicPr>
          <p:nvPr/>
        </p:nvPicPr>
        <p:blipFill>
          <a:blip r:embed="rId4"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d:\Documents and Settings\u011725\Dokumenty\DV\Semináře a ZSC\Kolokvium 2012\Podklady pro vystoupení\2010-12-13-9122010-12-13-912DSC_0264.JPG"/>
          <p:cNvPicPr/>
          <p:nvPr/>
        </p:nvPicPr>
        <p:blipFill>
          <a:blip r:embed="rId3" cstate="print"/>
          <a:srcRect/>
          <a:stretch>
            <a:fillRect/>
          </a:stretch>
        </p:blipFill>
        <p:spPr bwMode="auto">
          <a:xfrm>
            <a:off x="1691680" y="1196752"/>
            <a:ext cx="7128792" cy="5184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3" name="Nadpis 5"/>
          <p:cNvSpPr>
            <a:spLocks noGrp="1"/>
          </p:cNvSpPr>
          <p:nvPr>
            <p:ph type="title"/>
          </p:nvPr>
        </p:nvSpPr>
        <p:spPr/>
        <p:txBody>
          <a:bodyPr/>
          <a:lstStyle/>
          <a:p>
            <a:endParaRPr lang="cs-CZ" smtClean="0"/>
          </a:p>
        </p:txBody>
      </p:sp>
      <p:pic>
        <p:nvPicPr>
          <p:cNvPr id="25604" name="Picture 2" descr="merkur"/>
          <p:cNvPicPr>
            <a:picLocks noChangeAspect="1" noChangeArrowheads="1"/>
          </p:cNvPicPr>
          <p:nvPr/>
        </p:nvPicPr>
        <p:blipFill>
          <a:blip r:embed="rId4"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cs-CZ" smtClean="0"/>
          </a:p>
        </p:txBody>
      </p:sp>
      <p:sp>
        <p:nvSpPr>
          <p:cNvPr id="26627" name="Rectangle 3"/>
          <p:cNvSpPr>
            <a:spLocks noGrp="1" noChangeArrowheads="1"/>
          </p:cNvSpPr>
          <p:nvPr>
            <p:ph type="body" idx="1"/>
          </p:nvPr>
        </p:nvSpPr>
        <p:spPr/>
        <p:txBody>
          <a:bodyPr/>
          <a:lstStyle/>
          <a:p>
            <a:pPr eaLnBrk="1" hangingPunct="1"/>
            <a:endParaRPr lang="cs-CZ" smtClean="0"/>
          </a:p>
          <a:p>
            <a:pPr eaLnBrk="1" hangingPunct="1"/>
            <a:endParaRPr lang="cs-CZ" smtClean="0"/>
          </a:p>
          <a:p>
            <a:pPr algn="ctr" eaLnBrk="1" hangingPunct="1">
              <a:buFontTx/>
              <a:buNone/>
            </a:pPr>
            <a:r>
              <a:rPr lang="cs-CZ" sz="2800" b="1" smtClean="0">
                <a:solidFill>
                  <a:schemeClr val="tx2"/>
                </a:solidFill>
                <a:latin typeface="Verdana" pitchFamily="34" charset="0"/>
                <a:cs typeface="Times New Roman" pitchFamily="18" charset="0"/>
              </a:rPr>
              <a:t>Děkuji za pozornost</a:t>
            </a:r>
          </a:p>
          <a:p>
            <a:pPr algn="ctr" eaLnBrk="1" hangingPunct="1">
              <a:buFontTx/>
              <a:buNone/>
            </a:pPr>
            <a:r>
              <a:rPr lang="cs-CZ" sz="1600" smtClean="0">
                <a:solidFill>
                  <a:schemeClr val="tx2"/>
                </a:solidFill>
                <a:latin typeface="Verdana" pitchFamily="34" charset="0"/>
                <a:cs typeface="Times New Roman" pitchFamily="18" charset="0"/>
              </a:rPr>
              <a:t>Mgr. Ladislava Muzikářová</a:t>
            </a:r>
          </a:p>
          <a:p>
            <a:pPr algn="ctr" eaLnBrk="1" hangingPunct="1">
              <a:buFontTx/>
              <a:buNone/>
            </a:pPr>
            <a:r>
              <a:rPr lang="cs-CZ" sz="1600" smtClean="0">
                <a:solidFill>
                  <a:schemeClr val="tx2"/>
                </a:solidFill>
                <a:latin typeface="Verdana" pitchFamily="34" charset="0"/>
                <a:cs typeface="Times New Roman" pitchFamily="18" charset="0"/>
              </a:rPr>
              <a:t>Vedoucí referátu Duševního vlastnictví</a:t>
            </a:r>
          </a:p>
          <a:p>
            <a:pPr algn="ctr" eaLnBrk="1" hangingPunct="1">
              <a:buFontTx/>
              <a:buNone/>
            </a:pPr>
            <a:r>
              <a:rPr lang="cs-CZ" sz="1600" smtClean="0">
                <a:solidFill>
                  <a:schemeClr val="tx2"/>
                </a:solidFill>
                <a:latin typeface="Verdana" pitchFamily="34" charset="0"/>
                <a:cs typeface="Times New Roman" pitchFamily="18" charset="0"/>
              </a:rPr>
              <a:t>Odbor Celní GŘC</a:t>
            </a:r>
          </a:p>
          <a:p>
            <a:pPr algn="ctr" eaLnBrk="1" hangingPunct="1">
              <a:buFontTx/>
              <a:buNone/>
            </a:pPr>
            <a:r>
              <a:rPr lang="cs-CZ" sz="1600" smtClean="0">
                <a:solidFill>
                  <a:schemeClr val="tx2"/>
                </a:solidFill>
                <a:latin typeface="Verdana" pitchFamily="34" charset="0"/>
                <a:cs typeface="Times New Roman" pitchFamily="18" charset="0"/>
              </a:rPr>
              <a:t>Tel. 26133 2224</a:t>
            </a:r>
          </a:p>
          <a:p>
            <a:pPr algn="ctr" eaLnBrk="1" hangingPunct="1">
              <a:buFontTx/>
              <a:buNone/>
            </a:pPr>
            <a:r>
              <a:rPr lang="cs-CZ" sz="1600" smtClean="0">
                <a:solidFill>
                  <a:schemeClr val="tx2"/>
                </a:solidFill>
                <a:latin typeface="Verdana" pitchFamily="34" charset="0"/>
                <a:cs typeface="Times New Roman" pitchFamily="18" charset="0"/>
              </a:rPr>
              <a:t>l.muzikarova@cs.mfcr.cz </a:t>
            </a:r>
          </a:p>
        </p:txBody>
      </p:sp>
      <p:pic>
        <p:nvPicPr>
          <p:cNvPr id="26628" name="Picture 2" descr="merkur"/>
          <p:cNvPicPr>
            <a:picLocks noChangeAspect="1" noChangeArrowheads="1"/>
          </p:cNvPicPr>
          <p:nvPr/>
        </p:nvPicPr>
        <p:blipFill>
          <a:blip r:embed="rId2"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merkur"/>
          <p:cNvPicPr>
            <a:picLocks noChangeAspect="1" noChangeArrowheads="1"/>
          </p:cNvPicPr>
          <p:nvPr/>
        </p:nvPicPr>
        <p:blipFill>
          <a:blip r:embed="rId3" cstate="print"/>
          <a:srcRect/>
          <a:stretch>
            <a:fillRect/>
          </a:stretch>
        </p:blipFill>
        <p:spPr bwMode="auto">
          <a:xfrm>
            <a:off x="0" y="5475288"/>
            <a:ext cx="1600200" cy="1382712"/>
          </a:xfrm>
          <a:prstGeom prst="rect">
            <a:avLst/>
          </a:prstGeom>
          <a:noFill/>
          <a:ln w="9525">
            <a:noFill/>
            <a:miter lim="800000"/>
            <a:headEnd/>
            <a:tailEnd/>
          </a:ln>
        </p:spPr>
      </p:pic>
      <p:sp>
        <p:nvSpPr>
          <p:cNvPr id="25607" name="Text Box 7"/>
          <p:cNvSpPr txBox="1">
            <a:spLocks noChangeArrowheads="1"/>
          </p:cNvSpPr>
          <p:nvPr/>
        </p:nvSpPr>
        <p:spPr bwMode="auto">
          <a:xfrm>
            <a:off x="2362200" y="1371600"/>
            <a:ext cx="6019800" cy="396875"/>
          </a:xfrm>
          <a:prstGeom prst="rect">
            <a:avLst/>
          </a:prstGeom>
          <a:noFill/>
          <a:ln w="9525">
            <a:noFill/>
            <a:miter lim="800000"/>
            <a:headEnd/>
            <a:tailEnd/>
          </a:ln>
        </p:spPr>
        <p:txBody>
          <a:bodyPr>
            <a:spAutoFit/>
          </a:bodyPr>
          <a:lstStyle/>
          <a:p>
            <a:pPr>
              <a:spcBef>
                <a:spcPct val="50000"/>
              </a:spcBef>
            </a:pPr>
            <a:endParaRPr lang="cs-CZ">
              <a:latin typeface="Times New Roman" pitchFamily="18" charset="0"/>
            </a:endParaRPr>
          </a:p>
        </p:txBody>
      </p:sp>
      <p:sp>
        <p:nvSpPr>
          <p:cNvPr id="25608" name="Text Box 8"/>
          <p:cNvSpPr txBox="1">
            <a:spLocks noChangeArrowheads="1"/>
          </p:cNvSpPr>
          <p:nvPr/>
        </p:nvSpPr>
        <p:spPr bwMode="auto">
          <a:xfrm>
            <a:off x="2057400" y="914400"/>
            <a:ext cx="6629400" cy="854075"/>
          </a:xfrm>
          <a:prstGeom prst="rect">
            <a:avLst/>
          </a:prstGeom>
          <a:noFill/>
          <a:ln w="9525">
            <a:noFill/>
            <a:miter lim="800000"/>
            <a:headEnd/>
            <a:tailEnd/>
          </a:ln>
        </p:spPr>
        <p:txBody>
          <a:bodyPr>
            <a:spAutoFit/>
          </a:bodyPr>
          <a:lstStyle/>
          <a:p>
            <a:pPr algn="ctr">
              <a:spcBef>
                <a:spcPct val="50000"/>
              </a:spcBef>
            </a:pPr>
            <a:r>
              <a:rPr lang="cs-CZ" b="1">
                <a:cs typeface="Arial" charset="0"/>
              </a:rPr>
              <a:t>Celní správa ČR</a:t>
            </a:r>
            <a:endParaRPr lang="cs-CZ" b="1"/>
          </a:p>
          <a:p>
            <a:pPr algn="ctr">
              <a:spcBef>
                <a:spcPct val="50000"/>
              </a:spcBef>
            </a:pPr>
            <a:r>
              <a:rPr lang="cs-CZ" b="1"/>
              <a:t> - </a:t>
            </a:r>
            <a:r>
              <a:rPr lang="cs-CZ" b="1">
                <a:cs typeface="Arial" charset="0"/>
              </a:rPr>
              <a:t>oblast ochrany práv </a:t>
            </a:r>
            <a:r>
              <a:rPr lang="cs-CZ" b="1"/>
              <a:t>DV</a:t>
            </a:r>
          </a:p>
        </p:txBody>
      </p:sp>
      <p:sp>
        <p:nvSpPr>
          <p:cNvPr id="25609" name="Text Box 9"/>
          <p:cNvSpPr txBox="1">
            <a:spLocks noChangeArrowheads="1"/>
          </p:cNvSpPr>
          <p:nvPr/>
        </p:nvSpPr>
        <p:spPr bwMode="auto">
          <a:xfrm>
            <a:off x="2133600" y="2057400"/>
            <a:ext cx="6324600" cy="3831818"/>
          </a:xfrm>
          <a:prstGeom prst="rect">
            <a:avLst/>
          </a:prstGeom>
          <a:noFill/>
          <a:ln w="9525">
            <a:noFill/>
            <a:miter lim="800000"/>
            <a:headEnd/>
            <a:tailEnd/>
          </a:ln>
        </p:spPr>
        <p:txBody>
          <a:bodyPr>
            <a:spAutoFit/>
          </a:bodyPr>
          <a:lstStyle/>
          <a:p>
            <a:pPr>
              <a:spcBef>
                <a:spcPct val="50000"/>
              </a:spcBef>
              <a:buFontTx/>
              <a:buChar char="•"/>
              <a:defRPr/>
            </a:pPr>
            <a:r>
              <a:rPr lang="cs-CZ" sz="1800" dirty="0"/>
              <a:t> </a:t>
            </a:r>
            <a:r>
              <a:rPr lang="cs-CZ" sz="1800" dirty="0">
                <a:cs typeface="Arial" charset="0"/>
              </a:rPr>
              <a:t>státní orgán komplexně vykonávající  kompetence v této oblasti</a:t>
            </a:r>
          </a:p>
          <a:p>
            <a:pPr lvl="1">
              <a:spcBef>
                <a:spcPct val="50000"/>
              </a:spcBef>
              <a:buFontTx/>
              <a:buChar char="•"/>
              <a:defRPr/>
            </a:pPr>
            <a:r>
              <a:rPr lang="cs-CZ" sz="1800" dirty="0">
                <a:cs typeface="Arial" charset="0"/>
              </a:rPr>
              <a:t> vůči zboží, které není zb. Společenství</a:t>
            </a:r>
          </a:p>
          <a:p>
            <a:pPr lvl="1">
              <a:spcBef>
                <a:spcPct val="50000"/>
              </a:spcBef>
              <a:buFontTx/>
              <a:buChar char="•"/>
              <a:defRPr/>
            </a:pPr>
            <a:r>
              <a:rPr lang="cs-CZ" sz="1800" dirty="0">
                <a:cs typeface="Arial" charset="0"/>
              </a:rPr>
              <a:t> vůči zboží, které je zb. Společenství </a:t>
            </a:r>
          </a:p>
          <a:p>
            <a:pPr lvl="1">
              <a:spcBef>
                <a:spcPct val="50000"/>
              </a:spcBef>
              <a:buFontTx/>
              <a:buChar char="•"/>
              <a:defRPr/>
            </a:pPr>
            <a:r>
              <a:rPr lang="cs-CZ" sz="1800" dirty="0">
                <a:cs typeface="Arial" charset="0"/>
              </a:rPr>
              <a:t> v rámci trestního </a:t>
            </a:r>
            <a:r>
              <a:rPr lang="cs-CZ" sz="1800" dirty="0">
                <a:cs typeface="Arial" charset="0"/>
              </a:rPr>
              <a:t>řízení</a:t>
            </a:r>
          </a:p>
          <a:p>
            <a:pPr lvl="1">
              <a:spcBef>
                <a:spcPct val="50000"/>
              </a:spcBef>
              <a:buFontTx/>
              <a:buChar char="•"/>
              <a:defRPr/>
            </a:pPr>
            <a:endParaRPr lang="cs-CZ" sz="1800" dirty="0">
              <a:cs typeface="Arial" charset="0"/>
            </a:endParaRPr>
          </a:p>
          <a:p>
            <a:pPr marL="0" lvl="1">
              <a:spcBef>
                <a:spcPct val="50000"/>
              </a:spcBef>
              <a:defRPr/>
            </a:pPr>
            <a:r>
              <a:rPr lang="cs-CZ" sz="1800" dirty="0">
                <a:cs typeface="Arial" charset="0"/>
              </a:rPr>
              <a:t>Struktura </a:t>
            </a:r>
            <a:r>
              <a:rPr lang="cs-CZ" sz="1800" dirty="0">
                <a:cs typeface="Arial" charset="0"/>
              </a:rPr>
              <a:t>Celní správy ČR </a:t>
            </a:r>
            <a:br>
              <a:rPr lang="cs-CZ" sz="1800" dirty="0">
                <a:cs typeface="Arial" charset="0"/>
              </a:rPr>
            </a:br>
            <a:endParaRPr lang="cs-CZ" sz="1800" dirty="0"/>
          </a:p>
          <a:p>
            <a:pPr lvl="5">
              <a:spcBef>
                <a:spcPct val="50000"/>
              </a:spcBef>
              <a:buFontTx/>
              <a:buChar char="•"/>
              <a:defRPr/>
            </a:pPr>
            <a:endParaRPr lang="cs-CZ" sz="1800" dirty="0">
              <a:ea typeface="Arial Unicode MS" pitchFamily="34" charset="-128"/>
              <a:cs typeface="Arial Unicode MS" pitchFamily="34" charset="-128"/>
            </a:endParaRPr>
          </a:p>
          <a:p>
            <a:pPr algn="just">
              <a:spcBef>
                <a:spcPct val="50000"/>
              </a:spcBef>
              <a:defRPr/>
            </a:pPr>
            <a:r>
              <a:rPr lang="cs-CZ" sz="1800" dirty="0"/>
              <a:t> </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5607"/>
                                        </p:tgtEl>
                                        <p:attrNameLst>
                                          <p:attrName>style.visibility</p:attrName>
                                        </p:attrNameLst>
                                      </p:cBhvr>
                                      <p:to>
                                        <p:strVal val="visible"/>
                                      </p:to>
                                    </p:set>
                                    <p:anim calcmode="lin" valueType="num">
                                      <p:cBhvr additive="base">
                                        <p:cTn id="7" dur="500" fill="hold"/>
                                        <p:tgtEl>
                                          <p:spTgt spid="25607"/>
                                        </p:tgtEl>
                                        <p:attrNameLst>
                                          <p:attrName>ppt_x</p:attrName>
                                        </p:attrNameLst>
                                      </p:cBhvr>
                                      <p:tavLst>
                                        <p:tav tm="0">
                                          <p:val>
                                            <p:strVal val="0-#ppt_w/2"/>
                                          </p:val>
                                        </p:tav>
                                        <p:tav tm="100000">
                                          <p:val>
                                            <p:strVal val="#ppt_x"/>
                                          </p:val>
                                        </p:tav>
                                      </p:tavLst>
                                    </p:anim>
                                    <p:anim calcmode="lin" valueType="num">
                                      <p:cBhvr additive="base">
                                        <p:cTn id="8" dur="500" fill="hold"/>
                                        <p:tgtEl>
                                          <p:spTgt spid="2560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608"/>
                                        </p:tgtEl>
                                        <p:attrNameLst>
                                          <p:attrName>style.visibility</p:attrName>
                                        </p:attrNameLst>
                                      </p:cBhvr>
                                      <p:to>
                                        <p:strVal val="visible"/>
                                      </p:to>
                                    </p:set>
                                    <p:anim calcmode="lin" valueType="num">
                                      <p:cBhvr additive="base">
                                        <p:cTn id="13" dur="500" fill="hold"/>
                                        <p:tgtEl>
                                          <p:spTgt spid="25608"/>
                                        </p:tgtEl>
                                        <p:attrNameLst>
                                          <p:attrName>ppt_x</p:attrName>
                                        </p:attrNameLst>
                                      </p:cBhvr>
                                      <p:tavLst>
                                        <p:tav tm="0">
                                          <p:val>
                                            <p:strVal val="0-#ppt_w/2"/>
                                          </p:val>
                                        </p:tav>
                                        <p:tav tm="100000">
                                          <p:val>
                                            <p:strVal val="#ppt_x"/>
                                          </p:val>
                                        </p:tav>
                                      </p:tavLst>
                                    </p:anim>
                                    <p:anim calcmode="lin" valueType="num">
                                      <p:cBhvr additive="base">
                                        <p:cTn id="14" dur="500" fill="hold"/>
                                        <p:tgtEl>
                                          <p:spTgt spid="2560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9"/>
                                        </p:tgtEl>
                                        <p:attrNameLst>
                                          <p:attrName>style.visibility</p:attrName>
                                        </p:attrNameLst>
                                      </p:cBhvr>
                                      <p:to>
                                        <p:strVal val="visible"/>
                                      </p:to>
                                    </p:set>
                                    <p:anim calcmode="lin" valueType="num">
                                      <p:cBhvr additive="base">
                                        <p:cTn id="19" dur="500" fill="hold"/>
                                        <p:tgtEl>
                                          <p:spTgt spid="25609"/>
                                        </p:tgtEl>
                                        <p:attrNameLst>
                                          <p:attrName>ppt_x</p:attrName>
                                        </p:attrNameLst>
                                      </p:cBhvr>
                                      <p:tavLst>
                                        <p:tav tm="0">
                                          <p:val>
                                            <p:strVal val="0-#ppt_w/2"/>
                                          </p:val>
                                        </p:tav>
                                        <p:tav tm="100000">
                                          <p:val>
                                            <p:strVal val="#ppt_x"/>
                                          </p:val>
                                        </p:tav>
                                      </p:tavLst>
                                    </p:anim>
                                    <p:anim calcmode="lin" valueType="num">
                                      <p:cBhvr additive="base">
                                        <p:cTn id="20" dur="500" fill="hold"/>
                                        <p:tgtEl>
                                          <p:spTgt spid="256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utoUpdateAnimBg="0"/>
      <p:bldP spid="2560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erkur"/>
          <p:cNvPicPr>
            <a:picLocks noChangeAspect="1" noChangeArrowheads="1"/>
          </p:cNvPicPr>
          <p:nvPr/>
        </p:nvPicPr>
        <p:blipFill>
          <a:blip r:embed="rId3" cstate="print"/>
          <a:srcRect/>
          <a:stretch>
            <a:fillRect/>
          </a:stretch>
        </p:blipFill>
        <p:spPr bwMode="auto">
          <a:xfrm>
            <a:off x="0" y="5475288"/>
            <a:ext cx="1600200" cy="1382712"/>
          </a:xfrm>
          <a:prstGeom prst="rect">
            <a:avLst/>
          </a:prstGeom>
          <a:noFill/>
          <a:ln w="9525">
            <a:noFill/>
            <a:miter lim="800000"/>
            <a:headEnd/>
            <a:tailEnd/>
          </a:ln>
        </p:spPr>
      </p:pic>
      <p:sp>
        <p:nvSpPr>
          <p:cNvPr id="50179" name="Text Box 3"/>
          <p:cNvSpPr txBox="1">
            <a:spLocks noChangeArrowheads="1"/>
          </p:cNvSpPr>
          <p:nvPr/>
        </p:nvSpPr>
        <p:spPr bwMode="auto">
          <a:xfrm>
            <a:off x="3810000" y="990600"/>
            <a:ext cx="2971800" cy="396875"/>
          </a:xfrm>
          <a:prstGeom prst="rect">
            <a:avLst/>
          </a:prstGeom>
          <a:noFill/>
          <a:ln w="9525">
            <a:noFill/>
            <a:miter lim="800000"/>
            <a:headEnd/>
            <a:tailEnd/>
          </a:ln>
        </p:spPr>
        <p:txBody>
          <a:bodyPr>
            <a:spAutoFit/>
          </a:bodyPr>
          <a:lstStyle/>
          <a:p>
            <a:pPr algn="ctr">
              <a:spcBef>
                <a:spcPct val="50000"/>
              </a:spcBef>
            </a:pPr>
            <a:r>
              <a:rPr lang="cs-CZ" b="1">
                <a:cs typeface="Arial" charset="0"/>
              </a:rPr>
              <a:t>Legislativa </a:t>
            </a:r>
            <a:endParaRPr lang="cs-CZ" b="1"/>
          </a:p>
        </p:txBody>
      </p:sp>
      <p:sp>
        <p:nvSpPr>
          <p:cNvPr id="50181" name="Text Box 5"/>
          <p:cNvSpPr txBox="1">
            <a:spLocks noChangeArrowheads="1"/>
          </p:cNvSpPr>
          <p:nvPr/>
        </p:nvSpPr>
        <p:spPr bwMode="auto">
          <a:xfrm>
            <a:off x="1905000" y="1524000"/>
            <a:ext cx="6858000" cy="4616450"/>
          </a:xfrm>
          <a:prstGeom prst="rect">
            <a:avLst/>
          </a:prstGeom>
          <a:noFill/>
          <a:ln w="9525">
            <a:noFill/>
            <a:miter lim="800000"/>
            <a:headEnd/>
            <a:tailEnd/>
          </a:ln>
        </p:spPr>
        <p:txBody>
          <a:bodyPr>
            <a:spAutoFit/>
          </a:bodyPr>
          <a:lstStyle/>
          <a:p>
            <a:pPr algn="just">
              <a:spcBef>
                <a:spcPct val="50000"/>
              </a:spcBef>
              <a:buFontTx/>
              <a:buChar char="•"/>
            </a:pPr>
            <a:r>
              <a:rPr lang="cs-CZ" sz="1400" b="1"/>
              <a:t>  </a:t>
            </a:r>
            <a:r>
              <a:rPr lang="cs-CZ" sz="1400" b="1">
                <a:ea typeface="Arial Unicode MS" pitchFamily="34" charset="-128"/>
                <a:cs typeface="Arial Unicode MS" pitchFamily="34" charset="-128"/>
              </a:rPr>
              <a:t>nařízení Rady (ES) č. 1383/2003,</a:t>
            </a:r>
            <a:r>
              <a:rPr lang="cs-CZ" sz="1400">
                <a:ea typeface="Arial Unicode MS" pitchFamily="34" charset="-128"/>
                <a:cs typeface="Arial Unicode MS" pitchFamily="34" charset="-128"/>
              </a:rPr>
              <a:t> </a:t>
            </a:r>
            <a:r>
              <a:rPr lang="cs-CZ" sz="1400" b="1">
                <a:ea typeface="Arial Unicode MS" pitchFamily="34" charset="-128"/>
                <a:cs typeface="Arial Unicode MS" pitchFamily="34" charset="-128"/>
              </a:rPr>
              <a:t>o přijímání opatření celních orgánů proti zboží podezřelému z porušení určitých práv duševního vlastnictví a o opatřeních, která mají být přijata proti zboží, o kterém bylo zjištěno, že tato práva porušilo</a:t>
            </a:r>
            <a:endParaRPr lang="cs-CZ" sz="1400" b="1"/>
          </a:p>
          <a:p>
            <a:pPr algn="just">
              <a:spcBef>
                <a:spcPct val="50000"/>
              </a:spcBef>
              <a:buFontTx/>
              <a:buChar char="•"/>
            </a:pPr>
            <a:r>
              <a:rPr lang="cs-CZ" sz="1400"/>
              <a:t>   </a:t>
            </a:r>
            <a:r>
              <a:rPr lang="cs-CZ" sz="1400">
                <a:ea typeface="Arial Unicode MS" pitchFamily="34" charset="-128"/>
                <a:cs typeface="Arial Unicode MS" pitchFamily="34" charset="-128"/>
              </a:rPr>
              <a:t>prováděcí nařízení Komise (ES) č. 1891/2004 k tomuto nařízení Rady</a:t>
            </a:r>
            <a:endParaRPr lang="cs-CZ" sz="1400"/>
          </a:p>
          <a:p>
            <a:pPr algn="just">
              <a:spcBef>
                <a:spcPct val="50000"/>
              </a:spcBef>
              <a:buFontTx/>
              <a:buChar char="•"/>
            </a:pPr>
            <a:r>
              <a:rPr lang="cs-CZ" sz="1400" b="1">
                <a:ea typeface="Arial Unicode MS" pitchFamily="34" charset="-128"/>
                <a:cs typeface="Arial Unicode MS" pitchFamily="34" charset="-128"/>
              </a:rPr>
              <a:t> zákon č. 191/1999 Sb., o opatřeních týkajících se dovozu, vývozu a zpětného vývozu zboží porušujícího některá práva duševního vlastnictví a o změně některých dalších zákonů, ve znění pozdějších předpis</a:t>
            </a:r>
            <a:r>
              <a:rPr lang="cs-CZ" sz="1400" b="1"/>
              <a:t>ů</a:t>
            </a:r>
          </a:p>
          <a:p>
            <a:pPr algn="just">
              <a:spcBef>
                <a:spcPct val="50000"/>
              </a:spcBef>
              <a:buFontTx/>
              <a:buChar char="•"/>
            </a:pPr>
            <a:r>
              <a:rPr lang="cs-CZ" sz="1400"/>
              <a:t> </a:t>
            </a:r>
            <a:r>
              <a:rPr lang="cs-CZ" sz="1400">
                <a:ea typeface="Arial Unicode MS" pitchFamily="34" charset="-128"/>
                <a:cs typeface="Arial Unicode MS" pitchFamily="34" charset="-128"/>
              </a:rPr>
              <a:t>zákon č</a:t>
            </a:r>
            <a:r>
              <a:rPr lang="cs-CZ" sz="1400" b="1">
                <a:ea typeface="Arial Unicode MS" pitchFamily="34" charset="-128"/>
                <a:cs typeface="Arial Unicode MS" pitchFamily="34" charset="-128"/>
              </a:rPr>
              <a:t>. </a:t>
            </a:r>
            <a:r>
              <a:rPr lang="cs-CZ" sz="1400">
                <a:ea typeface="Arial Unicode MS" pitchFamily="34" charset="-128"/>
                <a:cs typeface="Arial Unicode MS" pitchFamily="34" charset="-128"/>
              </a:rPr>
              <a:t>121/2000 Sb., o právu autorském, o právech souvisejících s právem autorským a o změně některých zákonů (autorský zákon), ve znění pozdějších předpisů</a:t>
            </a:r>
            <a:endParaRPr lang="cs-CZ" sz="1400"/>
          </a:p>
          <a:p>
            <a:pPr algn="just">
              <a:spcBef>
                <a:spcPct val="50000"/>
              </a:spcBef>
              <a:buFontTx/>
              <a:buChar char="•"/>
            </a:pPr>
            <a:r>
              <a:rPr lang="cs-CZ" sz="1400"/>
              <a:t> zákon č. 441/2003 Sb., o ochranných známkách</a:t>
            </a:r>
          </a:p>
          <a:p>
            <a:pPr algn="just">
              <a:spcBef>
                <a:spcPct val="50000"/>
              </a:spcBef>
              <a:buFontTx/>
              <a:buChar char="•"/>
            </a:pPr>
            <a:r>
              <a:rPr lang="cs-CZ" sz="1400">
                <a:ea typeface="Arial Unicode MS" pitchFamily="34" charset="-128"/>
                <a:cs typeface="Arial Unicode MS" pitchFamily="34" charset="-128"/>
              </a:rPr>
              <a:t> směrnice EP a Rady č. 2004/48/ES  o dodržování práv  duševního vlastnictví</a:t>
            </a:r>
            <a:endParaRPr lang="cs-CZ" sz="1400"/>
          </a:p>
          <a:p>
            <a:pPr algn="just">
              <a:spcBef>
                <a:spcPct val="50000"/>
              </a:spcBef>
              <a:buFontTx/>
              <a:buChar char="•"/>
            </a:pPr>
            <a:r>
              <a:rPr lang="cs-CZ" sz="1400" b="1" i="1">
                <a:ea typeface="Arial Unicode MS" pitchFamily="34" charset="-128"/>
                <a:cs typeface="Arial Unicode MS" pitchFamily="34" charset="-128"/>
              </a:rPr>
              <a:t>zákon č. 634/1992 Sb., o ochraně spotřebitele</a:t>
            </a:r>
            <a:r>
              <a:rPr lang="cs-CZ" sz="1400" b="1">
                <a:ea typeface="Arial Unicode MS" pitchFamily="34" charset="-128"/>
                <a:cs typeface="Arial Unicode MS" pitchFamily="34" charset="-128"/>
              </a:rPr>
              <a:t>, ve znění pozdějších předpisů, a některé další zákony, ve znění pozdějších předpisů</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 calcmode="lin" valueType="num">
                                      <p:cBhvr additive="base">
                                        <p:cTn id="7" dur="500" fill="hold"/>
                                        <p:tgtEl>
                                          <p:spTgt spid="50179"/>
                                        </p:tgtEl>
                                        <p:attrNameLst>
                                          <p:attrName>ppt_x</p:attrName>
                                        </p:attrNameLst>
                                      </p:cBhvr>
                                      <p:tavLst>
                                        <p:tav tm="0">
                                          <p:val>
                                            <p:strVal val="0-#ppt_w/2"/>
                                          </p:val>
                                        </p:tav>
                                        <p:tav tm="100000">
                                          <p:val>
                                            <p:strVal val="#ppt_x"/>
                                          </p:val>
                                        </p:tav>
                                      </p:tavLst>
                                    </p:anim>
                                    <p:anim calcmode="lin" valueType="num">
                                      <p:cBhvr additive="base">
                                        <p:cTn id="8" dur="500" fill="hold"/>
                                        <p:tgtEl>
                                          <p:spTgt spid="501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81"/>
                                        </p:tgtEl>
                                        <p:attrNameLst>
                                          <p:attrName>style.visibility</p:attrName>
                                        </p:attrNameLst>
                                      </p:cBhvr>
                                      <p:to>
                                        <p:strVal val="visible"/>
                                      </p:to>
                                    </p:set>
                                    <p:anim calcmode="lin" valueType="num">
                                      <p:cBhvr additive="base">
                                        <p:cTn id="13" dur="500" fill="hold"/>
                                        <p:tgtEl>
                                          <p:spTgt spid="50181"/>
                                        </p:tgtEl>
                                        <p:attrNameLst>
                                          <p:attrName>ppt_x</p:attrName>
                                        </p:attrNameLst>
                                      </p:cBhvr>
                                      <p:tavLst>
                                        <p:tav tm="0">
                                          <p:val>
                                            <p:strVal val="0-#ppt_w/2"/>
                                          </p:val>
                                        </p:tav>
                                        <p:tav tm="100000">
                                          <p:val>
                                            <p:strVal val="#ppt_x"/>
                                          </p:val>
                                        </p:tav>
                                      </p:tavLst>
                                    </p:anim>
                                    <p:anim calcmode="lin" valueType="num">
                                      <p:cBhvr additive="base">
                                        <p:cTn id="14" dur="500" fill="hold"/>
                                        <p:tgtEl>
                                          <p:spTgt spid="50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p:bldP spid="5018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19250" y="836613"/>
            <a:ext cx="7345363" cy="1296987"/>
          </a:xfrm>
        </p:spPr>
        <p:txBody>
          <a:bodyPr/>
          <a:lstStyle/>
          <a:p>
            <a:pPr eaLnBrk="1" hangingPunct="1"/>
            <a:r>
              <a:rPr lang="cs-CZ" sz="2000" b="1" smtClean="0">
                <a:latin typeface="Verdana" pitchFamily="34" charset="0"/>
                <a:cs typeface="Times New Roman" pitchFamily="18" charset="0"/>
              </a:rPr>
              <a:t>Postup celních orgánů p</a:t>
            </a:r>
            <a:r>
              <a:rPr lang="cs-CZ" sz="2000" b="1" smtClean="0">
                <a:latin typeface="Verdana" pitchFamily="34" charset="0"/>
              </a:rPr>
              <a:t>ři </a:t>
            </a:r>
            <a:r>
              <a:rPr lang="cs-CZ" sz="2000" b="1" smtClean="0">
                <a:latin typeface="Verdana" pitchFamily="34" charset="0"/>
                <a:cs typeface="Times New Roman" pitchFamily="18" charset="0"/>
              </a:rPr>
              <a:t>ochran</a:t>
            </a:r>
            <a:r>
              <a:rPr lang="cs-CZ" sz="2000" b="1" smtClean="0">
                <a:latin typeface="Verdana" pitchFamily="34" charset="0"/>
              </a:rPr>
              <a:t>ě</a:t>
            </a:r>
            <a:r>
              <a:rPr lang="cs-CZ" sz="2000" b="1" smtClean="0">
                <a:latin typeface="Verdana" pitchFamily="34" charset="0"/>
                <a:cs typeface="Times New Roman" pitchFamily="18" charset="0"/>
              </a:rPr>
              <a:t> práv duševního vlastnictví u zbo</a:t>
            </a:r>
            <a:r>
              <a:rPr lang="cs-CZ" sz="2000" b="1" smtClean="0">
                <a:latin typeface="Verdana" pitchFamily="34" charset="0"/>
              </a:rPr>
              <a:t>ž</a:t>
            </a:r>
            <a:r>
              <a:rPr lang="cs-CZ" sz="2000" b="1" smtClean="0">
                <a:latin typeface="Verdana" pitchFamily="34" charset="0"/>
                <a:cs typeface="Times New Roman" pitchFamily="18" charset="0"/>
              </a:rPr>
              <a:t>í, které je pod celním dohledem</a:t>
            </a:r>
            <a:br>
              <a:rPr lang="cs-CZ" sz="2000" b="1" smtClean="0">
                <a:latin typeface="Verdana" pitchFamily="34" charset="0"/>
                <a:cs typeface="Times New Roman" pitchFamily="18" charset="0"/>
              </a:rPr>
            </a:br>
            <a:r>
              <a:rPr lang="cs-CZ" sz="2000" b="1" smtClean="0">
                <a:latin typeface="Verdana" pitchFamily="34" charset="0"/>
                <a:cs typeface="Times New Roman" pitchFamily="18" charset="0"/>
              </a:rPr>
              <a:t>(zboží, které není zb. Společenství)</a:t>
            </a:r>
          </a:p>
        </p:txBody>
      </p:sp>
      <p:sp>
        <p:nvSpPr>
          <p:cNvPr id="6147" name="Rectangle 3"/>
          <p:cNvSpPr>
            <a:spLocks noGrp="1" noChangeArrowheads="1"/>
          </p:cNvSpPr>
          <p:nvPr>
            <p:ph type="body" idx="1"/>
          </p:nvPr>
        </p:nvSpPr>
        <p:spPr>
          <a:xfrm>
            <a:off x="1835150" y="2636838"/>
            <a:ext cx="6632575" cy="3538537"/>
          </a:xfrm>
        </p:spPr>
        <p:txBody>
          <a:bodyPr/>
          <a:lstStyle/>
          <a:p>
            <a:pPr eaLnBrk="1" hangingPunct="1">
              <a:buFontTx/>
              <a:buNone/>
            </a:pPr>
            <a:r>
              <a:rPr lang="cs-CZ" sz="1800" smtClean="0">
                <a:latin typeface="Verdana" pitchFamily="34" charset="0"/>
              </a:rPr>
              <a:t>Zadržení zboží v situací viz čl. 1 /1 NR</a:t>
            </a:r>
          </a:p>
          <a:p>
            <a:pPr eaLnBrk="1" hangingPunct="1">
              <a:buFontTx/>
              <a:buNone/>
            </a:pPr>
            <a:endParaRPr lang="cs-CZ" sz="1800" smtClean="0">
              <a:latin typeface="Verdana" pitchFamily="34" charset="0"/>
            </a:endParaRPr>
          </a:p>
          <a:p>
            <a:pPr eaLnBrk="1" hangingPunct="1">
              <a:buFontTx/>
              <a:buNone/>
            </a:pPr>
            <a:r>
              <a:rPr lang="cs-CZ" sz="1800" b="1" smtClean="0">
                <a:latin typeface="Verdana" pitchFamily="34" charset="0"/>
              </a:rPr>
              <a:t>Žádost o př</a:t>
            </a:r>
            <a:r>
              <a:rPr lang="cs-CZ" sz="1800" b="1" smtClean="0">
                <a:latin typeface="Verdana" pitchFamily="34" charset="0"/>
                <a:cs typeface="Times New Roman" pitchFamily="18" charset="0"/>
              </a:rPr>
              <a:t>ijetí opat</a:t>
            </a:r>
            <a:r>
              <a:rPr lang="cs-CZ" sz="1800" b="1" smtClean="0">
                <a:latin typeface="Verdana" pitchFamily="34" charset="0"/>
              </a:rPr>
              <a:t>ř</a:t>
            </a:r>
            <a:r>
              <a:rPr lang="cs-CZ" sz="1800" b="1" smtClean="0">
                <a:latin typeface="Verdana" pitchFamily="34" charset="0"/>
                <a:cs typeface="Times New Roman" pitchFamily="18" charset="0"/>
              </a:rPr>
              <a:t>ení</a:t>
            </a:r>
            <a:r>
              <a:rPr lang="cs-CZ" sz="1800" smtClean="0">
                <a:latin typeface="Verdana" pitchFamily="34" charset="0"/>
                <a:cs typeface="Times New Roman" pitchFamily="18" charset="0"/>
              </a:rPr>
              <a:t> </a:t>
            </a:r>
          </a:p>
          <a:p>
            <a:pPr eaLnBrk="1" hangingPunct="1">
              <a:buFontTx/>
              <a:buNone/>
            </a:pPr>
            <a:endParaRPr lang="cs-CZ" sz="1800" smtClean="0">
              <a:latin typeface="Verdana" pitchFamily="34" charset="0"/>
              <a:cs typeface="Times New Roman" pitchFamily="18" charset="0"/>
            </a:endParaRPr>
          </a:p>
          <a:p>
            <a:pPr eaLnBrk="1" hangingPunct="1">
              <a:buFontTx/>
              <a:buNone/>
            </a:pPr>
            <a:r>
              <a:rPr lang="cs-CZ" sz="1800" b="1" smtClean="0">
                <a:latin typeface="Verdana" pitchFamily="34" charset="0"/>
                <a:cs typeface="Times New Roman" pitchFamily="18" charset="0"/>
              </a:rPr>
              <a:t>Postup po zadržení zboží </a:t>
            </a:r>
          </a:p>
          <a:p>
            <a:pPr eaLnBrk="1" hangingPunct="1">
              <a:buFontTx/>
              <a:buChar char="-"/>
            </a:pPr>
            <a:r>
              <a:rPr lang="cs-CZ" sz="1800" smtClean="0">
                <a:latin typeface="Verdana" pitchFamily="34" charset="0"/>
                <a:cs typeface="Times New Roman" pitchFamily="18" charset="0"/>
              </a:rPr>
              <a:t>držitel práva </a:t>
            </a:r>
          </a:p>
          <a:p>
            <a:pPr eaLnBrk="1" hangingPunct="1">
              <a:buFontTx/>
              <a:buChar char="-"/>
            </a:pPr>
            <a:r>
              <a:rPr lang="cs-CZ" sz="1800" smtClean="0">
                <a:latin typeface="Verdana" pitchFamily="34" charset="0"/>
                <a:cs typeface="Times New Roman" pitchFamily="18" charset="0"/>
              </a:rPr>
              <a:t>Celní úřad</a:t>
            </a:r>
          </a:p>
          <a:p>
            <a:pPr eaLnBrk="1" hangingPunct="1">
              <a:buFontTx/>
              <a:buChar char="-"/>
            </a:pPr>
            <a:endParaRPr lang="cs-CZ" sz="1800" smtClean="0">
              <a:latin typeface="Verdana" pitchFamily="34" charset="0"/>
              <a:cs typeface="Times New Roman" pitchFamily="18" charset="0"/>
            </a:endParaRPr>
          </a:p>
          <a:p>
            <a:pPr eaLnBrk="1" hangingPunct="1">
              <a:buFontTx/>
              <a:buNone/>
            </a:pPr>
            <a:r>
              <a:rPr lang="cs-CZ" sz="1800" b="1" smtClean="0">
                <a:latin typeface="Verdana" pitchFamily="34" charset="0"/>
                <a:cs typeface="Times New Roman" pitchFamily="18" charset="0"/>
              </a:rPr>
              <a:t>P</a:t>
            </a:r>
            <a:r>
              <a:rPr lang="cs-CZ" sz="1800" b="1" smtClean="0">
                <a:latin typeface="Verdana" pitchFamily="34" charset="0"/>
              </a:rPr>
              <a:t>ř</a:t>
            </a:r>
            <a:r>
              <a:rPr lang="cs-CZ" sz="1800" b="1" smtClean="0">
                <a:latin typeface="Verdana" pitchFamily="34" charset="0"/>
                <a:cs typeface="Times New Roman" pitchFamily="18" charset="0"/>
              </a:rPr>
              <a:t>enechání zbo</a:t>
            </a:r>
            <a:r>
              <a:rPr lang="cs-CZ" sz="1800" b="1" smtClean="0">
                <a:latin typeface="Verdana" pitchFamily="34" charset="0"/>
              </a:rPr>
              <a:t>ž</a:t>
            </a:r>
            <a:r>
              <a:rPr lang="cs-CZ" sz="1800" b="1" smtClean="0">
                <a:latin typeface="Verdana" pitchFamily="34" charset="0"/>
                <a:cs typeface="Times New Roman" pitchFamily="18" charset="0"/>
              </a:rPr>
              <a:t>í pro humanitární ú</a:t>
            </a:r>
            <a:r>
              <a:rPr lang="cs-CZ" sz="1800" b="1" smtClean="0">
                <a:latin typeface="Verdana" pitchFamily="34" charset="0"/>
              </a:rPr>
              <a:t>č</a:t>
            </a:r>
            <a:r>
              <a:rPr lang="cs-CZ" sz="1800" b="1" smtClean="0">
                <a:latin typeface="Verdana" pitchFamily="34" charset="0"/>
                <a:cs typeface="Times New Roman" pitchFamily="18" charset="0"/>
              </a:rPr>
              <a:t>ely</a:t>
            </a:r>
            <a:endParaRPr lang="cs-CZ" sz="1800" smtClean="0">
              <a:latin typeface="Verdana" pitchFamily="34" charset="0"/>
              <a:cs typeface="Times New Roman" pitchFamily="18" charset="0"/>
            </a:endParaRPr>
          </a:p>
          <a:p>
            <a:pPr eaLnBrk="1" hangingPunct="1">
              <a:buFontTx/>
              <a:buNone/>
            </a:pPr>
            <a:endParaRPr lang="cs-CZ" sz="1800" b="1" smtClean="0">
              <a:latin typeface="Verdana" pitchFamily="34" charset="0"/>
            </a:endParaRPr>
          </a:p>
        </p:txBody>
      </p:sp>
      <p:pic>
        <p:nvPicPr>
          <p:cNvPr id="6148" name="Picture 2" descr="merkur"/>
          <p:cNvPicPr>
            <a:picLocks noChangeAspect="1" noChangeArrowheads="1"/>
          </p:cNvPicPr>
          <p:nvPr/>
        </p:nvPicPr>
        <p:blipFill>
          <a:blip r:embed="rId2"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erkur"/>
          <p:cNvPicPr>
            <a:picLocks noChangeAspect="1" noChangeArrowheads="1"/>
          </p:cNvPicPr>
          <p:nvPr/>
        </p:nvPicPr>
        <p:blipFill>
          <a:blip r:embed="rId3" cstate="print"/>
          <a:srcRect/>
          <a:stretch>
            <a:fillRect/>
          </a:stretch>
        </p:blipFill>
        <p:spPr bwMode="auto">
          <a:xfrm>
            <a:off x="0" y="5475288"/>
            <a:ext cx="1600200" cy="1382712"/>
          </a:xfrm>
          <a:prstGeom prst="rect">
            <a:avLst/>
          </a:prstGeom>
          <a:noFill/>
          <a:ln w="9525">
            <a:noFill/>
            <a:miter lim="800000"/>
            <a:headEnd/>
            <a:tailEnd/>
          </a:ln>
        </p:spPr>
      </p:pic>
      <p:sp>
        <p:nvSpPr>
          <p:cNvPr id="52227" name="Text Box 3"/>
          <p:cNvSpPr txBox="1">
            <a:spLocks noChangeArrowheads="1"/>
          </p:cNvSpPr>
          <p:nvPr/>
        </p:nvSpPr>
        <p:spPr bwMode="auto">
          <a:xfrm>
            <a:off x="2133600" y="1066800"/>
            <a:ext cx="5791200" cy="708025"/>
          </a:xfrm>
          <a:prstGeom prst="rect">
            <a:avLst/>
          </a:prstGeom>
          <a:noFill/>
          <a:ln w="9525">
            <a:noFill/>
            <a:miter lim="800000"/>
            <a:headEnd/>
            <a:tailEnd/>
          </a:ln>
        </p:spPr>
        <p:txBody>
          <a:bodyPr>
            <a:spAutoFit/>
          </a:bodyPr>
          <a:lstStyle/>
          <a:p>
            <a:pPr algn="ctr">
              <a:spcBef>
                <a:spcPct val="50000"/>
              </a:spcBef>
            </a:pPr>
            <a:r>
              <a:rPr lang="cs-CZ" b="1">
                <a:solidFill>
                  <a:srgbClr val="000000"/>
                </a:solidFill>
              </a:rPr>
              <a:t>Změny v legislativě – zákon č. 191/1999 Sb. </a:t>
            </a:r>
          </a:p>
        </p:txBody>
      </p:sp>
      <p:sp>
        <p:nvSpPr>
          <p:cNvPr id="52229" name="Text Box 5"/>
          <p:cNvSpPr txBox="1">
            <a:spLocks noChangeArrowheads="1"/>
          </p:cNvSpPr>
          <p:nvPr/>
        </p:nvSpPr>
        <p:spPr bwMode="auto">
          <a:xfrm>
            <a:off x="1600200" y="2276475"/>
            <a:ext cx="7543800" cy="2862263"/>
          </a:xfrm>
          <a:prstGeom prst="rect">
            <a:avLst/>
          </a:prstGeom>
          <a:noFill/>
          <a:ln w="9525">
            <a:noFill/>
            <a:miter lim="800000"/>
            <a:headEnd/>
            <a:tailEnd/>
          </a:ln>
        </p:spPr>
        <p:txBody>
          <a:bodyPr>
            <a:spAutoFit/>
          </a:bodyPr>
          <a:lstStyle/>
          <a:p>
            <a:pPr>
              <a:spcBef>
                <a:spcPct val="50000"/>
              </a:spcBef>
              <a:buFont typeface="Arial" charset="0"/>
              <a:buChar char="•"/>
            </a:pPr>
            <a:r>
              <a:rPr lang="cs-CZ" sz="1800">
                <a:solidFill>
                  <a:srgbClr val="000000"/>
                </a:solidFill>
              </a:rPr>
              <a:t> Pojmy – dovozce, vývozce, zákazy (správní trestání)</a:t>
            </a:r>
          </a:p>
          <a:p>
            <a:pPr>
              <a:spcBef>
                <a:spcPct val="50000"/>
              </a:spcBef>
              <a:buFont typeface="Arial" charset="0"/>
              <a:buChar char="•"/>
            </a:pPr>
            <a:r>
              <a:rPr lang="cs-CZ" sz="1800">
                <a:solidFill>
                  <a:srgbClr val="000000"/>
                </a:solidFill>
              </a:rPr>
              <a:t> Zadržení zboží, uložení povinnosti – opravné prostředky</a:t>
            </a:r>
          </a:p>
          <a:p>
            <a:pPr>
              <a:spcBef>
                <a:spcPct val="50000"/>
              </a:spcBef>
              <a:buFont typeface="Arial" charset="0"/>
              <a:buChar char="•"/>
            </a:pPr>
            <a:r>
              <a:rPr lang="cs-CZ" sz="1800">
                <a:solidFill>
                  <a:srgbClr val="000000"/>
                </a:solidFill>
              </a:rPr>
              <a:t> Jistota v CŘ</a:t>
            </a:r>
          </a:p>
          <a:p>
            <a:pPr>
              <a:spcBef>
                <a:spcPct val="50000"/>
              </a:spcBef>
              <a:buFont typeface="Arial" charset="0"/>
              <a:buChar char="•"/>
            </a:pPr>
            <a:r>
              <a:rPr lang="cs-CZ" sz="1800">
                <a:solidFill>
                  <a:srgbClr val="000000"/>
                </a:solidFill>
              </a:rPr>
              <a:t> ZJP – postup </a:t>
            </a:r>
          </a:p>
          <a:p>
            <a:pPr>
              <a:spcBef>
                <a:spcPct val="50000"/>
              </a:spcBef>
              <a:buFont typeface="Arial" charset="0"/>
              <a:buChar char="•"/>
            </a:pPr>
            <a:r>
              <a:rPr lang="cs-CZ" sz="1800">
                <a:solidFill>
                  <a:srgbClr val="000000"/>
                </a:solidFill>
              </a:rPr>
              <a:t> Nakládání s propadlými nebo zabranými padělky</a:t>
            </a:r>
          </a:p>
          <a:p>
            <a:pPr>
              <a:spcBef>
                <a:spcPct val="50000"/>
              </a:spcBef>
              <a:buFont typeface="Arial" charset="0"/>
              <a:buChar char="•"/>
            </a:pPr>
            <a:r>
              <a:rPr lang="cs-CZ" sz="1800">
                <a:solidFill>
                  <a:srgbClr val="000000"/>
                </a:solidFill>
              </a:rPr>
              <a:t> Humanita</a:t>
            </a:r>
          </a:p>
          <a:p>
            <a:pPr>
              <a:spcBef>
                <a:spcPct val="50000"/>
              </a:spcBef>
              <a:buFont typeface="Arial" charset="0"/>
              <a:buChar char="•"/>
            </a:pPr>
            <a:r>
              <a:rPr lang="cs-CZ" sz="1800">
                <a:solidFill>
                  <a:srgbClr val="000000"/>
                </a:solidFill>
              </a:rPr>
              <a:t> Náklady</a:t>
            </a:r>
          </a:p>
        </p:txBody>
      </p:sp>
      <p:sp>
        <p:nvSpPr>
          <p:cNvPr id="52231" name="Text Box 7"/>
          <p:cNvSpPr txBox="1">
            <a:spLocks noChangeArrowheads="1"/>
          </p:cNvSpPr>
          <p:nvPr/>
        </p:nvSpPr>
        <p:spPr bwMode="auto">
          <a:xfrm>
            <a:off x="1600200" y="4648200"/>
            <a:ext cx="7315200" cy="396875"/>
          </a:xfrm>
          <a:prstGeom prst="rect">
            <a:avLst/>
          </a:prstGeom>
          <a:noFill/>
          <a:ln w="9525">
            <a:noFill/>
            <a:miter lim="800000"/>
            <a:headEnd/>
            <a:tailEnd/>
          </a:ln>
        </p:spPr>
        <p:txBody>
          <a:bodyPr>
            <a:spAutoFit/>
          </a:bodyPr>
          <a:lstStyle/>
          <a:p>
            <a:pPr>
              <a:spcBef>
                <a:spcPct val="50000"/>
              </a:spcBef>
            </a:pPr>
            <a:r>
              <a:rPr lang="cs-CZ">
                <a:solidFill>
                  <a:srgbClr val="000000"/>
                </a:solidFill>
                <a:latin typeface="Arial" charset="0"/>
              </a:rPr>
              <a:t> </a:t>
            </a:r>
            <a:endParaRPr lang="cs-CZ">
              <a:latin typeface="Times New Roman" pitchFamily="18" charset="0"/>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additive="base">
                                        <p:cTn id="7" dur="500" fill="hold"/>
                                        <p:tgtEl>
                                          <p:spTgt spid="52227"/>
                                        </p:tgtEl>
                                        <p:attrNameLst>
                                          <p:attrName>ppt_x</p:attrName>
                                        </p:attrNameLst>
                                      </p:cBhvr>
                                      <p:tavLst>
                                        <p:tav tm="0">
                                          <p:val>
                                            <p:strVal val="0-#ppt_w/2"/>
                                          </p:val>
                                        </p:tav>
                                        <p:tav tm="100000">
                                          <p:val>
                                            <p:strVal val="#ppt_x"/>
                                          </p:val>
                                        </p:tav>
                                      </p:tavLst>
                                    </p:anim>
                                    <p:anim calcmode="lin" valueType="num">
                                      <p:cBhvr additive="base">
                                        <p:cTn id="8" dur="500" fill="hold"/>
                                        <p:tgtEl>
                                          <p:spTgt spid="522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9"/>
                                        </p:tgtEl>
                                        <p:attrNameLst>
                                          <p:attrName>style.visibility</p:attrName>
                                        </p:attrNameLst>
                                      </p:cBhvr>
                                      <p:to>
                                        <p:strVal val="visible"/>
                                      </p:to>
                                    </p:set>
                                    <p:anim calcmode="lin" valueType="num">
                                      <p:cBhvr additive="base">
                                        <p:cTn id="13" dur="500" fill="hold"/>
                                        <p:tgtEl>
                                          <p:spTgt spid="52229"/>
                                        </p:tgtEl>
                                        <p:attrNameLst>
                                          <p:attrName>ppt_x</p:attrName>
                                        </p:attrNameLst>
                                      </p:cBhvr>
                                      <p:tavLst>
                                        <p:tav tm="0">
                                          <p:val>
                                            <p:strVal val="0-#ppt_w/2"/>
                                          </p:val>
                                        </p:tav>
                                        <p:tav tm="100000">
                                          <p:val>
                                            <p:strVal val="#ppt_x"/>
                                          </p:val>
                                        </p:tav>
                                      </p:tavLst>
                                    </p:anim>
                                    <p:anim calcmode="lin" valueType="num">
                                      <p:cBhvr additive="base">
                                        <p:cTn id="14" dur="500" fill="hold"/>
                                        <p:tgtEl>
                                          <p:spTgt spid="522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31"/>
                                        </p:tgtEl>
                                        <p:attrNameLst>
                                          <p:attrName>style.visibility</p:attrName>
                                        </p:attrNameLst>
                                      </p:cBhvr>
                                      <p:to>
                                        <p:strVal val="visible"/>
                                      </p:to>
                                    </p:set>
                                    <p:anim calcmode="lin" valueType="num">
                                      <p:cBhvr additive="base">
                                        <p:cTn id="19" dur="500" fill="hold"/>
                                        <p:tgtEl>
                                          <p:spTgt spid="52231"/>
                                        </p:tgtEl>
                                        <p:attrNameLst>
                                          <p:attrName>ppt_x</p:attrName>
                                        </p:attrNameLst>
                                      </p:cBhvr>
                                      <p:tavLst>
                                        <p:tav tm="0">
                                          <p:val>
                                            <p:strVal val="0-#ppt_w/2"/>
                                          </p:val>
                                        </p:tav>
                                        <p:tav tm="100000">
                                          <p:val>
                                            <p:strVal val="#ppt_x"/>
                                          </p:val>
                                        </p:tav>
                                      </p:tavLst>
                                    </p:anim>
                                    <p:anim calcmode="lin" valueType="num">
                                      <p:cBhvr additive="base">
                                        <p:cTn id="20" dur="500" fill="hold"/>
                                        <p:tgtEl>
                                          <p:spTgt spid="522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P spid="52229" grpId="0" autoUpdateAnimBg="0"/>
      <p:bldP spid="5223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a:xfrm>
            <a:off x="1763713" y="836613"/>
            <a:ext cx="7056437" cy="927100"/>
          </a:xfrm>
        </p:spPr>
        <p:txBody>
          <a:bodyPr/>
          <a:lstStyle/>
          <a:p>
            <a:pPr>
              <a:defRPr/>
            </a:pPr>
            <a:r>
              <a:rPr lang="cs-CZ" sz="2000" b="1" kern="1200" dirty="0" smtClean="0">
                <a:solidFill>
                  <a:srgbClr val="000000"/>
                </a:solidFill>
                <a:latin typeface="Verdana" pitchFamily="34" charset="0"/>
                <a:ea typeface="+mn-ea"/>
                <a:cs typeface="+mn-cs"/>
              </a:rPr>
              <a:t>Informace o „novém nařízení“</a:t>
            </a:r>
          </a:p>
        </p:txBody>
      </p:sp>
      <p:sp>
        <p:nvSpPr>
          <p:cNvPr id="13315" name="Zástupný symbol pro obsah 2"/>
          <p:cNvSpPr>
            <a:spLocks noGrp="1"/>
          </p:cNvSpPr>
          <p:nvPr>
            <p:ph idx="1"/>
          </p:nvPr>
        </p:nvSpPr>
        <p:spPr>
          <a:xfrm>
            <a:off x="1763713" y="1989138"/>
            <a:ext cx="6692900" cy="3529012"/>
          </a:xfrm>
        </p:spPr>
        <p:txBody>
          <a:bodyPr/>
          <a:lstStyle/>
          <a:p>
            <a:pPr>
              <a:spcBef>
                <a:spcPct val="50000"/>
              </a:spcBef>
              <a:defRPr/>
            </a:pPr>
            <a:r>
              <a:rPr lang="cs-CZ" sz="1800" kern="1200" dirty="0" smtClean="0">
                <a:solidFill>
                  <a:srgbClr val="000000"/>
                </a:solidFill>
                <a:latin typeface="Verdana" pitchFamily="34" charset="0"/>
              </a:rPr>
              <a:t>důvody</a:t>
            </a:r>
          </a:p>
          <a:p>
            <a:pPr>
              <a:spcBef>
                <a:spcPct val="50000"/>
              </a:spcBef>
              <a:defRPr/>
            </a:pPr>
            <a:r>
              <a:rPr lang="cs-CZ" sz="1800" kern="1200" dirty="0" smtClean="0">
                <a:solidFill>
                  <a:srgbClr val="000000"/>
                </a:solidFill>
                <a:latin typeface="Verdana" pitchFamily="34" charset="0"/>
              </a:rPr>
              <a:t>diskutované oblasti</a:t>
            </a:r>
          </a:p>
          <a:p>
            <a:pPr>
              <a:spcBef>
                <a:spcPct val="50000"/>
              </a:spcBef>
              <a:defRPr/>
            </a:pPr>
            <a:r>
              <a:rPr lang="cs-CZ" sz="1800" kern="1200" dirty="0" smtClean="0">
                <a:solidFill>
                  <a:srgbClr val="000000"/>
                </a:solidFill>
                <a:latin typeface="Verdana" pitchFamily="34" charset="0"/>
              </a:rPr>
              <a:t>možnosti řešení</a:t>
            </a:r>
          </a:p>
          <a:p>
            <a:pPr>
              <a:spcBef>
                <a:spcPct val="50000"/>
              </a:spcBef>
              <a:defRPr/>
            </a:pPr>
            <a:r>
              <a:rPr lang="cs-CZ" sz="1800" kern="1200" dirty="0" smtClean="0">
                <a:solidFill>
                  <a:srgbClr val="000000"/>
                </a:solidFill>
                <a:latin typeface="Verdana" pitchFamily="34" charset="0"/>
              </a:rPr>
              <a:t>nové oblasti</a:t>
            </a:r>
          </a:p>
          <a:p>
            <a:pPr>
              <a:spcBef>
                <a:spcPct val="50000"/>
              </a:spcBef>
              <a:defRPr/>
            </a:pPr>
            <a:r>
              <a:rPr lang="cs-CZ" sz="1800" kern="1200" dirty="0" smtClean="0">
                <a:solidFill>
                  <a:srgbClr val="000000"/>
                </a:solidFill>
                <a:latin typeface="Verdana" pitchFamily="34" charset="0"/>
              </a:rPr>
              <a:t>obecné požadavky  - národní legislativa</a:t>
            </a:r>
          </a:p>
        </p:txBody>
      </p:sp>
      <p:pic>
        <p:nvPicPr>
          <p:cNvPr id="8196" name="Picture 2" descr="merkur"/>
          <p:cNvPicPr>
            <a:picLocks noChangeAspect="1" noChangeArrowheads="1"/>
          </p:cNvPicPr>
          <p:nvPr/>
        </p:nvPicPr>
        <p:blipFill>
          <a:blip r:embed="rId2"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76400" y="838200"/>
            <a:ext cx="6858000" cy="1143000"/>
          </a:xfrm>
        </p:spPr>
        <p:txBody>
          <a:bodyPr/>
          <a:lstStyle/>
          <a:p>
            <a:pPr eaLnBrk="1" hangingPunct="1"/>
            <a:r>
              <a:rPr lang="cs-CZ" sz="2000" b="1" smtClean="0">
                <a:latin typeface="Verdana" pitchFamily="34" charset="0"/>
                <a:cs typeface="Times New Roman" pitchFamily="18" charset="0"/>
              </a:rPr>
              <a:t>Postup celních orgán</a:t>
            </a:r>
            <a:r>
              <a:rPr lang="cs-CZ" sz="2000" b="1" smtClean="0">
                <a:latin typeface="Verdana" pitchFamily="34" charset="0"/>
              </a:rPr>
              <a:t>ů</a:t>
            </a:r>
            <a:r>
              <a:rPr lang="cs-CZ" sz="2000" b="1" smtClean="0">
                <a:latin typeface="Verdana" pitchFamily="34" charset="0"/>
                <a:cs typeface="Times New Roman" pitchFamily="18" charset="0"/>
              </a:rPr>
              <a:t> p</a:t>
            </a:r>
            <a:r>
              <a:rPr lang="cs-CZ" sz="2000" b="1" smtClean="0">
                <a:latin typeface="Verdana" pitchFamily="34" charset="0"/>
              </a:rPr>
              <a:t>ř</a:t>
            </a:r>
            <a:r>
              <a:rPr lang="cs-CZ" sz="2000" b="1" smtClean="0">
                <a:latin typeface="Verdana" pitchFamily="34" charset="0"/>
                <a:cs typeface="Times New Roman" pitchFamily="18" charset="0"/>
              </a:rPr>
              <a:t>i ochran</a:t>
            </a:r>
            <a:r>
              <a:rPr lang="cs-CZ" sz="2000" b="1" smtClean="0">
                <a:latin typeface="Verdana" pitchFamily="34" charset="0"/>
              </a:rPr>
              <a:t>ě</a:t>
            </a:r>
            <a:r>
              <a:rPr lang="cs-CZ" sz="2000" b="1" smtClean="0">
                <a:latin typeface="Verdana" pitchFamily="34" charset="0"/>
                <a:cs typeface="Times New Roman" pitchFamily="18" charset="0"/>
              </a:rPr>
              <a:t> vnit</a:t>
            </a:r>
            <a:r>
              <a:rPr lang="cs-CZ" sz="2000" b="1" smtClean="0">
                <a:latin typeface="Verdana" pitchFamily="34" charset="0"/>
              </a:rPr>
              <a:t>ř</a:t>
            </a:r>
            <a:r>
              <a:rPr lang="cs-CZ" sz="2000" b="1" smtClean="0">
                <a:latin typeface="Verdana" pitchFamily="34" charset="0"/>
                <a:cs typeface="Times New Roman" pitchFamily="18" charset="0"/>
              </a:rPr>
              <a:t>ního trhu (zboží, které je zb. Společenství)</a:t>
            </a:r>
            <a:endParaRPr lang="cs-CZ" sz="2000" b="1" smtClean="0">
              <a:latin typeface="Verdana" pitchFamily="34" charset="0"/>
            </a:endParaRPr>
          </a:p>
        </p:txBody>
      </p:sp>
      <p:sp>
        <p:nvSpPr>
          <p:cNvPr id="9219" name="Rectangle 3"/>
          <p:cNvSpPr>
            <a:spLocks noGrp="1" noChangeArrowheads="1"/>
          </p:cNvSpPr>
          <p:nvPr>
            <p:ph type="body" idx="1"/>
          </p:nvPr>
        </p:nvSpPr>
        <p:spPr>
          <a:xfrm>
            <a:off x="1752600" y="2209800"/>
            <a:ext cx="6705600" cy="3886200"/>
          </a:xfrm>
        </p:spPr>
        <p:txBody>
          <a:bodyPr/>
          <a:lstStyle/>
          <a:p>
            <a:pPr algn="just" eaLnBrk="1" hangingPunct="1">
              <a:buFontTx/>
              <a:buNone/>
            </a:pPr>
            <a:r>
              <a:rPr lang="cs-CZ" sz="1800" b="1" smtClean="0">
                <a:latin typeface="Verdana" pitchFamily="34" charset="0"/>
                <a:cs typeface="Times New Roman" pitchFamily="18" charset="0"/>
              </a:rPr>
              <a:t>Právní p</a:t>
            </a:r>
            <a:r>
              <a:rPr lang="cs-CZ" sz="1800" b="1" smtClean="0">
                <a:latin typeface="Verdana" pitchFamily="34" charset="0"/>
              </a:rPr>
              <a:t>ř</a:t>
            </a:r>
            <a:r>
              <a:rPr lang="cs-CZ" sz="1800" b="1" smtClean="0">
                <a:latin typeface="Verdana" pitchFamily="34" charset="0"/>
                <a:cs typeface="Times New Roman" pitchFamily="18" charset="0"/>
              </a:rPr>
              <a:t>edpisy</a:t>
            </a:r>
          </a:p>
          <a:p>
            <a:pPr algn="just" eaLnBrk="1" hangingPunct="1">
              <a:buFontTx/>
              <a:buNone/>
            </a:pPr>
            <a:r>
              <a:rPr lang="cs-CZ" sz="1800" b="1" smtClean="0">
                <a:latin typeface="Verdana" pitchFamily="34" charset="0"/>
                <a:cs typeface="Times New Roman" pitchFamily="18" charset="0"/>
              </a:rPr>
              <a:t>1) Zákon </a:t>
            </a:r>
            <a:r>
              <a:rPr lang="cs-CZ" sz="1800" b="1" smtClean="0">
                <a:latin typeface="Verdana" pitchFamily="34" charset="0"/>
              </a:rPr>
              <a:t>č</a:t>
            </a:r>
            <a:r>
              <a:rPr lang="cs-CZ" sz="1800" b="1" smtClean="0">
                <a:latin typeface="Verdana" pitchFamily="34" charset="0"/>
                <a:cs typeface="Times New Roman" pitchFamily="18" charset="0"/>
              </a:rPr>
              <a:t>. 634/1992 Sb.,</a:t>
            </a:r>
            <a:r>
              <a:rPr lang="cs-CZ" sz="1800" smtClean="0">
                <a:latin typeface="Verdana" pitchFamily="34" charset="0"/>
                <a:cs typeface="Times New Roman" pitchFamily="18" charset="0"/>
              </a:rPr>
              <a:t> o ochran</a:t>
            </a:r>
            <a:r>
              <a:rPr lang="cs-CZ" sz="1800" smtClean="0">
                <a:latin typeface="Verdana" pitchFamily="34" charset="0"/>
              </a:rPr>
              <a:t>ě</a:t>
            </a:r>
            <a:r>
              <a:rPr lang="cs-CZ" sz="1800" smtClean="0">
                <a:latin typeface="Verdana" pitchFamily="34" charset="0"/>
                <a:cs typeface="Times New Roman" pitchFamily="18" charset="0"/>
              </a:rPr>
              <a:t> spot</a:t>
            </a:r>
            <a:r>
              <a:rPr lang="cs-CZ" sz="1800" smtClean="0">
                <a:latin typeface="Verdana" pitchFamily="34" charset="0"/>
              </a:rPr>
              <a:t>ř</a:t>
            </a:r>
            <a:r>
              <a:rPr lang="cs-CZ" sz="1800" smtClean="0">
                <a:latin typeface="Verdana" pitchFamily="34" charset="0"/>
                <a:cs typeface="Times New Roman" pitchFamily="18" charset="0"/>
              </a:rPr>
              <a:t>ebitele, ve zn</a:t>
            </a:r>
            <a:r>
              <a:rPr lang="cs-CZ" sz="1800" smtClean="0">
                <a:latin typeface="Verdana" pitchFamily="34" charset="0"/>
              </a:rPr>
              <a:t>ě</a:t>
            </a:r>
            <a:r>
              <a:rPr lang="cs-CZ" sz="1800" smtClean="0">
                <a:latin typeface="Verdana" pitchFamily="34" charset="0"/>
                <a:cs typeface="Times New Roman" pitchFamily="18" charset="0"/>
              </a:rPr>
              <a:t>ní pozd</a:t>
            </a:r>
            <a:r>
              <a:rPr lang="cs-CZ" sz="1800" smtClean="0">
                <a:latin typeface="Verdana" pitchFamily="34" charset="0"/>
              </a:rPr>
              <a:t>ě</a:t>
            </a:r>
            <a:r>
              <a:rPr lang="cs-CZ" sz="1800" smtClean="0">
                <a:latin typeface="Verdana" pitchFamily="34" charset="0"/>
                <a:cs typeface="Times New Roman" pitchFamily="18" charset="0"/>
              </a:rPr>
              <a:t>jších p</a:t>
            </a:r>
            <a:r>
              <a:rPr lang="cs-CZ" sz="1800" smtClean="0">
                <a:latin typeface="Verdana" pitchFamily="34" charset="0"/>
              </a:rPr>
              <a:t>ř</a:t>
            </a:r>
            <a:r>
              <a:rPr lang="cs-CZ" sz="1800" smtClean="0">
                <a:latin typeface="Verdana" pitchFamily="34" charset="0"/>
                <a:cs typeface="Times New Roman" pitchFamily="18" charset="0"/>
              </a:rPr>
              <a:t>edpis</a:t>
            </a:r>
            <a:r>
              <a:rPr lang="cs-CZ" sz="1800" smtClean="0">
                <a:latin typeface="Verdana" pitchFamily="34" charset="0"/>
              </a:rPr>
              <a:t>ů  (ZoOS)</a:t>
            </a:r>
          </a:p>
          <a:p>
            <a:pPr algn="just" eaLnBrk="1" hangingPunct="1">
              <a:buFontTx/>
              <a:buNone/>
            </a:pPr>
            <a:r>
              <a:rPr lang="cs-CZ" sz="1800" b="1" smtClean="0">
                <a:latin typeface="Verdana" pitchFamily="34" charset="0"/>
                <a:cs typeface="Times New Roman" pitchFamily="18" charset="0"/>
              </a:rPr>
              <a:t>2) Zákon </a:t>
            </a:r>
            <a:r>
              <a:rPr lang="cs-CZ" sz="1800" b="1" smtClean="0">
                <a:latin typeface="Verdana" pitchFamily="34" charset="0"/>
              </a:rPr>
              <a:t>č</a:t>
            </a:r>
            <a:r>
              <a:rPr lang="cs-CZ" sz="1800" b="1" smtClean="0">
                <a:latin typeface="Verdana" pitchFamily="34" charset="0"/>
                <a:cs typeface="Times New Roman" pitchFamily="18" charset="0"/>
              </a:rPr>
              <a:t>. 191/1999 Sb.,</a:t>
            </a:r>
            <a:r>
              <a:rPr lang="cs-CZ" sz="1800" smtClean="0">
                <a:latin typeface="Verdana" pitchFamily="34" charset="0"/>
                <a:cs typeface="Times New Roman" pitchFamily="18" charset="0"/>
              </a:rPr>
              <a:t> o opat</a:t>
            </a:r>
            <a:r>
              <a:rPr lang="cs-CZ" sz="1800" smtClean="0">
                <a:latin typeface="Verdana" pitchFamily="34" charset="0"/>
              </a:rPr>
              <a:t>ř</a:t>
            </a:r>
            <a:r>
              <a:rPr lang="cs-CZ" sz="1800" smtClean="0">
                <a:latin typeface="Verdana" pitchFamily="34" charset="0"/>
                <a:cs typeface="Times New Roman" pitchFamily="18" charset="0"/>
              </a:rPr>
              <a:t>eních týkajících se dovozu, vývozu a zp</a:t>
            </a:r>
            <a:r>
              <a:rPr lang="cs-CZ" sz="1800" smtClean="0">
                <a:latin typeface="Verdana" pitchFamily="34" charset="0"/>
              </a:rPr>
              <a:t>ě</a:t>
            </a:r>
            <a:r>
              <a:rPr lang="cs-CZ" sz="1800" smtClean="0">
                <a:latin typeface="Verdana" pitchFamily="34" charset="0"/>
                <a:cs typeface="Times New Roman" pitchFamily="18" charset="0"/>
              </a:rPr>
              <a:t>tného vývozu zbo</a:t>
            </a:r>
            <a:r>
              <a:rPr lang="cs-CZ" sz="1800" smtClean="0">
                <a:latin typeface="Verdana" pitchFamily="34" charset="0"/>
              </a:rPr>
              <a:t>ž</a:t>
            </a:r>
            <a:r>
              <a:rPr lang="cs-CZ" sz="1800" smtClean="0">
                <a:latin typeface="Verdana" pitchFamily="34" charset="0"/>
                <a:cs typeface="Times New Roman" pitchFamily="18" charset="0"/>
              </a:rPr>
              <a:t>í porušujícího n</a:t>
            </a:r>
            <a:r>
              <a:rPr lang="cs-CZ" sz="1800" smtClean="0">
                <a:latin typeface="Verdana" pitchFamily="34" charset="0"/>
              </a:rPr>
              <a:t>ě</a:t>
            </a:r>
            <a:r>
              <a:rPr lang="cs-CZ" sz="1800" smtClean="0">
                <a:latin typeface="Verdana" pitchFamily="34" charset="0"/>
                <a:cs typeface="Times New Roman" pitchFamily="18" charset="0"/>
              </a:rPr>
              <a:t>která práva duševního vlastnictví a  o zm</a:t>
            </a:r>
            <a:r>
              <a:rPr lang="cs-CZ" sz="1800" smtClean="0">
                <a:latin typeface="Verdana" pitchFamily="34" charset="0"/>
              </a:rPr>
              <a:t>ě</a:t>
            </a:r>
            <a:r>
              <a:rPr lang="cs-CZ" sz="1800" smtClean="0">
                <a:latin typeface="Verdana" pitchFamily="34" charset="0"/>
                <a:cs typeface="Times New Roman" pitchFamily="18" charset="0"/>
              </a:rPr>
              <a:t>n</a:t>
            </a:r>
            <a:r>
              <a:rPr lang="cs-CZ" sz="1800" smtClean="0">
                <a:latin typeface="Verdana" pitchFamily="34" charset="0"/>
              </a:rPr>
              <a:t>ě</a:t>
            </a:r>
            <a:r>
              <a:rPr lang="cs-CZ" sz="1800" smtClean="0">
                <a:latin typeface="Verdana" pitchFamily="34" charset="0"/>
                <a:cs typeface="Times New Roman" pitchFamily="18" charset="0"/>
              </a:rPr>
              <a:t>  n</a:t>
            </a:r>
            <a:r>
              <a:rPr lang="cs-CZ" sz="1800" smtClean="0">
                <a:latin typeface="Verdana" pitchFamily="34" charset="0"/>
              </a:rPr>
              <a:t>ě</a:t>
            </a:r>
            <a:r>
              <a:rPr lang="cs-CZ" sz="1800" smtClean="0">
                <a:latin typeface="Verdana" pitchFamily="34" charset="0"/>
                <a:cs typeface="Times New Roman" pitchFamily="18" charset="0"/>
              </a:rPr>
              <a:t>kterých dalších zákon</a:t>
            </a:r>
            <a:r>
              <a:rPr lang="cs-CZ" sz="1800" smtClean="0">
                <a:latin typeface="Verdana" pitchFamily="34" charset="0"/>
              </a:rPr>
              <a:t>ů, ve znění. pozd. předpisů</a:t>
            </a:r>
          </a:p>
          <a:p>
            <a:pPr algn="just" eaLnBrk="1" hangingPunct="1">
              <a:buFontTx/>
              <a:buNone/>
            </a:pPr>
            <a:r>
              <a:rPr lang="cs-CZ" sz="1800" smtClean="0">
                <a:latin typeface="Verdana" pitchFamily="34" charset="0"/>
                <a:cs typeface="Times New Roman" pitchFamily="18" charset="0"/>
              </a:rPr>
              <a:t>3) Zákon č. 121/2000 Sb., autorský zákon, ve znění pozdějších předpisů </a:t>
            </a:r>
          </a:p>
          <a:p>
            <a:pPr algn="just" eaLnBrk="1" hangingPunct="1">
              <a:buFontTx/>
              <a:buChar char="-"/>
            </a:pPr>
            <a:endParaRPr lang="cs-CZ" sz="1800" smtClean="0">
              <a:latin typeface="Verdana" pitchFamily="34" charset="0"/>
              <a:cs typeface="Times New Roman" pitchFamily="18" charset="0"/>
            </a:endParaRPr>
          </a:p>
          <a:p>
            <a:pPr algn="just" eaLnBrk="1" hangingPunct="1">
              <a:buFontTx/>
              <a:buNone/>
            </a:pPr>
            <a:r>
              <a:rPr lang="cs-CZ" sz="1800" b="1" smtClean="0">
                <a:latin typeface="Verdana" pitchFamily="34" charset="0"/>
                <a:cs typeface="Times New Roman" pitchFamily="18" charset="0"/>
              </a:rPr>
              <a:t>Dozorové orgány </a:t>
            </a:r>
            <a:r>
              <a:rPr lang="cs-CZ" sz="1800" smtClean="0">
                <a:latin typeface="Verdana" pitchFamily="34" charset="0"/>
                <a:cs typeface="Times New Roman" pitchFamily="18" charset="0"/>
              </a:rPr>
              <a:t>– CÚ, ČOI, SZPI, krajské hygienické stanice, St. veterinár. správa, živnost. úřady, Český úřad pro zkoušení zbraní a střeliva, ČNB, SÚKL</a:t>
            </a:r>
          </a:p>
          <a:p>
            <a:pPr algn="just" eaLnBrk="1" hangingPunct="1">
              <a:buFontTx/>
              <a:buNone/>
            </a:pPr>
            <a:endParaRPr lang="cs-CZ" sz="1600" smtClean="0">
              <a:latin typeface="Verdana" pitchFamily="34" charset="0"/>
            </a:endParaRPr>
          </a:p>
          <a:p>
            <a:pPr algn="just" eaLnBrk="1" hangingPunct="1">
              <a:buFontTx/>
              <a:buChar char="-"/>
            </a:pPr>
            <a:endParaRPr lang="cs-CZ" sz="1600" smtClean="0">
              <a:latin typeface="Verdana" pitchFamily="34" charset="0"/>
            </a:endParaRPr>
          </a:p>
          <a:p>
            <a:pPr algn="just" eaLnBrk="1" hangingPunct="1">
              <a:buFontTx/>
              <a:buNone/>
            </a:pPr>
            <a:endParaRPr lang="cs-CZ" sz="2000" smtClean="0">
              <a:latin typeface="Verdana" pitchFamily="34" charset="0"/>
              <a:cs typeface="Times New Roman" pitchFamily="18" charset="0"/>
            </a:endParaRPr>
          </a:p>
        </p:txBody>
      </p:sp>
      <p:pic>
        <p:nvPicPr>
          <p:cNvPr id="9220" name="Picture 2" descr="merkur"/>
          <p:cNvPicPr>
            <a:picLocks noChangeAspect="1" noChangeArrowheads="1"/>
          </p:cNvPicPr>
          <p:nvPr/>
        </p:nvPicPr>
        <p:blipFill>
          <a:blip r:embed="rId2"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08175" y="836613"/>
            <a:ext cx="6858000" cy="857250"/>
          </a:xfrm>
        </p:spPr>
        <p:txBody>
          <a:bodyPr/>
          <a:lstStyle/>
          <a:p>
            <a:pPr eaLnBrk="1" hangingPunct="1"/>
            <a:r>
              <a:rPr lang="cs-CZ" sz="2000" smtClean="0">
                <a:solidFill>
                  <a:srgbClr val="000000"/>
                </a:solidFill>
                <a:latin typeface="Verdana" pitchFamily="34" charset="0"/>
              </a:rPr>
              <a:t/>
            </a:r>
            <a:br>
              <a:rPr lang="cs-CZ" sz="2000" smtClean="0">
                <a:solidFill>
                  <a:srgbClr val="000000"/>
                </a:solidFill>
                <a:latin typeface="Verdana" pitchFamily="34" charset="0"/>
              </a:rPr>
            </a:br>
            <a:r>
              <a:rPr lang="cs-CZ" sz="2000" smtClean="0">
                <a:solidFill>
                  <a:srgbClr val="000000"/>
                </a:solidFill>
                <a:latin typeface="Verdana" pitchFamily="34" charset="0"/>
              </a:rPr>
              <a:t> </a:t>
            </a:r>
            <a:r>
              <a:rPr lang="cs-CZ" sz="2000" b="1" smtClean="0">
                <a:latin typeface="Verdana" pitchFamily="34" charset="0"/>
                <a:cs typeface="Times New Roman" pitchFamily="18" charset="0"/>
              </a:rPr>
              <a:t>P</a:t>
            </a:r>
            <a:r>
              <a:rPr lang="cs-CZ" sz="2000" b="1" smtClean="0">
                <a:latin typeface="Verdana" pitchFamily="34" charset="0"/>
              </a:rPr>
              <a:t>ř</a:t>
            </a:r>
            <a:r>
              <a:rPr lang="cs-CZ" sz="2000" b="1" smtClean="0">
                <a:latin typeface="Verdana" pitchFamily="34" charset="0"/>
                <a:cs typeface="Times New Roman" pitchFamily="18" charset="0"/>
              </a:rPr>
              <a:t>edm</a:t>
            </a:r>
            <a:r>
              <a:rPr lang="cs-CZ" sz="2000" b="1" smtClean="0">
                <a:latin typeface="Verdana" pitchFamily="34" charset="0"/>
              </a:rPr>
              <a:t>ě</a:t>
            </a:r>
            <a:r>
              <a:rPr lang="cs-CZ" sz="2000" b="1" smtClean="0">
                <a:latin typeface="Verdana" pitchFamily="34" charset="0"/>
                <a:cs typeface="Times New Roman" pitchFamily="18" charset="0"/>
              </a:rPr>
              <a:t>t dozoru</a:t>
            </a:r>
            <a:r>
              <a:rPr lang="cs-CZ" smtClean="0"/>
              <a:t> </a:t>
            </a:r>
          </a:p>
        </p:txBody>
      </p:sp>
      <p:sp>
        <p:nvSpPr>
          <p:cNvPr id="10243" name="Rectangle 3"/>
          <p:cNvSpPr>
            <a:spLocks noGrp="1" noChangeArrowheads="1"/>
          </p:cNvSpPr>
          <p:nvPr>
            <p:ph type="body" idx="1"/>
          </p:nvPr>
        </p:nvSpPr>
        <p:spPr>
          <a:xfrm>
            <a:off x="1752600" y="2209800"/>
            <a:ext cx="6705600" cy="3886200"/>
          </a:xfrm>
        </p:spPr>
        <p:txBody>
          <a:bodyPr/>
          <a:lstStyle/>
          <a:p>
            <a:pPr marL="609600" indent="-609600" algn="just" eaLnBrk="1" hangingPunct="1">
              <a:lnSpc>
                <a:spcPct val="90000"/>
              </a:lnSpc>
              <a:buFont typeface="Wingdings" pitchFamily="2" charset="2"/>
              <a:buChar char="§"/>
            </a:pPr>
            <a:r>
              <a:rPr lang="cs-CZ" sz="1800" b="1" smtClean="0">
                <a:latin typeface="Verdana" pitchFamily="34" charset="0"/>
                <a:cs typeface="Times New Roman" pitchFamily="18" charset="0"/>
              </a:rPr>
              <a:t> Zákaz prodeje, nabízení, skladování</a:t>
            </a:r>
            <a:r>
              <a:rPr lang="cs-CZ" sz="1800" b="1" smtClean="0">
                <a:latin typeface="Verdana" pitchFamily="34" charset="0"/>
              </a:rPr>
              <a:t> z</a:t>
            </a:r>
            <a:r>
              <a:rPr lang="cs-CZ" sz="1800" b="1" smtClean="0">
                <a:latin typeface="Verdana" pitchFamily="34" charset="0"/>
                <a:cs typeface="Times New Roman" pitchFamily="18" charset="0"/>
              </a:rPr>
              <a:t>bo</a:t>
            </a:r>
            <a:r>
              <a:rPr lang="cs-CZ" sz="1800" b="1" smtClean="0">
                <a:latin typeface="Verdana" pitchFamily="34" charset="0"/>
              </a:rPr>
              <a:t>ž</a:t>
            </a:r>
            <a:r>
              <a:rPr lang="cs-CZ" sz="1800" b="1" smtClean="0">
                <a:latin typeface="Verdana" pitchFamily="34" charset="0"/>
                <a:cs typeface="Times New Roman" pitchFamily="18" charset="0"/>
              </a:rPr>
              <a:t>í u</a:t>
            </a:r>
            <a:r>
              <a:rPr lang="cs-CZ" sz="1800" b="1" smtClean="0">
                <a:latin typeface="Verdana" pitchFamily="34" charset="0"/>
              </a:rPr>
              <a:t>ž</a:t>
            </a:r>
            <a:r>
              <a:rPr lang="cs-CZ" sz="1800" b="1" smtClean="0">
                <a:latin typeface="Verdana" pitchFamily="34" charset="0"/>
                <a:cs typeface="Times New Roman" pitchFamily="18" charset="0"/>
              </a:rPr>
              <a:t>ívající </a:t>
            </a:r>
            <a:r>
              <a:rPr lang="cs-CZ" sz="1800" b="1" smtClean="0">
                <a:latin typeface="Verdana" pitchFamily="34" charset="0"/>
              </a:rPr>
              <a:t>klamavých </a:t>
            </a:r>
            <a:r>
              <a:rPr lang="cs-CZ" sz="1800" b="1" smtClean="0">
                <a:latin typeface="Verdana" pitchFamily="34" charset="0"/>
                <a:cs typeface="Times New Roman" pitchFamily="18" charset="0"/>
              </a:rPr>
              <a:t>obchodních praktik</a:t>
            </a:r>
            <a:r>
              <a:rPr lang="cs-CZ" sz="1800" smtClean="0">
                <a:latin typeface="Verdana" pitchFamily="34" charset="0"/>
                <a:cs typeface="Times New Roman" pitchFamily="18" charset="0"/>
              </a:rPr>
              <a:t> (tou je i nekalá obchodní praktika</a:t>
            </a:r>
            <a:r>
              <a:rPr lang="cs-CZ" sz="1800" smtClean="0">
                <a:latin typeface="Verdana" pitchFamily="34" charset="0"/>
              </a:rPr>
              <a:t>- n</a:t>
            </a:r>
            <a:r>
              <a:rPr lang="cs-CZ" sz="1800" smtClean="0">
                <a:latin typeface="Verdana" pitchFamily="34" charset="0"/>
                <a:cs typeface="Times New Roman" pitchFamily="18" charset="0"/>
              </a:rPr>
              <a:t>abízení nebo prodej  výrobků nebo služeb porušujících některá práva duševního vlastnictví</a:t>
            </a:r>
            <a:r>
              <a:rPr lang="cs-CZ" sz="1800" smtClean="0">
                <a:latin typeface="Verdana" pitchFamily="34" charset="0"/>
              </a:rPr>
              <a:t> (NN, P);  p</a:t>
            </a:r>
            <a:r>
              <a:rPr lang="cs-CZ" sz="1800" smtClean="0">
                <a:latin typeface="Verdana" pitchFamily="34" charset="0"/>
                <a:cs typeface="Times New Roman" pitchFamily="18" charset="0"/>
              </a:rPr>
              <a:t>ropagace výrobku způsobem, který u spotřebitele vyvolá</a:t>
            </a:r>
            <a:r>
              <a:rPr lang="cs-CZ" sz="1800" smtClean="0">
                <a:latin typeface="Verdana" pitchFamily="34" charset="0"/>
              </a:rPr>
              <a:t> dojem že byl vyroben určitým výrobce, ač tomu tak není) - § 5 odst. 2 ZoOS</a:t>
            </a:r>
          </a:p>
          <a:p>
            <a:pPr marL="609600" indent="-609600" algn="just" eaLnBrk="1" hangingPunct="1">
              <a:lnSpc>
                <a:spcPct val="90000"/>
              </a:lnSpc>
              <a:buFont typeface="Wingdings" pitchFamily="2" charset="2"/>
              <a:buChar char="§"/>
            </a:pPr>
            <a:r>
              <a:rPr lang="cs-CZ" sz="1800" b="1" smtClean="0">
                <a:latin typeface="Verdana" pitchFamily="34" charset="0"/>
                <a:cs typeface="Times New Roman" pitchFamily="18" charset="0"/>
              </a:rPr>
              <a:t>Zákaz prodeje, nabízení a vývozu </a:t>
            </a:r>
            <a:r>
              <a:rPr lang="cs-CZ" sz="1800" b="1" smtClean="0">
                <a:latin typeface="Verdana" pitchFamily="34" charset="0"/>
              </a:rPr>
              <a:t>z</a:t>
            </a:r>
            <a:r>
              <a:rPr lang="cs-CZ" sz="1800" b="1" smtClean="0">
                <a:latin typeface="Verdana" pitchFamily="34" charset="0"/>
                <a:cs typeface="Times New Roman" pitchFamily="18" charset="0"/>
              </a:rPr>
              <a:t>bo</a:t>
            </a:r>
            <a:r>
              <a:rPr lang="cs-CZ" sz="1800" b="1" smtClean="0">
                <a:latin typeface="Verdana" pitchFamily="34" charset="0"/>
              </a:rPr>
              <a:t>ž</a:t>
            </a:r>
            <a:r>
              <a:rPr lang="cs-CZ" sz="1800" b="1" smtClean="0">
                <a:latin typeface="Verdana" pitchFamily="34" charset="0"/>
                <a:cs typeface="Times New Roman" pitchFamily="18" charset="0"/>
              </a:rPr>
              <a:t>í ur</a:t>
            </a:r>
            <a:r>
              <a:rPr lang="cs-CZ" sz="1800" b="1" smtClean="0">
                <a:latin typeface="Verdana" pitchFamily="34" charset="0"/>
              </a:rPr>
              <a:t>č</a:t>
            </a:r>
            <a:r>
              <a:rPr lang="cs-CZ" sz="1800" b="1" smtClean="0">
                <a:latin typeface="Verdana" pitchFamily="34" charset="0"/>
                <a:cs typeface="Times New Roman" pitchFamily="18" charset="0"/>
              </a:rPr>
              <a:t>ené</a:t>
            </a:r>
            <a:r>
              <a:rPr lang="cs-CZ" sz="1800" b="1" smtClean="0">
                <a:latin typeface="Verdana" pitchFamily="34" charset="0"/>
              </a:rPr>
              <a:t>ho</a:t>
            </a:r>
            <a:r>
              <a:rPr lang="cs-CZ" sz="1800" b="1" smtClean="0">
                <a:latin typeface="Verdana" pitchFamily="34" charset="0"/>
                <a:cs typeface="Times New Roman" pitchFamily="18" charset="0"/>
              </a:rPr>
              <a:t> k humanitárním ú</a:t>
            </a:r>
            <a:r>
              <a:rPr lang="cs-CZ" sz="1800" b="1" smtClean="0">
                <a:latin typeface="Verdana" pitchFamily="34" charset="0"/>
              </a:rPr>
              <a:t>č</a:t>
            </a:r>
            <a:r>
              <a:rPr lang="cs-CZ" sz="1800" b="1" smtClean="0">
                <a:latin typeface="Verdana" pitchFamily="34" charset="0"/>
                <a:cs typeface="Times New Roman" pitchFamily="18" charset="0"/>
              </a:rPr>
              <a:t>el</a:t>
            </a:r>
            <a:r>
              <a:rPr lang="cs-CZ" sz="1800" b="1" smtClean="0">
                <a:latin typeface="Verdana" pitchFamily="34" charset="0"/>
              </a:rPr>
              <a:t>ů</a:t>
            </a:r>
            <a:r>
              <a:rPr lang="cs-CZ" sz="1800" b="1" smtClean="0">
                <a:latin typeface="Verdana" pitchFamily="34" charset="0"/>
                <a:cs typeface="Times New Roman" pitchFamily="18" charset="0"/>
              </a:rPr>
              <a:t>m </a:t>
            </a:r>
            <a:r>
              <a:rPr lang="cs-CZ" sz="1800" b="1" smtClean="0">
                <a:latin typeface="Arial" charset="0"/>
                <a:cs typeface="Times New Roman" pitchFamily="18" charset="0"/>
              </a:rPr>
              <a:t>- </a:t>
            </a:r>
            <a:r>
              <a:rPr lang="cs-CZ" sz="1800" smtClean="0">
                <a:latin typeface="Verdana" pitchFamily="34" charset="0"/>
                <a:cs typeface="Times New Roman" pitchFamily="18" charset="0"/>
              </a:rPr>
              <a:t>§ 7b ZoOS</a:t>
            </a:r>
            <a:endParaRPr lang="cs-CZ" sz="1800" smtClean="0">
              <a:latin typeface="Verdana" pitchFamily="34" charset="0"/>
            </a:endParaRPr>
          </a:p>
          <a:p>
            <a:pPr marL="609600" indent="-609600" algn="just" eaLnBrk="1" hangingPunct="1">
              <a:lnSpc>
                <a:spcPct val="90000"/>
              </a:lnSpc>
              <a:buFont typeface="Wingdings" pitchFamily="2" charset="2"/>
              <a:buChar char="§"/>
            </a:pPr>
            <a:r>
              <a:rPr lang="cs-CZ" sz="1800" b="1" smtClean="0">
                <a:latin typeface="Verdana" pitchFamily="34" charset="0"/>
                <a:cs typeface="Times New Roman" pitchFamily="18" charset="0"/>
              </a:rPr>
              <a:t>Povinnosti provozovatele tr</a:t>
            </a:r>
            <a:r>
              <a:rPr lang="cs-CZ" sz="1800" b="1" smtClean="0">
                <a:latin typeface="Verdana" pitchFamily="34" charset="0"/>
              </a:rPr>
              <a:t>ž</a:t>
            </a:r>
            <a:r>
              <a:rPr lang="cs-CZ" sz="1800" b="1" smtClean="0">
                <a:latin typeface="Verdana" pitchFamily="34" charset="0"/>
                <a:cs typeface="Times New Roman" pitchFamily="18" charset="0"/>
              </a:rPr>
              <a:t>nice </a:t>
            </a:r>
            <a:r>
              <a:rPr lang="cs-CZ" sz="1800" b="1" smtClean="0">
                <a:latin typeface="Arial" charset="0"/>
                <a:cs typeface="Times New Roman" pitchFamily="18" charset="0"/>
              </a:rPr>
              <a:t>- </a:t>
            </a:r>
            <a:r>
              <a:rPr lang="cs-CZ" sz="1800" smtClean="0">
                <a:latin typeface="Verdana" pitchFamily="34" charset="0"/>
                <a:cs typeface="Times New Roman" pitchFamily="18" charset="0"/>
              </a:rPr>
              <a:t>§ 14a ZoOS</a:t>
            </a:r>
          </a:p>
          <a:p>
            <a:pPr marL="609600" indent="-609600" algn="just" eaLnBrk="1" hangingPunct="1">
              <a:lnSpc>
                <a:spcPct val="90000"/>
              </a:lnSpc>
              <a:buFont typeface="Wingdings" pitchFamily="2" charset="2"/>
              <a:buChar char="§"/>
            </a:pPr>
            <a:r>
              <a:rPr lang="cs-CZ" sz="1800" smtClean="0">
                <a:latin typeface="Verdana" pitchFamily="34" charset="0"/>
                <a:cs typeface="Times New Roman" pitchFamily="18" charset="0"/>
              </a:rPr>
              <a:t>Kontrola vůči zboží neopr. zasahujícího </a:t>
            </a:r>
            <a:r>
              <a:rPr lang="cs-CZ" sz="1800" b="1" smtClean="0">
                <a:latin typeface="Verdana" pitchFamily="34" charset="0"/>
                <a:cs typeface="Times New Roman" pitchFamily="18" charset="0"/>
              </a:rPr>
              <a:t>do autorského práva</a:t>
            </a:r>
          </a:p>
          <a:p>
            <a:pPr marL="609600" indent="-609600" algn="just" eaLnBrk="1" hangingPunct="1">
              <a:lnSpc>
                <a:spcPct val="90000"/>
              </a:lnSpc>
              <a:buFontTx/>
              <a:buNone/>
            </a:pPr>
            <a:r>
              <a:rPr lang="cs-CZ" sz="1800" b="1" smtClean="0">
                <a:latin typeface="Verdana" pitchFamily="34" charset="0"/>
                <a:cs typeface="Times New Roman" pitchFamily="18" charset="0"/>
              </a:rPr>
              <a:t> </a:t>
            </a:r>
          </a:p>
          <a:p>
            <a:pPr marL="609600" indent="-609600" algn="just" eaLnBrk="1" hangingPunct="1">
              <a:lnSpc>
                <a:spcPct val="90000"/>
              </a:lnSpc>
              <a:buFontTx/>
              <a:buNone/>
            </a:pPr>
            <a:r>
              <a:rPr lang="cs-CZ" sz="2800" smtClean="0">
                <a:cs typeface="Times New Roman" pitchFamily="18" charset="0"/>
              </a:rPr>
              <a:t> </a:t>
            </a:r>
            <a:endParaRPr lang="cs-CZ" sz="2800" smtClean="0"/>
          </a:p>
          <a:p>
            <a:pPr marL="609600" indent="-609600" algn="just" eaLnBrk="1" hangingPunct="1">
              <a:lnSpc>
                <a:spcPct val="90000"/>
              </a:lnSpc>
              <a:buFontTx/>
              <a:buNone/>
            </a:pPr>
            <a:endParaRPr lang="cs-CZ" sz="2800" smtClean="0">
              <a:solidFill>
                <a:srgbClr val="000000"/>
              </a:solidFill>
              <a:cs typeface="Times New Roman" pitchFamily="18" charset="0"/>
            </a:endParaRPr>
          </a:p>
        </p:txBody>
      </p:sp>
      <p:pic>
        <p:nvPicPr>
          <p:cNvPr id="10244" name="Picture 2" descr="merkur"/>
          <p:cNvPicPr>
            <a:picLocks noChangeAspect="1" noChangeArrowheads="1"/>
          </p:cNvPicPr>
          <p:nvPr/>
        </p:nvPicPr>
        <p:blipFill>
          <a:blip r:embed="rId2" cstate="print"/>
          <a:srcRect/>
          <a:stretch>
            <a:fillRect/>
          </a:stretch>
        </p:blipFill>
        <p:spPr bwMode="auto">
          <a:xfrm>
            <a:off x="0" y="5475288"/>
            <a:ext cx="1600200" cy="1382712"/>
          </a:xfrm>
          <a:prstGeom prst="rect">
            <a:avLst/>
          </a:prstGeom>
          <a:noFill/>
          <a:ln w="9525">
            <a:noFill/>
            <a:miter lim="800000"/>
            <a:headEnd/>
            <a:tailEnd/>
          </a:ln>
        </p:spPr>
      </p:pic>
    </p:spTree>
  </p:cSld>
  <p:clrMapOvr>
    <a:masterClrMapping/>
  </p:clrMapOvr>
  <p:transition spd="med">
    <p:blinds/>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3897</TotalTime>
  <Words>618</Words>
  <Application>Microsoft Office PowerPoint</Application>
  <PresentationFormat>Předvádění na obrazovce (4:3)</PresentationFormat>
  <Paragraphs>171</Paragraphs>
  <Slides>25</Slides>
  <Notes>15</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25</vt:i4>
      </vt:variant>
    </vt:vector>
  </HeadingPairs>
  <TitlesOfParts>
    <vt:vector size="32" baseType="lpstr">
      <vt:lpstr>Verdana</vt:lpstr>
      <vt:lpstr>Arial</vt:lpstr>
      <vt:lpstr>Times New Roman</vt:lpstr>
      <vt:lpstr>Arial Unicode MS</vt:lpstr>
      <vt:lpstr>Wingdings</vt:lpstr>
      <vt:lpstr>Arial Black</vt:lpstr>
      <vt:lpstr>Default Design</vt:lpstr>
      <vt:lpstr>Snímek 1</vt:lpstr>
      <vt:lpstr>Historie ochrany práv duševního vlastnictví (dále jen „DV“)  Celní správou ČR</vt:lpstr>
      <vt:lpstr>Snímek 3</vt:lpstr>
      <vt:lpstr>Snímek 4</vt:lpstr>
      <vt:lpstr>Postup celních orgánů při ochraně práv duševního vlastnictví u zboží, které je pod celním dohledem (zboží, které není zb. Společenství)</vt:lpstr>
      <vt:lpstr>Snímek 6</vt:lpstr>
      <vt:lpstr>Informace o „novém nařízení“</vt:lpstr>
      <vt:lpstr>Postup celních orgánů při ochraně vnitřního trhu (zboží, které je zb. Společenství)</vt:lpstr>
      <vt:lpstr>  Předmět dozoru </vt:lpstr>
      <vt:lpstr>Kontrola na podle ZoOS na podnět </vt:lpstr>
      <vt:lpstr>Snímek 11</vt:lpstr>
      <vt:lpstr>Snímek 12</vt:lpstr>
      <vt:lpstr>Nejzatíženější celní úřady z hlediska počtu kusů zadrženého zboží porušujícího práva DV za rok 2011</vt:lpstr>
      <vt:lpstr>Nejrizikovější země odeslání zboží porušujícího práva DV (2011)</vt:lpstr>
      <vt:lpstr> Rozšířily se případy zajištěného zboží, kdy dovozci zakrývají markanty ochranných známek textilní nášivkou či podobným způsobem. Po odstranění jsou potom tyto výrobky nabízeny jako značkové.  </vt:lpstr>
      <vt:lpstr>Snímek 16</vt:lpstr>
      <vt:lpstr>Zajímavé záchyty - padělky esencí  do elektronických cigaret  </vt:lpstr>
      <vt:lpstr>Zajímavé záchyty - padělky silikonových náramků </vt:lpstr>
      <vt:lpstr>Zajímavé záchyty - padělaná elektrocentrála </vt:lpstr>
      <vt:lpstr>Zajímavé záchyty - padělky motorových pil  </vt:lpstr>
      <vt:lpstr>Snímek 21</vt:lpstr>
      <vt:lpstr>Zajímavé záchyty - padělky EURO 2012 </vt:lpstr>
      <vt:lpstr>Padělatelská dílna </vt:lpstr>
      <vt:lpstr>Snímek 24</vt:lpstr>
      <vt:lpstr>Snímek 25</vt:lpstr>
    </vt:vector>
  </TitlesOfParts>
  <Company>CELNÍ ŘEDITELSTVÍ</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Czech Customs Administration consists  in the General Directorate of Customs,  eight Customs Directorates  and their subordinate 54 customs offices with delimited territorial competence.   The customs administration is a security corps and its activities lie within the system of customs supervision over goods in the framework of the single customs territory of the European Union.   In carrying out this supervision, it proceeds according to the uniform Community customs regulations. These include primarily the Community Customs Code and its implementing regulations, and also the system of exemption from import duties and the Community common customs tariff.  </dc:title>
  <dc:creator>test</dc:creator>
  <cp:lastModifiedBy>u021806</cp:lastModifiedBy>
  <cp:revision>217</cp:revision>
  <dcterms:created xsi:type="dcterms:W3CDTF">2006-02-01T07:29:31Z</dcterms:created>
  <dcterms:modified xsi:type="dcterms:W3CDTF">2012-05-18T11:41:17Z</dcterms:modified>
</cp:coreProperties>
</file>