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4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7913-3698-49EE-BFD0-10E7C24CC0FC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FE71-4E18-4FFF-AD19-8B5FB0CC29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7913-3698-49EE-BFD0-10E7C24CC0FC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FE71-4E18-4FFF-AD19-8B5FB0CC29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7913-3698-49EE-BFD0-10E7C24CC0FC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FE71-4E18-4FFF-AD19-8B5FB0CC29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7913-3698-49EE-BFD0-10E7C24CC0FC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FE71-4E18-4FFF-AD19-8B5FB0CC29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7913-3698-49EE-BFD0-10E7C24CC0FC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FE71-4E18-4FFF-AD19-8B5FB0CC29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7913-3698-49EE-BFD0-10E7C24CC0FC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FE71-4E18-4FFF-AD19-8B5FB0CC29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7913-3698-49EE-BFD0-10E7C24CC0FC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FE71-4E18-4FFF-AD19-8B5FB0CC29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7913-3698-49EE-BFD0-10E7C24CC0FC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FE71-4E18-4FFF-AD19-8B5FB0CC29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7913-3698-49EE-BFD0-10E7C24CC0FC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FE71-4E18-4FFF-AD19-8B5FB0CC29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7913-3698-49EE-BFD0-10E7C24CC0FC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FE71-4E18-4FFF-AD19-8B5FB0CC29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7913-3698-49EE-BFD0-10E7C24CC0FC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FE71-4E18-4FFF-AD19-8B5FB0CC29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87913-3698-49EE-BFD0-10E7C24CC0FC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6FE71-4E18-4FFF-AD19-8B5FB0CC29B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Promlčení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§ 614 – přejímá se právní pravidlo o nepromlčitelnosti vlastnického práva.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§ 617 – z obchodního zákoníku se přejímá obsah § 388 odst. 2. I věřiteli promlčené pohledávky se zachovává možnost obrany nebo započtení vůči protipohledávce druhé strany.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§ 618</a:t>
            </a:r>
          </a:p>
          <a:p>
            <a:r>
              <a:rPr lang="cs-CZ" dirty="0" smtClean="0">
                <a:solidFill>
                  <a:srgbClr val="92D050"/>
                </a:solidFill>
              </a:rPr>
              <a:t>Promlčí-li se právo zapsané ve veřejném seznamu nebo v rejstříku zástav, vymaže z něj promlčené právo ten, kdo veřejný seznam nebo rejstřík zástav vede, na návrh osoby, která má na výmazu právní zájem.</a:t>
            </a:r>
          </a:p>
          <a:p>
            <a:r>
              <a:rPr lang="cs-CZ" dirty="0" smtClean="0"/>
              <a:t>Jde-li o právo, jehož vznik je vázán na zápis do veřejného rejstříku, výmazem z veřejného rejstříku toto právo zanikne.</a:t>
            </a:r>
          </a:p>
          <a:p>
            <a:r>
              <a:rPr lang="cs-CZ" dirty="0" smtClean="0"/>
              <a:t>Jde-li o právo, jehož zápis do veřejného rejstříku nemá konstitutivní účinky, pozbude výmazem materiální publicitu a účinky veřejné víry.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Počátek promlčecí lhůty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cs-CZ" dirty="0" smtClean="0"/>
          </a:p>
          <a:p>
            <a:r>
              <a:rPr lang="cs-CZ" dirty="0" smtClean="0"/>
              <a:t>§ 619</a:t>
            </a:r>
          </a:p>
          <a:p>
            <a:r>
              <a:rPr lang="cs-CZ" dirty="0" smtClean="0"/>
              <a:t>1) Jedná-li se o právo vymahatelné u orgánu veřejné moci, počne promlčecí lhůta běžet ode dne, kdy právo mohlo být uplatněno poprvé.</a:t>
            </a:r>
          </a:p>
          <a:p>
            <a:r>
              <a:rPr lang="cs-CZ" dirty="0" smtClean="0"/>
              <a:t>2) Právo může být uplatněno poprvé, pokud se oprávněná osoba dozvěděla o okolnostech rozhodných pro počátek běhu promlčecí lhůty, nebo kdy se o nich dozvědět měla a mohla.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Délka promlčecí lhůty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§ 629 </a:t>
            </a:r>
          </a:p>
          <a:p>
            <a:endParaRPr lang="cs-CZ" dirty="0"/>
          </a:p>
          <a:p>
            <a:r>
              <a:rPr lang="cs-CZ" dirty="0" smtClean="0"/>
              <a:t>1) Promlčecí lhůta trvá tři roky – </a:t>
            </a:r>
            <a:r>
              <a:rPr lang="cs-CZ" dirty="0" smtClean="0">
                <a:solidFill>
                  <a:srgbClr val="92D050"/>
                </a:solidFill>
              </a:rPr>
              <a:t>subjektivní lhůta – 619 a </a:t>
            </a:r>
            <a:r>
              <a:rPr lang="cs-CZ" dirty="0" err="1" smtClean="0">
                <a:solidFill>
                  <a:srgbClr val="92D050"/>
                </a:solidFill>
              </a:rPr>
              <a:t>násl</a:t>
            </a:r>
            <a:r>
              <a:rPr lang="cs-CZ" dirty="0" smtClean="0">
                <a:solidFill>
                  <a:srgbClr val="92D050"/>
                </a:solidFill>
              </a:rPr>
              <a:t>.</a:t>
            </a:r>
          </a:p>
          <a:p>
            <a:endParaRPr lang="cs-CZ" dirty="0">
              <a:solidFill>
                <a:srgbClr val="92D050"/>
              </a:solidFill>
            </a:endParaRPr>
          </a:p>
          <a:p>
            <a:r>
              <a:rPr lang="cs-CZ" dirty="0" smtClean="0"/>
              <a:t>2) Majetkové právo se promlčí nejpozději uplynutím deseti let od dne, kdy dospělo, ledaže zákon stanoví jinou promlčecí lhůtu - </a:t>
            </a:r>
            <a:r>
              <a:rPr lang="cs-CZ" dirty="0" smtClean="0">
                <a:solidFill>
                  <a:srgbClr val="92D050"/>
                </a:solidFill>
              </a:rPr>
              <a:t>objektivní lhůta.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§ 630</a:t>
            </a:r>
          </a:p>
          <a:p>
            <a:r>
              <a:rPr lang="cs-CZ" dirty="0" smtClean="0"/>
              <a:t>1) Strany si mohou sjednat kratší nebo delší promlčecí lhůtu počítanou ode dne, kdy právo mohlo být uplatněno poprvé </a:t>
            </a:r>
            <a:r>
              <a:rPr lang="cs-CZ" dirty="0" smtClean="0">
                <a:solidFill>
                  <a:srgbClr val="FF0000"/>
                </a:solidFill>
              </a:rPr>
              <a:t>(čili pouze lhůtu subjektivní)</a:t>
            </a:r>
            <a:r>
              <a:rPr lang="cs-CZ" dirty="0" smtClean="0"/>
              <a:t>, než jakou stanoví zákon, nejméně však v trvání jednoho roku a nejdéle v trvání patnácti let.</a:t>
            </a:r>
          </a:p>
          <a:p>
            <a:r>
              <a:rPr lang="cs-CZ" dirty="0" smtClean="0"/>
              <a:t>2) Je-li kratší nebo delší lhůta ujednána v neprospěch slabší strany, nepřihlíží se k ujednání. Nepřihlíží se ani k ujednání kratší promlčecí lhůty, jde-li o právo na plnění vyplývající z újmy na svobodě, životě nebo zdraví nebo o právo vzniklé z úmyslného porušení povinnosti. 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Právo na náhradu škody nebo jiné újm</a:t>
            </a:r>
            <a:r>
              <a:rPr lang="cs-CZ" dirty="0"/>
              <a:t>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§ 636 </a:t>
            </a:r>
          </a:p>
          <a:p>
            <a:r>
              <a:rPr lang="cs-CZ" dirty="0" smtClean="0"/>
              <a:t>1) Právo na náhradu škody nebo jiné újmy se promlčí za </a:t>
            </a:r>
            <a:r>
              <a:rPr lang="cs-CZ" dirty="0" smtClean="0">
                <a:solidFill>
                  <a:srgbClr val="00B0F0"/>
                </a:solidFill>
              </a:rPr>
              <a:t>deset let</a:t>
            </a:r>
            <a:r>
              <a:rPr lang="cs-CZ" dirty="0" smtClean="0"/>
              <a:t> ode dne, kdy škoda nebo újma vznikla </a:t>
            </a:r>
            <a:r>
              <a:rPr lang="cs-CZ" dirty="0" smtClean="0">
                <a:solidFill>
                  <a:srgbClr val="FF0000"/>
                </a:solidFill>
              </a:rPr>
              <a:t>(objektivní lhůta).</a:t>
            </a:r>
          </a:p>
          <a:p>
            <a:pPr>
              <a:buNone/>
            </a:pPr>
            <a:r>
              <a:rPr lang="cs-CZ" sz="3600" dirty="0" smtClean="0"/>
              <a:t>   2) Byla-li škoda nebo újma způsobena úmyslně, promlčí se právo na její náhradu nejpozději za patnáct let ode dne, kdy škoda nebo újma vznikla.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Právo na vydání bezdůvodného obohacení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§ 638 – obdobně jako u práva na náhradu škody nebo jiné újmy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dluhu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§ 639 - deset let ode dne, kdy k uznání dluhu došlo. Určí-li však dlužník v uznání i dobu, do které splní, promlčí se právo za deset let od posledního dne určené doby.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Právo přiznané rozhodnutím orgánu veřejné 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§ 640 – deset let ode dne</a:t>
            </a:r>
            <a:r>
              <a:rPr lang="cs-CZ" smtClean="0"/>
              <a:t>, kdy mělo </a:t>
            </a:r>
            <a:r>
              <a:rPr lang="cs-CZ" dirty="0" smtClean="0"/>
              <a:t>být podle rozhodnutí plněno.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§ 642</a:t>
            </a:r>
          </a:p>
          <a:p>
            <a:endParaRPr lang="cs-CZ" dirty="0" smtClean="0"/>
          </a:p>
          <a:p>
            <a:r>
              <a:rPr lang="cs-CZ" dirty="0" smtClean="0"/>
              <a:t>Byl-li dluh uznán nebo bylo-li právo přiznáno rozhodnutím orgánu veřejné moci, neplatí desetiletá promlčecí lhůta pro úroky a pro ta opětující se plnění, které dospěly po uznání dluhu nebo po přiznání práva.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§ 643</a:t>
            </a:r>
          </a:p>
          <a:p>
            <a:endParaRPr lang="cs-CZ" dirty="0" smtClean="0"/>
          </a:p>
          <a:p>
            <a:r>
              <a:rPr lang="cs-CZ" dirty="0" smtClean="0"/>
              <a:t>1) Přešla-li povinnost na dědice, skončí promlčecí lhůta nejdříve uplynutím šesti měsíců ode dne, kdy bylo dědici nabytí dědictví potvrzeno.</a:t>
            </a:r>
          </a:p>
          <a:p>
            <a:r>
              <a:rPr lang="cs-CZ" dirty="0" smtClean="0"/>
              <a:t>2) Byla-li právnická osoba obnovena, skončí jejím věřitelům promlčecí lhůta nejdříve uplynutím šesti měsíců ode dne, kdy byl zápis právnické osoby ve veřejném rejstříku obnoven.</a:t>
            </a:r>
          </a:p>
          <a:p>
            <a:endParaRPr lang="cs-CZ" dirty="0" smtClean="0"/>
          </a:p>
          <a:p>
            <a:r>
              <a:rPr lang="cs-CZ" dirty="0" smtClean="0"/>
              <a:t>§ 644</a:t>
            </a:r>
          </a:p>
          <a:p>
            <a:r>
              <a:rPr lang="cs-CZ" dirty="0" smtClean="0"/>
              <a:t>Splní-li věřiteli dluh za dlužníka zástavní dlužník, nepromlčí se jeho právo vůči dlužníku dříve než šest měsíců po splnění dluhu. 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Běh promlčecí lhůty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648</a:t>
            </a:r>
          </a:p>
          <a:p>
            <a:r>
              <a:rPr lang="cs-CZ" dirty="0" smtClean="0"/>
              <a:t>Uplatní-li věřitel v promlčecí lhůtě právo u orgánu veřejné moci a pokračuje-li řádně v zahájeném řízení, promlčecí lhůta neběží. To platí i o právu již vykonatelném, pokud byl pro ně navržen výkon rozhodnutí nebo navrženo nařízení exekuce.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§ 649</a:t>
            </a:r>
          </a:p>
          <a:p>
            <a:r>
              <a:rPr lang="cs-CZ" dirty="0" smtClean="0"/>
              <a:t>Uplatní-li věřitel u orgánu veřejné moci vzájemné právo a vztahují-li se obě práva k téže smlouvě nebo k několika smlouvám uzavřeným co do účelu v závislosti na sobě, přestává běžet promlčecí lhůta dnem, kdy bylo zahájeno řízení ohledně toho práva, proti němuž vzájemné právo směřuje. V ostatních případech přestává promlčecí lhůta běžet dnem,kdy bylo vzájemné právo uplatněno.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§ 650 </a:t>
            </a:r>
          </a:p>
          <a:p>
            <a:r>
              <a:rPr lang="cs-CZ" dirty="0" smtClean="0"/>
              <a:t>Promlčecí lhůta neběží po dobu, kdy se věřiteli hrozbou brání právo uplatnit. To platí i v případě, když věřitel právo neuplatnil, jsa dlužníkem nebo osobou dlužníku blízkou lstivě uveden v omyl.</a:t>
            </a:r>
          </a:p>
          <a:p>
            <a:r>
              <a:rPr lang="cs-CZ" dirty="0" smtClean="0"/>
              <a:t>§ 651</a:t>
            </a:r>
          </a:p>
          <a:p>
            <a:r>
              <a:rPr lang="cs-CZ" dirty="0" smtClean="0"/>
              <a:t>Promlčecí lhůta neběží po dobu, dokud trvá vyšší moc, která věřiteli v posledních šesti měsících promlčecí lhůty znemožnila právo uplatnit.</a:t>
            </a:r>
          </a:p>
          <a:p>
            <a:r>
              <a:rPr lang="cs-CZ" dirty="0" smtClean="0"/>
              <a:t>§ 652</a:t>
            </a:r>
          </a:p>
          <a:p>
            <a:r>
              <a:rPr lang="cs-CZ" dirty="0" smtClean="0"/>
              <a:t>Pokračuje-li běh promlčecí lhůty po odpadnutí některé z překážek uvedených v § 646 až 651, neskončí promlčecí lhůta dříve než za šest měsíců ode dne, kdy začala znovu běžet.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Obnovení nároku a běh nové promlčecí lhůty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§ 653</a:t>
            </a:r>
          </a:p>
          <a:p>
            <a:r>
              <a:rPr lang="cs-CZ" dirty="0" smtClean="0"/>
              <a:t>1) Bylo-li právo již promlčeno a </a:t>
            </a:r>
            <a:r>
              <a:rPr lang="cs-CZ" smtClean="0"/>
              <a:t>uznal-li dlužník </a:t>
            </a:r>
            <a:r>
              <a:rPr lang="cs-CZ" dirty="0" smtClean="0"/>
              <a:t>svůj dluh, nárok se obnoví a počne běžet nová promlčecí lhůta ode dne, kdy k uznání dluhu došlo. Určí-li však dlužník v uznání i dobu, do které splní, promlčí se právo za deset let od posledního dne určené doby.</a:t>
            </a:r>
          </a:p>
          <a:p>
            <a:r>
              <a:rPr lang="cs-CZ" dirty="0" smtClean="0"/>
              <a:t>2) obdobně bylo-li právo přiznáno rozhodnutím orgánu veřejné moci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Doba - lhůta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Doba – časový úsek, jehož uplynutím zaniká právo nebo povinnost bez dalšího, aniž je potřeba pro vyvolání tohoto následku zvláště projevit vůli.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§ 603 – práva a povinnosti zaniknou uplynutím doby, na kterou byly omezeny.</a:t>
            </a:r>
          </a:p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Lhůta – časový úsek stanovený k uplatnění práva u druhé strany, popř. u jiné osoby, anebo u soudu nebo jiného příslušného orgánu.</a:t>
            </a:r>
          </a:p>
          <a:p>
            <a:endParaRPr lang="cs-CZ" dirty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Všeobecná ustanovení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609 – </a:t>
            </a:r>
            <a:r>
              <a:rPr lang="cs-CZ" dirty="0" smtClean="0">
                <a:solidFill>
                  <a:srgbClr val="00B0F0"/>
                </a:solidFill>
              </a:rPr>
              <a:t>dvě pravidla</a:t>
            </a:r>
          </a:p>
          <a:p>
            <a:r>
              <a:rPr lang="cs-CZ" dirty="0" smtClean="0"/>
              <a:t>Nebylo-li právo vykonáno v promlčecí lhůtě, promlčí se a dlužník není povinen plnit.</a:t>
            </a:r>
          </a:p>
          <a:p>
            <a:endParaRPr lang="cs-CZ" dirty="0"/>
          </a:p>
          <a:p>
            <a:r>
              <a:rPr lang="cs-CZ" dirty="0" smtClean="0"/>
              <a:t>Plnil-li však dlužník po uplynutí promlčecí lhůty, nemůže požadovat vrácení toho, co plnil.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§ 610 </a:t>
            </a:r>
          </a:p>
          <a:p>
            <a:r>
              <a:rPr lang="cs-CZ" dirty="0" smtClean="0"/>
              <a:t>K promlčení soud přihlédne, jen namítne-li dlužník, že je jeho právo promlčeno.</a:t>
            </a:r>
          </a:p>
          <a:p>
            <a:r>
              <a:rPr lang="cs-CZ" dirty="0" smtClean="0">
                <a:solidFill>
                  <a:srgbClr val="92D050"/>
                </a:solidFill>
              </a:rPr>
              <a:t>Nemožnost vzdání se práva uplatnit námitku promlčení předem</a:t>
            </a:r>
            <a:r>
              <a:rPr lang="cs-CZ" dirty="0" smtClean="0"/>
              <a:t> – k takovému úkonu se nepřihlíží – dlužník bude moci se vzdát práva vznést námitku až poté, co mohl promlčení namítnout poprvé, tedy až po uplynutí promlčecí lhůty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§ 610 odst. 2  - převzata úprava § 107 odst. 3 dosavadního občanského zákoníku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§ 611</a:t>
            </a:r>
          </a:p>
          <a:p>
            <a:endParaRPr lang="cs-CZ" dirty="0"/>
          </a:p>
          <a:p>
            <a:r>
              <a:rPr lang="cs-CZ" dirty="0" smtClean="0"/>
              <a:t>Přejímá se zásada, že se promlčují majetková práva, ledaže zákon o některých z nich výjimečně stanoví, že promlčení nepodléhají.</a:t>
            </a:r>
          </a:p>
          <a:p>
            <a:r>
              <a:rPr lang="cs-CZ" dirty="0" smtClean="0"/>
              <a:t>Doplněno právní pravidlo vztažené k nemajetkovým (osobním) právům, jež vychází ze zásady opačné. Osobní práva se nepromlčují, ledaže zákon výjimečně stanoví, že podléhají promlčení.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§ 612</a:t>
            </a:r>
          </a:p>
          <a:p>
            <a:r>
              <a:rPr lang="cs-CZ" dirty="0" smtClean="0"/>
              <a:t>Osobní práva nemajetkové povahy se nepromlčují. Jestliže je však na nich způsobena újma, promlčí se právo na jednotlivá plnění vyplývající z této újmy.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1134</Words>
  <Application>Microsoft Office PowerPoint</Application>
  <PresentationFormat>Předvádění na obrazovce (4:3)</PresentationFormat>
  <Paragraphs>91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sady Office</vt:lpstr>
      <vt:lpstr>Promlčení</vt:lpstr>
      <vt:lpstr>Snímek 2</vt:lpstr>
      <vt:lpstr>Snímek 3</vt:lpstr>
      <vt:lpstr>Doba - lhůta</vt:lpstr>
      <vt:lpstr>Všeobecná ustanovení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Počátek promlčecí lhůty</vt:lpstr>
      <vt:lpstr>Délka promlčecí lhůty</vt:lpstr>
      <vt:lpstr>Snímek 15</vt:lpstr>
      <vt:lpstr>Právo na náhradu škody nebo jiné újmy</vt:lpstr>
      <vt:lpstr>Právo na vydání bezdůvodného obohacení</vt:lpstr>
      <vt:lpstr>Uznání dluhu</vt:lpstr>
      <vt:lpstr>Právo přiznané rozhodnutím orgánu veřejné moci</vt:lpstr>
      <vt:lpstr>Snímek 20</vt:lpstr>
      <vt:lpstr>Snímek 21</vt:lpstr>
      <vt:lpstr>Běh promlčecí lhůty</vt:lpstr>
      <vt:lpstr>Snímek 23</vt:lpstr>
      <vt:lpstr>Snímek 24</vt:lpstr>
      <vt:lpstr>Obnovení nároku a běh nové promlčecí lhůty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Promlčení</dc:title>
  <dc:creator>Zdenek Des</dc:creator>
  <cp:lastModifiedBy>Zdenek Des</cp:lastModifiedBy>
  <cp:revision>18</cp:revision>
  <dcterms:created xsi:type="dcterms:W3CDTF">2014-01-28T03:55:24Z</dcterms:created>
  <dcterms:modified xsi:type="dcterms:W3CDTF">2014-01-28T20:13:55Z</dcterms:modified>
</cp:coreProperties>
</file>