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6"/>
  </p:handoutMasterIdLst>
  <p:sldIdLst>
    <p:sldId id="257" r:id="rId2"/>
    <p:sldId id="258" r:id="rId3"/>
    <p:sldId id="430" r:id="rId4"/>
    <p:sldId id="279" r:id="rId5"/>
    <p:sldId id="431" r:id="rId6"/>
    <p:sldId id="282" r:id="rId7"/>
    <p:sldId id="281" r:id="rId8"/>
    <p:sldId id="283" r:id="rId9"/>
    <p:sldId id="284" r:id="rId10"/>
    <p:sldId id="285" r:id="rId11"/>
    <p:sldId id="372" r:id="rId12"/>
    <p:sldId id="433" r:id="rId13"/>
    <p:sldId id="286" r:id="rId14"/>
    <p:sldId id="287" r:id="rId15"/>
    <p:sldId id="394" r:id="rId16"/>
    <p:sldId id="395" r:id="rId17"/>
    <p:sldId id="410" r:id="rId18"/>
    <p:sldId id="411" r:id="rId19"/>
    <p:sldId id="412" r:id="rId20"/>
    <p:sldId id="432" r:id="rId21"/>
    <p:sldId id="417" r:id="rId22"/>
    <p:sldId id="416" r:id="rId23"/>
    <p:sldId id="413" r:id="rId24"/>
    <p:sldId id="415" r:id="rId25"/>
    <p:sldId id="414" r:id="rId26"/>
    <p:sldId id="396" r:id="rId27"/>
    <p:sldId id="435" r:id="rId28"/>
    <p:sldId id="436" r:id="rId29"/>
    <p:sldId id="437" r:id="rId30"/>
    <p:sldId id="438" r:id="rId31"/>
    <p:sldId id="439" r:id="rId32"/>
    <p:sldId id="440" r:id="rId33"/>
    <p:sldId id="441" r:id="rId34"/>
    <p:sldId id="442" r:id="rId35"/>
    <p:sldId id="443" r:id="rId36"/>
    <p:sldId id="444" r:id="rId37"/>
    <p:sldId id="445" r:id="rId38"/>
    <p:sldId id="446" r:id="rId39"/>
    <p:sldId id="434" r:id="rId40"/>
    <p:sldId id="447" r:id="rId41"/>
    <p:sldId id="397" r:id="rId42"/>
    <p:sldId id="398" r:id="rId43"/>
    <p:sldId id="399" r:id="rId44"/>
    <p:sldId id="400" r:id="rId45"/>
    <p:sldId id="401" r:id="rId46"/>
    <p:sldId id="402" r:id="rId47"/>
    <p:sldId id="403" r:id="rId48"/>
    <p:sldId id="404" r:id="rId49"/>
    <p:sldId id="405" r:id="rId50"/>
    <p:sldId id="406" r:id="rId51"/>
    <p:sldId id="407" r:id="rId52"/>
    <p:sldId id="408" r:id="rId53"/>
    <p:sldId id="409" r:id="rId54"/>
    <p:sldId id="378" r:id="rId55"/>
  </p:sldIdLst>
  <p:sldSz cx="9144000" cy="6858000" type="screen4x3"/>
  <p:notesSz cx="6761163" cy="99425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428" y="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61" Type="http://schemas.microsoft.com/office/2016/11/relationships/changesInfo" Target="changesInfos/changesInfo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dek Ruban" userId="c9177f01-6018-4435-ad5a-7ec2989c397e" providerId="ADAL" clId="{5332DDDE-E391-4816-89A4-58549998AD60}"/>
    <pc:docChg chg="custSel modSld">
      <pc:chgData name="Radek Ruban" userId="c9177f01-6018-4435-ad5a-7ec2989c397e" providerId="ADAL" clId="{5332DDDE-E391-4816-89A4-58549998AD60}" dt="2021-05-02T07:38:28.437" v="3" actId="21"/>
      <pc:docMkLst>
        <pc:docMk/>
      </pc:docMkLst>
      <pc:sldChg chg="delSp mod">
        <pc:chgData name="Radek Ruban" userId="c9177f01-6018-4435-ad5a-7ec2989c397e" providerId="ADAL" clId="{5332DDDE-E391-4816-89A4-58549998AD60}" dt="2021-05-02T07:38:07.550" v="0" actId="21"/>
        <pc:sldMkLst>
          <pc:docMk/>
          <pc:sldMk cId="3835130070" sldId="279"/>
        </pc:sldMkLst>
        <pc:picChg chg="del">
          <ac:chgData name="Radek Ruban" userId="c9177f01-6018-4435-ad5a-7ec2989c397e" providerId="ADAL" clId="{5332DDDE-E391-4816-89A4-58549998AD60}" dt="2021-05-02T07:38:07.550" v="0" actId="21"/>
          <ac:picMkLst>
            <pc:docMk/>
            <pc:sldMk cId="3835130070" sldId="279"/>
            <ac:picMk id="35844" creationId="{23241C96-9B8F-4E90-AE98-32619E2AD6CA}"/>
          </ac:picMkLst>
        </pc:picChg>
      </pc:sldChg>
      <pc:sldChg chg="addSp delSp modSp mod">
        <pc:chgData name="Radek Ruban" userId="c9177f01-6018-4435-ad5a-7ec2989c397e" providerId="ADAL" clId="{5332DDDE-E391-4816-89A4-58549998AD60}" dt="2021-05-02T07:38:28.437" v="3" actId="21"/>
        <pc:sldMkLst>
          <pc:docMk/>
          <pc:sldMk cId="1250087502" sldId="378"/>
        </pc:sldMkLst>
        <pc:spChg chg="add mod">
          <ac:chgData name="Radek Ruban" userId="c9177f01-6018-4435-ad5a-7ec2989c397e" providerId="ADAL" clId="{5332DDDE-E391-4816-89A4-58549998AD60}" dt="2021-05-02T07:38:28.437" v="3" actId="21"/>
          <ac:spMkLst>
            <pc:docMk/>
            <pc:sldMk cId="1250087502" sldId="378"/>
            <ac:spMk id="4" creationId="{C8F89BD6-1160-4035-AD95-A33CB9C1DCBC}"/>
          </ac:spMkLst>
        </pc:spChg>
        <pc:picChg chg="del">
          <ac:chgData name="Radek Ruban" userId="c9177f01-6018-4435-ad5a-7ec2989c397e" providerId="ADAL" clId="{5332DDDE-E391-4816-89A4-58549998AD60}" dt="2021-05-02T07:38:28.437" v="3" actId="21"/>
          <ac:picMkLst>
            <pc:docMk/>
            <pc:sldMk cId="1250087502" sldId="378"/>
            <ac:picMk id="5" creationId="{6917480B-E6B8-4482-BA4B-A6F92792C6A7}"/>
          </ac:picMkLst>
        </pc:picChg>
      </pc:sldChg>
      <pc:sldChg chg="delSp mod">
        <pc:chgData name="Radek Ruban" userId="c9177f01-6018-4435-ad5a-7ec2989c397e" providerId="ADAL" clId="{5332DDDE-E391-4816-89A4-58549998AD60}" dt="2021-05-02T07:38:17.527" v="1" actId="21"/>
        <pc:sldMkLst>
          <pc:docMk/>
          <pc:sldMk cId="0" sldId="396"/>
        </pc:sldMkLst>
        <pc:picChg chg="del">
          <ac:chgData name="Radek Ruban" userId="c9177f01-6018-4435-ad5a-7ec2989c397e" providerId="ADAL" clId="{5332DDDE-E391-4816-89A4-58549998AD60}" dt="2021-05-02T07:38:17.527" v="1" actId="21"/>
          <ac:picMkLst>
            <pc:docMk/>
            <pc:sldMk cId="0" sldId="396"/>
            <ac:picMk id="5" creationId="{3C9BFD40-C0CE-4226-812C-50A9C9E5FAB6}"/>
          </ac:picMkLst>
        </pc:picChg>
      </pc:sldChg>
      <pc:sldChg chg="delSp mod">
        <pc:chgData name="Radek Ruban" userId="c9177f01-6018-4435-ad5a-7ec2989c397e" providerId="ADAL" clId="{5332DDDE-E391-4816-89A4-58549998AD60}" dt="2021-05-02T07:38:23.159" v="2" actId="21"/>
        <pc:sldMkLst>
          <pc:docMk/>
          <pc:sldMk cId="654896681" sldId="434"/>
        </pc:sldMkLst>
        <pc:picChg chg="del">
          <ac:chgData name="Radek Ruban" userId="c9177f01-6018-4435-ad5a-7ec2989c397e" providerId="ADAL" clId="{5332DDDE-E391-4816-89A4-58549998AD60}" dt="2021-05-02T07:38:23.159" v="2" actId="21"/>
          <ac:picMkLst>
            <pc:docMk/>
            <pc:sldMk cId="654896681" sldId="434"/>
            <ac:picMk id="4" creationId="{00000000-0000-0000-0000-00000000000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B72F17B9-BB5F-452B-AF2C-35B7E4EA44A1}" type="datetimeFigureOut">
              <a:rPr lang="cs-CZ" smtClean="0"/>
              <a:pPr/>
              <a:t>02.05.2021</a:t>
            </a:fld>
            <a:endParaRPr lang="cs-CZ"/>
          </a:p>
        </p:txBody>
      </p:sp>
      <p:sp>
        <p:nvSpPr>
          <p:cNvPr id="4" name="Zástupný symbol pro zápatí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DA87795B-D613-4621-B9AA-6364B2018AAD}" type="slidenum">
              <a:rPr lang="cs-CZ" smtClean="0"/>
              <a:pPr/>
              <a:t>‹#›</a:t>
            </a:fld>
            <a:endParaRPr lang="cs-CZ"/>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02.05.2021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02.05.2021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02.05.2021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02.05.2021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5539EB49-EDEE-4C3A-853C-19503D009155}" type="datetimeFigureOut">
              <a:rPr lang="cs-CZ" smtClean="0"/>
              <a:pPr/>
              <a:t>02.05.2021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5539EB49-EDEE-4C3A-853C-19503D009155}" type="datetimeFigureOut">
              <a:rPr lang="cs-CZ" smtClean="0"/>
              <a:pPr/>
              <a:t>02.05.2021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5539EB49-EDEE-4C3A-853C-19503D009155}" type="datetimeFigureOut">
              <a:rPr lang="cs-CZ" smtClean="0"/>
              <a:pPr/>
              <a:t>02.05.2021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5539EB49-EDEE-4C3A-853C-19503D009155}" type="datetimeFigureOut">
              <a:rPr lang="cs-CZ" smtClean="0"/>
              <a:pPr/>
              <a:t>02.05.2021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539EB49-EDEE-4C3A-853C-19503D009155}" type="datetimeFigureOut">
              <a:rPr lang="cs-CZ" smtClean="0"/>
              <a:pPr/>
              <a:t>02.05.2021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5539EB49-EDEE-4C3A-853C-19503D009155}" type="datetimeFigureOut">
              <a:rPr lang="cs-CZ" smtClean="0"/>
              <a:pPr/>
              <a:t>02.05.2021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5539EB49-EDEE-4C3A-853C-19503D009155}" type="datetimeFigureOut">
              <a:rPr lang="cs-CZ" smtClean="0"/>
              <a:pPr/>
              <a:t>02.05.2021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4C39D00-F0AB-471D-A556-7124237DC5B6}"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39EB49-EDEE-4C3A-853C-19503D009155}" type="datetimeFigureOut">
              <a:rPr lang="cs-CZ" smtClean="0"/>
              <a:pPr/>
              <a:t>02.05.2021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C39D00-F0AB-471D-A556-7124237DC5B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aplikace.mvcr.cz/sbirka-zakonu/ViewFile.aspx?type=c&amp;id=38840" TargetMode="External"/><Relationship Id="rId2" Type="http://schemas.openxmlformats.org/officeDocument/2006/relationships/hyperlink" Target="http://aplikace.mvcr.cz/sbirka-zakonu/ViewFile.aspx?type=c&amp;id=38791"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Nadpis 1">
            <a:extLst>
              <a:ext uri="{FF2B5EF4-FFF2-40B4-BE49-F238E27FC236}">
                <a16:creationId xmlns:a16="http://schemas.microsoft.com/office/drawing/2014/main" id="{15491DC1-29DF-437D-AC5E-E903C215EE4F}"/>
              </a:ext>
            </a:extLst>
          </p:cNvPr>
          <p:cNvSpPr>
            <a:spLocks noGrp="1"/>
          </p:cNvSpPr>
          <p:nvPr>
            <p:ph type="ctrTitle"/>
          </p:nvPr>
        </p:nvSpPr>
        <p:spPr>
          <a:xfrm>
            <a:off x="684213" y="2852936"/>
            <a:ext cx="7772400" cy="2447727"/>
          </a:xfrm>
        </p:spPr>
        <p:txBody>
          <a:bodyPr/>
          <a:lstStyle/>
          <a:p>
            <a:r>
              <a:rPr lang="cs-CZ" altLang="cs-CZ" dirty="0"/>
              <a:t>Procesní aspekty vybraných soudních řízení v obchodních věcech</a:t>
            </a:r>
            <a:endParaRPr lang="cs-CZ" altLang="cs-CZ" sz="3100" dirty="0"/>
          </a:p>
        </p:txBody>
      </p:sp>
      <p:sp>
        <p:nvSpPr>
          <p:cNvPr id="3" name="Podnadpis 2">
            <a:extLst>
              <a:ext uri="{FF2B5EF4-FFF2-40B4-BE49-F238E27FC236}">
                <a16:creationId xmlns:a16="http://schemas.microsoft.com/office/drawing/2014/main" id="{4C6BC131-12D6-460E-B7C1-A26D890FC978}"/>
              </a:ext>
            </a:extLst>
          </p:cNvPr>
          <p:cNvSpPr>
            <a:spLocks noGrp="1"/>
          </p:cNvSpPr>
          <p:nvPr>
            <p:ph type="subTitle" idx="1"/>
          </p:nvPr>
        </p:nvSpPr>
        <p:spPr>
          <a:xfrm>
            <a:off x="1331913" y="5661025"/>
            <a:ext cx="6400800" cy="1752600"/>
          </a:xfrm>
        </p:spPr>
        <p:txBody>
          <a:bodyPr rtlCol="0">
            <a:normAutofit/>
          </a:bodyPr>
          <a:lstStyle/>
          <a:p>
            <a:pPr fontAlgn="auto">
              <a:spcAft>
                <a:spcPts val="0"/>
              </a:spcAft>
              <a:defRPr/>
            </a:pPr>
            <a:r>
              <a:rPr lang="cs-CZ" dirty="0"/>
              <a:t>R. Ruban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88630C-2895-46BC-84A3-A35E46EC9E22}"/>
              </a:ext>
            </a:extLst>
          </p:cNvPr>
          <p:cNvSpPr>
            <a:spLocks noGrp="1"/>
          </p:cNvSpPr>
          <p:nvPr>
            <p:ph type="title" idx="4294967295"/>
          </p:nvPr>
        </p:nvSpPr>
        <p:spPr/>
        <p:txBody>
          <a:bodyPr>
            <a:noAutofit/>
          </a:bodyPr>
          <a:lstStyle/>
          <a:p>
            <a:r>
              <a:rPr lang="cs-CZ" altLang="cs-CZ" sz="4000" dirty="0"/>
              <a:t>Z judikatury</a:t>
            </a:r>
            <a:br>
              <a:rPr lang="cs-CZ" altLang="cs-CZ" sz="4000" dirty="0"/>
            </a:br>
            <a:r>
              <a:rPr lang="cs-CZ" altLang="cs-CZ" sz="4000" dirty="0"/>
              <a:t>(§ 165 odst. 2 ObčZ)</a:t>
            </a:r>
          </a:p>
        </p:txBody>
      </p:sp>
      <p:sp>
        <p:nvSpPr>
          <p:cNvPr id="3" name="Zástupný symbol pro obsah 2">
            <a:extLst>
              <a:ext uri="{FF2B5EF4-FFF2-40B4-BE49-F238E27FC236}">
                <a16:creationId xmlns:a16="http://schemas.microsoft.com/office/drawing/2014/main" id="{8C758B9E-3842-4E2F-80FD-E3567AE642FC}"/>
              </a:ext>
            </a:extLst>
          </p:cNvPr>
          <p:cNvSpPr>
            <a:spLocks noGrp="1"/>
          </p:cNvSpPr>
          <p:nvPr>
            <p:ph idx="4294967295"/>
          </p:nvPr>
        </p:nvSpPr>
        <p:spPr/>
        <p:txBody>
          <a:bodyPr>
            <a:normAutofit lnSpcReduction="10000"/>
          </a:bodyPr>
          <a:lstStyle/>
          <a:p>
            <a:pPr>
              <a:lnSpc>
                <a:spcPct val="80000"/>
              </a:lnSpc>
            </a:pPr>
            <a:endParaRPr lang="cs-CZ" altLang="cs-CZ" dirty="0"/>
          </a:p>
          <a:p>
            <a:pPr>
              <a:lnSpc>
                <a:spcPct val="80000"/>
              </a:lnSpc>
            </a:pPr>
            <a:r>
              <a:rPr lang="cs-CZ" altLang="cs-CZ" dirty="0"/>
              <a:t>29 </a:t>
            </a:r>
            <a:r>
              <a:rPr lang="cs-CZ" altLang="cs-CZ" dirty="0" err="1"/>
              <a:t>Cdo</a:t>
            </a:r>
            <a:r>
              <a:rPr lang="cs-CZ" altLang="cs-CZ" dirty="0"/>
              <a:t> 4384/2015 (R 102/2016)</a:t>
            </a:r>
          </a:p>
          <a:p>
            <a:pPr lvl="1">
              <a:buFont typeface="Arial" panose="020B0604020202020204" pitchFamily="34" charset="0"/>
              <a:buNone/>
            </a:pPr>
            <a:r>
              <a:rPr lang="cs-CZ" altLang="cs-CZ" sz="2300" dirty="0"/>
              <a:t>	</a:t>
            </a:r>
            <a:r>
              <a:rPr lang="cs-CZ" altLang="cs-CZ" sz="2300" i="1" dirty="0"/>
              <a:t>I. Jmenování opatrovníka dle § 165 odst. 2 o. z. představuje zásah soudu do vnitřních poměrů právnické osoby, který je krajním řešením (ultima ratio), k němuž je na místě přikročit až tehdy, není-li možné důsledky rozporu mezi zájmy člena statutárního orgánu a právnické osoby překlenout jinak.</a:t>
            </a:r>
          </a:p>
          <a:p>
            <a:pPr lvl="1">
              <a:buFont typeface="Arial" panose="020B0604020202020204" pitchFamily="34" charset="0"/>
              <a:buNone/>
            </a:pPr>
            <a:r>
              <a:rPr lang="cs-CZ" altLang="cs-CZ" sz="2300" i="1" dirty="0"/>
              <a:t>	II. Má-li právnická osoba jiného člena orgánu, který je oprávněn za ni jednat (člena statutárního orgánu či likvidátora), nebo byl-li právnické osobě jmenován opatrovník (který je oprávněn za ni jednat) z jiného důvodu, nelze jmenovat opatrovníka podle § 165 odst. 2 o. z.</a:t>
            </a:r>
            <a:endParaRPr lang="cs-CZ" altLang="cs-CZ" sz="2300" i="1" dirty="0">
              <a:latin typeface="Arial" panose="020B0604020202020204" pitchFamily="34" charset="0"/>
            </a:endParaRPr>
          </a:p>
        </p:txBody>
      </p:sp>
    </p:spTree>
    <p:extLst>
      <p:ext uri="{BB962C8B-B14F-4D97-AF65-F5344CB8AC3E}">
        <p14:creationId xmlns:p14="http://schemas.microsoft.com/office/powerpoint/2010/main" val="2692996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88630C-2895-46BC-84A3-A35E46EC9E22}"/>
              </a:ext>
            </a:extLst>
          </p:cNvPr>
          <p:cNvSpPr>
            <a:spLocks noGrp="1"/>
          </p:cNvSpPr>
          <p:nvPr>
            <p:ph type="title" idx="4294967295"/>
          </p:nvPr>
        </p:nvSpPr>
        <p:spPr/>
        <p:txBody>
          <a:bodyPr>
            <a:noAutofit/>
          </a:bodyPr>
          <a:lstStyle/>
          <a:p>
            <a:r>
              <a:rPr lang="cs-CZ" altLang="cs-CZ" sz="4000" dirty="0"/>
              <a:t>Z judikatury</a:t>
            </a:r>
            <a:br>
              <a:rPr lang="cs-CZ" altLang="cs-CZ" sz="4000" dirty="0"/>
            </a:br>
            <a:r>
              <a:rPr lang="cs-CZ" altLang="cs-CZ" sz="4000" dirty="0"/>
              <a:t>(§ 165 odst. 2 ObčZ)</a:t>
            </a:r>
          </a:p>
        </p:txBody>
      </p:sp>
      <p:sp>
        <p:nvSpPr>
          <p:cNvPr id="3" name="Zástupný symbol pro obsah 2">
            <a:extLst>
              <a:ext uri="{FF2B5EF4-FFF2-40B4-BE49-F238E27FC236}">
                <a16:creationId xmlns:a16="http://schemas.microsoft.com/office/drawing/2014/main" id="{8C758B9E-3842-4E2F-80FD-E3567AE642FC}"/>
              </a:ext>
            </a:extLst>
          </p:cNvPr>
          <p:cNvSpPr>
            <a:spLocks noGrp="1"/>
          </p:cNvSpPr>
          <p:nvPr>
            <p:ph idx="4294967295"/>
          </p:nvPr>
        </p:nvSpPr>
        <p:spPr/>
        <p:txBody>
          <a:bodyPr>
            <a:normAutofit fontScale="92500" lnSpcReduction="20000"/>
          </a:bodyPr>
          <a:lstStyle/>
          <a:p>
            <a:pPr>
              <a:lnSpc>
                <a:spcPct val="80000"/>
              </a:lnSpc>
            </a:pPr>
            <a:endParaRPr lang="cs-CZ" altLang="cs-CZ" dirty="0"/>
          </a:p>
          <a:p>
            <a:pPr>
              <a:lnSpc>
                <a:spcPct val="80000"/>
              </a:lnSpc>
            </a:pPr>
            <a:r>
              <a:rPr lang="cs-CZ" altLang="cs-CZ" dirty="0"/>
              <a:t>27 Cdo 1382/2019 (R 51/2020)</a:t>
            </a:r>
          </a:p>
          <a:p>
            <a:pPr lvl="1">
              <a:buNone/>
            </a:pPr>
            <a:r>
              <a:rPr lang="cs-CZ" altLang="cs-CZ" sz="2300" dirty="0"/>
              <a:t>	</a:t>
            </a:r>
            <a:r>
              <a:rPr lang="cs-CZ" altLang="cs-CZ" sz="2300" i="1" dirty="0"/>
              <a:t>I. Jakmile jsou tato právní jednání učiněna, popř. je jmenován či zvolen nový člen statutárního orgánu, jenž není ve střetu zájmů a může právnickou osobu zastupovat bez omezení, popř. střet zájmů odpadne z jiného důvodu (např. v případě obchodních korporací je vyřešen postupem podle § 54 a násl. z. o. k.), odpadá důvod, pro který byl kolizní opatrovník právnické osobě jmenován; jeho funkce proto bez dalšího (ex </a:t>
            </a:r>
            <a:r>
              <a:rPr lang="cs-CZ" altLang="cs-CZ" sz="2300" i="1" dirty="0" err="1"/>
              <a:t>lege</a:t>
            </a:r>
            <a:r>
              <a:rPr lang="cs-CZ" altLang="cs-CZ" sz="2300" i="1" dirty="0"/>
              <a:t>) zaniká. </a:t>
            </a:r>
          </a:p>
          <a:p>
            <a:pPr lvl="1">
              <a:buNone/>
            </a:pPr>
            <a:r>
              <a:rPr lang="cs-CZ" altLang="cs-CZ" sz="2300" i="1" dirty="0"/>
              <a:t>	II. Soud, jenž jmenuje právnické osobě opatrovníka podle § 165 odst. 2 o. z., je povinen ve výroku svého rozhodnutí vymezit rozsah jeho působnosti (§ 487 odst. 2 část věty za středníkem o. z.). Působnost kolizního opatrovníka se přitom může týkat pouze těch záležitostí právnické osoby, jež nemohou řešit (při nichž nemohou právnickou osobu zastupovat) členové statutárního orgánu pro trvající střet zájmů.</a:t>
            </a:r>
            <a:endParaRPr lang="cs-CZ" altLang="cs-CZ" sz="2300" i="1" dirty="0">
              <a:latin typeface="Arial" panose="020B0604020202020204" pitchFamily="34" charset="0"/>
            </a:endParaRPr>
          </a:p>
        </p:txBody>
      </p:sp>
    </p:spTree>
    <p:extLst>
      <p:ext uri="{BB962C8B-B14F-4D97-AF65-F5344CB8AC3E}">
        <p14:creationId xmlns:p14="http://schemas.microsoft.com/office/powerpoint/2010/main" val="3797635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88630C-2895-46BC-84A3-A35E46EC9E22}"/>
              </a:ext>
            </a:extLst>
          </p:cNvPr>
          <p:cNvSpPr>
            <a:spLocks noGrp="1"/>
          </p:cNvSpPr>
          <p:nvPr>
            <p:ph type="title" idx="4294967295"/>
          </p:nvPr>
        </p:nvSpPr>
        <p:spPr/>
        <p:txBody>
          <a:bodyPr>
            <a:noAutofit/>
          </a:bodyPr>
          <a:lstStyle/>
          <a:p>
            <a:r>
              <a:rPr lang="cs-CZ" altLang="cs-CZ" sz="4000" dirty="0"/>
              <a:t>Z judikatury</a:t>
            </a:r>
            <a:br>
              <a:rPr lang="cs-CZ" altLang="cs-CZ" sz="4000" dirty="0"/>
            </a:br>
            <a:r>
              <a:rPr lang="cs-CZ" altLang="cs-CZ" sz="4000" dirty="0"/>
              <a:t>(§ 165 odst. 2 ObčZ)</a:t>
            </a:r>
          </a:p>
        </p:txBody>
      </p:sp>
      <p:sp>
        <p:nvSpPr>
          <p:cNvPr id="3" name="Zástupný symbol pro obsah 2">
            <a:extLst>
              <a:ext uri="{FF2B5EF4-FFF2-40B4-BE49-F238E27FC236}">
                <a16:creationId xmlns:a16="http://schemas.microsoft.com/office/drawing/2014/main" id="{8C758B9E-3842-4E2F-80FD-E3567AE642FC}"/>
              </a:ext>
            </a:extLst>
          </p:cNvPr>
          <p:cNvSpPr>
            <a:spLocks noGrp="1"/>
          </p:cNvSpPr>
          <p:nvPr>
            <p:ph idx="4294967295"/>
          </p:nvPr>
        </p:nvSpPr>
        <p:spPr/>
        <p:txBody>
          <a:bodyPr>
            <a:normAutofit lnSpcReduction="10000"/>
          </a:bodyPr>
          <a:lstStyle/>
          <a:p>
            <a:pPr>
              <a:lnSpc>
                <a:spcPct val="80000"/>
              </a:lnSpc>
            </a:pPr>
            <a:endParaRPr lang="cs-CZ" altLang="cs-CZ" dirty="0"/>
          </a:p>
          <a:p>
            <a:pPr>
              <a:lnSpc>
                <a:spcPct val="80000"/>
              </a:lnSpc>
            </a:pPr>
            <a:r>
              <a:rPr lang="cs-CZ" altLang="cs-CZ" dirty="0"/>
              <a:t>27 Cdo 3495/2019 </a:t>
            </a:r>
          </a:p>
          <a:p>
            <a:pPr lvl="1">
              <a:buNone/>
            </a:pPr>
            <a:r>
              <a:rPr lang="cs-CZ" altLang="cs-CZ" sz="2300" dirty="0"/>
              <a:t>	</a:t>
            </a:r>
            <a:r>
              <a:rPr lang="cs-CZ" altLang="cs-CZ" sz="2300" i="1" dirty="0"/>
              <a:t>I. Údaje o jmenování opatrovníka obchodní korporaci, o důvodech, pro něž byl jmenován, o dni vzniku jeho funkce, o rozsahu jeho zástupčího oprávnění a o dni a důvodech zániku jeho funkce nepatří mezi povinně zapisované skutečnosti do obchodního rejstříku. </a:t>
            </a:r>
          </a:p>
          <a:p>
            <a:pPr lvl="1">
              <a:buNone/>
            </a:pPr>
            <a:r>
              <a:rPr lang="cs-CZ" altLang="cs-CZ" sz="2300" i="1" dirty="0"/>
              <a:t>	II. Údaje o jmenování opatrovníka obchodní korporaci, o dni vzniku jeho funkce, o rozsahu jeho zástupčího oprávnění a o dni zániku jeho funkce jsou důležitými skutečnostmi, na jejichž zápisu má dotčená obchodní korporace vždy (bez dalšího) právní zájem.</a:t>
            </a:r>
            <a:endParaRPr lang="cs-CZ" altLang="cs-CZ" sz="2300" i="1" dirty="0">
              <a:latin typeface="Arial" panose="020B0604020202020204" pitchFamily="34" charset="0"/>
            </a:endParaRPr>
          </a:p>
        </p:txBody>
      </p:sp>
    </p:spTree>
    <p:extLst>
      <p:ext uri="{BB962C8B-B14F-4D97-AF65-F5344CB8AC3E}">
        <p14:creationId xmlns:p14="http://schemas.microsoft.com/office/powerpoint/2010/main" val="924906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D3A6628D-143B-45CF-8DD0-6690273015AE}"/>
              </a:ext>
            </a:extLst>
          </p:cNvPr>
          <p:cNvSpPr>
            <a:spLocks noGrp="1"/>
          </p:cNvSpPr>
          <p:nvPr>
            <p:ph idx="4294967295"/>
          </p:nvPr>
        </p:nvSpPr>
        <p:spPr>
          <a:xfrm>
            <a:off x="457200" y="1600200"/>
            <a:ext cx="8229600" cy="4781128"/>
          </a:xfrm>
        </p:spPr>
        <p:txBody>
          <a:bodyPr>
            <a:normAutofit/>
          </a:bodyPr>
          <a:lstStyle/>
          <a:p>
            <a:pPr>
              <a:lnSpc>
                <a:spcPct val="80000"/>
              </a:lnSpc>
            </a:pPr>
            <a:r>
              <a:rPr lang="cs-CZ" altLang="cs-CZ" dirty="0"/>
              <a:t>V jakém rozsahu opatrovník vstupuje do práv a povinností statutárního orgánu.</a:t>
            </a:r>
          </a:p>
          <a:p>
            <a:pPr lvl="1">
              <a:lnSpc>
                <a:spcPct val="80000"/>
              </a:lnSpc>
            </a:pPr>
            <a:r>
              <a:rPr lang="cs-CZ" altLang="cs-CZ" sz="2500" dirty="0"/>
              <a:t>Působnost opatrovníka se přiměřeně řídí ustanoveními o působnosti statutárního orgánu</a:t>
            </a:r>
            <a:br>
              <a:rPr lang="cs-CZ" altLang="cs-CZ" sz="2500" dirty="0"/>
            </a:br>
            <a:r>
              <a:rPr lang="cs-CZ" altLang="cs-CZ" sz="2500" dirty="0"/>
              <a:t>(§ 487 odst. 2 </a:t>
            </a:r>
            <a:r>
              <a:rPr lang="cs-CZ" altLang="cs-CZ" sz="2500" dirty="0" err="1"/>
              <a:t>ObčZ</a:t>
            </a:r>
            <a:r>
              <a:rPr lang="cs-CZ" altLang="cs-CZ" sz="2500" dirty="0"/>
              <a:t>)</a:t>
            </a:r>
          </a:p>
          <a:p>
            <a:pPr lvl="1">
              <a:lnSpc>
                <a:spcPct val="80000"/>
              </a:lnSpc>
            </a:pPr>
            <a:r>
              <a:rPr lang="cs-CZ" altLang="cs-CZ" sz="2500" dirty="0"/>
              <a:t>Jak zásadní rozhodnutí smí činit opatrovník v případě absence statutárního orgánu?</a:t>
            </a:r>
          </a:p>
        </p:txBody>
      </p:sp>
      <p:sp>
        <p:nvSpPr>
          <p:cNvPr id="4" name="Nadpis 1">
            <a:extLst>
              <a:ext uri="{FF2B5EF4-FFF2-40B4-BE49-F238E27FC236}">
                <a16:creationId xmlns:a16="http://schemas.microsoft.com/office/drawing/2014/main" id="{31C23A8D-9C39-41A7-9EB0-4289416A081F}"/>
              </a:ext>
            </a:extLst>
          </p:cNvPr>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altLang="cs-CZ" sz="4000"/>
              <a:t>Co nevíme</a:t>
            </a:r>
            <a:br>
              <a:rPr lang="cs-CZ" altLang="cs-CZ" sz="4000"/>
            </a:br>
            <a:r>
              <a:rPr lang="cs-CZ" altLang="cs-CZ" sz="4000"/>
              <a:t>(a není toho málo): </a:t>
            </a:r>
            <a:endParaRPr lang="cs-CZ" altLang="cs-CZ" sz="4000" dirty="0"/>
          </a:p>
        </p:txBody>
      </p:sp>
    </p:spTree>
    <p:extLst>
      <p:ext uri="{BB962C8B-B14F-4D97-AF65-F5344CB8AC3E}">
        <p14:creationId xmlns:p14="http://schemas.microsoft.com/office/powerpoint/2010/main" val="148321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D3F475-6981-4506-AC85-0BF01C97F4D7}"/>
              </a:ext>
            </a:extLst>
          </p:cNvPr>
          <p:cNvSpPr>
            <a:spLocks noGrp="1"/>
          </p:cNvSpPr>
          <p:nvPr>
            <p:ph type="title" idx="4294967295"/>
          </p:nvPr>
        </p:nvSpPr>
        <p:spPr/>
        <p:txBody>
          <a:bodyPr>
            <a:noAutofit/>
          </a:bodyPr>
          <a:lstStyle/>
          <a:p>
            <a:r>
              <a:rPr lang="cs-CZ" altLang="cs-CZ" sz="4000" dirty="0"/>
              <a:t>Co nevíme</a:t>
            </a:r>
            <a:br>
              <a:rPr lang="cs-CZ" altLang="cs-CZ" sz="4000" dirty="0"/>
            </a:br>
            <a:r>
              <a:rPr lang="cs-CZ" altLang="cs-CZ" sz="4000" dirty="0"/>
              <a:t>(a není toho málo): </a:t>
            </a:r>
          </a:p>
        </p:txBody>
      </p:sp>
      <p:sp>
        <p:nvSpPr>
          <p:cNvPr id="3" name="Zástupný symbol pro obsah 2">
            <a:extLst>
              <a:ext uri="{FF2B5EF4-FFF2-40B4-BE49-F238E27FC236}">
                <a16:creationId xmlns:a16="http://schemas.microsoft.com/office/drawing/2014/main" id="{22AF4A7D-4709-4CC9-BF51-0A028331CEB6}"/>
              </a:ext>
            </a:extLst>
          </p:cNvPr>
          <p:cNvSpPr>
            <a:spLocks noGrp="1"/>
          </p:cNvSpPr>
          <p:nvPr>
            <p:ph idx="4294967295"/>
          </p:nvPr>
        </p:nvSpPr>
        <p:spPr/>
        <p:txBody>
          <a:bodyPr>
            <a:normAutofit/>
          </a:bodyPr>
          <a:lstStyle/>
          <a:p>
            <a:pPr>
              <a:lnSpc>
                <a:spcPct val="80000"/>
              </a:lnSpc>
            </a:pPr>
            <a:r>
              <a:rPr lang="cs-CZ" altLang="cs-CZ" dirty="0"/>
              <a:t>Jaký standard péče se na opatrovníka uplatní.</a:t>
            </a:r>
          </a:p>
          <a:p>
            <a:pPr lvl="1">
              <a:lnSpc>
                <a:spcPct val="80000"/>
              </a:lnSpc>
            </a:pPr>
            <a:r>
              <a:rPr lang="cs-CZ" altLang="cs-CZ" sz="2400" dirty="0"/>
              <a:t>Soud uloží opatrovníkovi, aby </a:t>
            </a:r>
            <a:r>
              <a:rPr lang="cs-CZ" altLang="cs-CZ" sz="2400" b="1" dirty="0"/>
              <a:t>s odbornou péčí</a:t>
            </a:r>
            <a:r>
              <a:rPr lang="cs-CZ" altLang="cs-CZ" sz="2400" dirty="0"/>
              <a:t> usiloval o řádné obnovení činnosti statutárního orgánu právnické osoby (§ 487 odst. 2 ObčZ).</a:t>
            </a:r>
          </a:p>
          <a:p>
            <a:pPr lvl="2">
              <a:lnSpc>
                <a:spcPct val="80000"/>
              </a:lnSpc>
            </a:pPr>
            <a:r>
              <a:rPr lang="cs-CZ" altLang="cs-CZ" sz="2000" dirty="0"/>
              <a:t>Odborná péče se vztahuje jen k úsilí o obnovení činnosti statutárního orgánu.</a:t>
            </a:r>
          </a:p>
          <a:p>
            <a:pPr lvl="2">
              <a:lnSpc>
                <a:spcPct val="80000"/>
              </a:lnSpc>
            </a:pPr>
            <a:r>
              <a:rPr lang="cs-CZ" altLang="cs-CZ" sz="2000" dirty="0"/>
              <a:t>…zdůrazněno úsilí (</a:t>
            </a:r>
            <a:r>
              <a:rPr lang="cs-CZ" altLang="cs-CZ" sz="2000" i="1" dirty="0"/>
              <a:t>á la</a:t>
            </a:r>
            <a:r>
              <a:rPr lang="cs-CZ" altLang="cs-CZ" sz="2000" dirty="0"/>
              <a:t> péče řádného hospodáře).</a:t>
            </a:r>
          </a:p>
          <a:p>
            <a:pPr lvl="2">
              <a:lnSpc>
                <a:spcPct val="80000"/>
              </a:lnSpc>
            </a:pPr>
            <a:r>
              <a:rPr lang="cs-CZ" altLang="cs-CZ" sz="2000" dirty="0"/>
              <a:t>Skutečně odborná péče?</a:t>
            </a:r>
          </a:p>
          <a:p>
            <a:pPr lvl="2">
              <a:lnSpc>
                <a:spcPct val="80000"/>
              </a:lnSpc>
            </a:pPr>
            <a:r>
              <a:rPr lang="cs-CZ" altLang="cs-CZ" sz="2000" dirty="0"/>
              <a:t>A co výkon ostatních činností?</a:t>
            </a:r>
          </a:p>
          <a:p>
            <a:pPr>
              <a:lnSpc>
                <a:spcPct val="80000"/>
              </a:lnSpc>
            </a:pPr>
            <a:r>
              <a:rPr lang="cs-CZ" altLang="cs-CZ" dirty="0"/>
              <a:t>Jednání vůči třetím osobám.</a:t>
            </a:r>
          </a:p>
          <a:p>
            <a:pPr lvl="1">
              <a:lnSpc>
                <a:spcPct val="80000"/>
              </a:lnSpc>
            </a:pPr>
            <a:r>
              <a:rPr lang="cs-CZ" altLang="cs-CZ" dirty="0"/>
              <a:t>Jak se třetí osoby dozví o jmenování opatrovníka, není-li zapsán v „ostatních skutečnostech“?</a:t>
            </a:r>
          </a:p>
        </p:txBody>
      </p:sp>
    </p:spTree>
    <p:extLst>
      <p:ext uri="{BB962C8B-B14F-4D97-AF65-F5344CB8AC3E}">
        <p14:creationId xmlns:p14="http://schemas.microsoft.com/office/powerpoint/2010/main" val="2663874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Základní parametry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fontScale="92500" lnSpcReduction="10000"/>
          </a:bodyPr>
          <a:lstStyle/>
          <a:p>
            <a:pPr>
              <a:lnSpc>
                <a:spcPct val="80000"/>
              </a:lnSpc>
            </a:pPr>
            <a:r>
              <a:rPr lang="cs-CZ" altLang="cs-CZ" sz="2700" dirty="0"/>
              <a:t>Povaha řízení: nesporná</a:t>
            </a:r>
          </a:p>
          <a:p>
            <a:pPr lvl="1">
              <a:lnSpc>
                <a:spcPct val="80000"/>
              </a:lnSpc>
            </a:pPr>
            <a:r>
              <a:rPr lang="cs-CZ" altLang="cs-CZ" sz="2300" dirty="0"/>
              <a:t>§ 3 odst. 2 písm. d) a § 85 písm. e) ZŘS</a:t>
            </a:r>
          </a:p>
          <a:p>
            <a:pPr lvl="1">
              <a:lnSpc>
                <a:spcPct val="80000"/>
              </a:lnSpc>
            </a:pPr>
            <a:r>
              <a:rPr lang="cs-CZ" altLang="cs-CZ" sz="2300" dirty="0">
                <a:cs typeface="Times New Roman"/>
              </a:rPr>
              <a:t>zásah soudů do vnitřních poměrů korporace</a:t>
            </a:r>
          </a:p>
          <a:p>
            <a:pPr>
              <a:lnSpc>
                <a:spcPct val="80000"/>
              </a:lnSpc>
            </a:pPr>
            <a:r>
              <a:rPr lang="cs-CZ" altLang="cs-CZ" sz="2700" dirty="0"/>
              <a:t>Mezinárodní příslušnost</a:t>
            </a:r>
          </a:p>
          <a:p>
            <a:pPr lvl="1">
              <a:lnSpc>
                <a:spcPct val="80000"/>
              </a:lnSpc>
            </a:pPr>
            <a:r>
              <a:rPr lang="cs-CZ" altLang="cs-CZ" sz="2300" dirty="0"/>
              <a:t>sídlo, ústředí nebo hlavní provozovnu (čl. 4 odst. 1 + 63 Brusel I bis)</a:t>
            </a:r>
          </a:p>
          <a:p>
            <a:pPr lvl="1">
              <a:lnSpc>
                <a:spcPct val="80000"/>
              </a:lnSpc>
            </a:pPr>
            <a:r>
              <a:rPr lang="nn-NO" altLang="cs-CZ" sz="2300" dirty="0"/>
              <a:t>čl. 24 bod. 2 Brusel I bis</a:t>
            </a:r>
            <a:r>
              <a:rPr lang="cs-CZ" altLang="cs-CZ" sz="2300" dirty="0"/>
              <a:t> se nepoužije</a:t>
            </a:r>
          </a:p>
          <a:p>
            <a:pPr>
              <a:lnSpc>
                <a:spcPct val="80000"/>
              </a:lnSpc>
            </a:pPr>
            <a:r>
              <a:rPr lang="cs-CZ" altLang="cs-CZ" sz="2700" dirty="0"/>
              <a:t>Věcná příslušnost: krajské soudy</a:t>
            </a:r>
          </a:p>
          <a:p>
            <a:pPr lvl="1">
              <a:lnSpc>
                <a:spcPct val="80000"/>
              </a:lnSpc>
            </a:pPr>
            <a:r>
              <a:rPr lang="cs-CZ" altLang="cs-CZ" sz="2300" dirty="0"/>
              <a:t>§ 3 odst. 2 písm. d) bod 1 ZŘS</a:t>
            </a:r>
          </a:p>
          <a:p>
            <a:pPr>
              <a:lnSpc>
                <a:spcPct val="80000"/>
              </a:lnSpc>
            </a:pPr>
            <a:r>
              <a:rPr lang="cs-CZ" altLang="cs-CZ" sz="2700" dirty="0"/>
              <a:t>Místní příslušnost: sídlo obchodní korporace</a:t>
            </a:r>
          </a:p>
          <a:p>
            <a:pPr lvl="2">
              <a:lnSpc>
                <a:spcPct val="80000"/>
              </a:lnSpc>
            </a:pPr>
            <a:r>
              <a:rPr lang="cs-CZ" altLang="cs-CZ" sz="1900" dirty="0">
                <a:cs typeface="Times New Roman"/>
              </a:rPr>
              <a:t>§ 86 odst. 1 ZŘS</a:t>
            </a:r>
          </a:p>
          <a:p>
            <a:pPr lvl="3">
              <a:lnSpc>
                <a:spcPct val="80000"/>
              </a:lnSpc>
            </a:pPr>
            <a:r>
              <a:rPr lang="cs-CZ" altLang="cs-CZ" sz="1500" i="1" dirty="0">
                <a:cs typeface="Times New Roman"/>
              </a:rPr>
              <a:t>Pro řízení ve věcech uvedených v § 85 písm. a), b) a e) a pro řízení uvedená v § 85 písm. c), jde-li o věci podle § 3 odst. 2 písm. c), je příslušný soud, u něhož je právnická osoba zapsána ve veřejném rejstříku. Jde-li o právnickou osobu, která se do veřejného rejstříku nezapisuje, je příslušný soud, v jehož obvodu má tato právnická osoba svůj obecný soud.</a:t>
            </a:r>
          </a:p>
          <a:p>
            <a:pPr lvl="2">
              <a:lnSpc>
                <a:spcPct val="80000"/>
              </a:lnSpc>
            </a:pPr>
            <a:r>
              <a:rPr lang="cs-CZ" altLang="cs-CZ" sz="1900" dirty="0">
                <a:cs typeface="Times New Roman"/>
              </a:rPr>
              <a:t>§ 85 odst. 3 OSŘ</a:t>
            </a:r>
          </a:p>
          <a:p>
            <a:pPr lvl="3">
              <a:lnSpc>
                <a:spcPct val="80000"/>
              </a:lnSpc>
            </a:pPr>
            <a:r>
              <a:rPr lang="cs-CZ" altLang="cs-CZ" sz="1500" i="1" dirty="0"/>
              <a:t>Obecným soudem právnické osoby je okresní soud, v jehož obvodu má sídlo.</a:t>
            </a:r>
          </a:p>
          <a:p>
            <a:pPr>
              <a:lnSpc>
                <a:spcPct val="80000"/>
              </a:lnSpc>
            </a:pPr>
            <a:endParaRPr lang="cs-CZ" altLang="cs-CZ" sz="2700" dirty="0"/>
          </a:p>
          <a:p>
            <a:pPr lvl="1">
              <a:lnSpc>
                <a:spcPct val="80000"/>
              </a:lnSpc>
            </a:pPr>
            <a:endParaRPr lang="cs-CZ" altLang="cs-CZ" sz="2300" dirty="0"/>
          </a:p>
          <a:p>
            <a:pPr>
              <a:lnSpc>
                <a:spcPct val="80000"/>
              </a:lnSpc>
            </a:pPr>
            <a:endParaRPr lang="cs-CZ" altLang="cs-CZ" sz="2700" dirty="0"/>
          </a:p>
          <a:p>
            <a:pPr lvl="3">
              <a:lnSpc>
                <a:spcPct val="80000"/>
              </a:lnSpc>
            </a:pPr>
            <a:endParaRPr lang="cs-CZ" altLang="cs-CZ" sz="1700" dirty="0"/>
          </a:p>
        </p:txBody>
      </p:sp>
    </p:spTree>
    <p:extLst>
      <p:ext uri="{BB962C8B-B14F-4D97-AF65-F5344CB8AC3E}">
        <p14:creationId xmlns:p14="http://schemas.microsoft.com/office/powerpoint/2010/main" val="2973997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Soudní poplatek</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 11 odst. 1 písm. a) </a:t>
            </a:r>
            <a:r>
              <a:rPr lang="cs-CZ" altLang="cs-CZ" sz="2700" dirty="0" err="1"/>
              <a:t>ZSoP</a:t>
            </a:r>
            <a:endParaRPr lang="cs-CZ" altLang="cs-CZ" sz="2700" dirty="0"/>
          </a:p>
          <a:p>
            <a:pPr lvl="1">
              <a:lnSpc>
                <a:spcPct val="80000"/>
              </a:lnSpc>
            </a:pPr>
            <a:r>
              <a:rPr lang="cs-CZ" altLang="cs-CZ" sz="2300" i="1" dirty="0"/>
              <a:t>Od poplatku se osvobozují řízení ve věcech opatrovnických, péče soudu o nezletilé, osvojení a povolení uzavřít manželství.</a:t>
            </a:r>
          </a:p>
          <a:p>
            <a:pPr lvl="2">
              <a:lnSpc>
                <a:spcPct val="80000"/>
              </a:lnSpc>
            </a:pPr>
            <a:r>
              <a:rPr lang="cs-CZ" altLang="cs-CZ" sz="1900" dirty="0">
                <a:cs typeface="Times New Roman"/>
              </a:rPr>
              <a:t>Pravděpodobně nešlo úmysl zákonodárce.</a:t>
            </a:r>
          </a:p>
          <a:p>
            <a:pPr lvl="2">
              <a:lnSpc>
                <a:spcPct val="80000"/>
              </a:lnSpc>
            </a:pPr>
            <a:r>
              <a:rPr lang="cs-CZ" altLang="cs-CZ" sz="1900" dirty="0">
                <a:cs typeface="Times New Roman"/>
              </a:rPr>
              <a:t>Přesto nutné vykládat ve prospěch navrhovatele.</a:t>
            </a:r>
          </a:p>
          <a:p>
            <a:pPr>
              <a:lnSpc>
                <a:spcPct val="80000"/>
              </a:lnSpc>
            </a:pPr>
            <a:endParaRPr lang="cs-CZ" altLang="cs-CZ" sz="2700" dirty="0"/>
          </a:p>
          <a:p>
            <a:pPr lvl="1">
              <a:lnSpc>
                <a:spcPct val="80000"/>
              </a:lnSpc>
            </a:pPr>
            <a:endParaRPr lang="cs-CZ" altLang="cs-CZ" sz="2300" dirty="0"/>
          </a:p>
          <a:p>
            <a:pPr>
              <a:lnSpc>
                <a:spcPct val="80000"/>
              </a:lnSpc>
            </a:pPr>
            <a:endParaRPr lang="cs-CZ" altLang="cs-CZ" sz="2700" dirty="0"/>
          </a:p>
          <a:p>
            <a:pPr lvl="3">
              <a:lnSpc>
                <a:spcPct val="80000"/>
              </a:lnSpc>
            </a:pPr>
            <a:endParaRPr lang="cs-CZ" altLang="cs-CZ" sz="1700" dirty="0"/>
          </a:p>
        </p:txBody>
      </p:sp>
    </p:spTree>
    <p:extLst>
      <p:ext uri="{BB962C8B-B14F-4D97-AF65-F5344CB8AC3E}">
        <p14:creationId xmlns:p14="http://schemas.microsoft.com/office/powerpoint/2010/main" val="51056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Návrh a vymezení předmětu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a:xfrm>
            <a:off x="457200" y="1600200"/>
            <a:ext cx="8229600" cy="4972072"/>
          </a:xfrm>
        </p:spPr>
        <p:txBody>
          <a:bodyPr>
            <a:normAutofit lnSpcReduction="10000"/>
          </a:bodyPr>
          <a:lstStyle/>
          <a:p>
            <a:pPr>
              <a:lnSpc>
                <a:spcPct val="80000"/>
              </a:lnSpc>
            </a:pPr>
            <a:r>
              <a:rPr lang="cs-CZ" altLang="cs-CZ" sz="2700" dirty="0"/>
              <a:t>Řízení lze zahájit i bez návrh</a:t>
            </a:r>
          </a:p>
          <a:p>
            <a:pPr lvl="1">
              <a:lnSpc>
                <a:spcPct val="80000"/>
              </a:lnSpc>
            </a:pPr>
            <a:r>
              <a:rPr lang="cs-CZ" altLang="cs-CZ" sz="2300" dirty="0">
                <a:cs typeface="Times New Roman"/>
              </a:rPr>
              <a:t>alespoň ve vztahu ke skutkovým podstatám § 165 </a:t>
            </a:r>
            <a:r>
              <a:rPr lang="cs-CZ" altLang="cs-CZ" sz="2300" dirty="0" err="1">
                <a:cs typeface="Times New Roman"/>
              </a:rPr>
              <a:t>ObčZ</a:t>
            </a:r>
            <a:endParaRPr lang="cs-CZ" altLang="cs-CZ" sz="2300" dirty="0">
              <a:cs typeface="Times New Roman"/>
            </a:endParaRPr>
          </a:p>
          <a:p>
            <a:pPr lvl="1">
              <a:lnSpc>
                <a:spcPct val="80000"/>
              </a:lnSpc>
            </a:pPr>
            <a:r>
              <a:rPr lang="cs-CZ" altLang="cs-CZ" sz="2300" dirty="0">
                <a:cs typeface="Times New Roman"/>
              </a:rPr>
              <a:t>u § 486 </a:t>
            </a:r>
            <a:r>
              <a:rPr lang="cs-CZ" altLang="cs-CZ" sz="2300" dirty="0" err="1">
                <a:cs typeface="Times New Roman"/>
              </a:rPr>
              <a:t>ObčZ</a:t>
            </a:r>
            <a:r>
              <a:rPr lang="cs-CZ" altLang="cs-CZ" sz="2300" dirty="0">
                <a:cs typeface="Times New Roman"/>
              </a:rPr>
              <a:t> se to výslovně nestanoví, ale lze to dovodit s odkazem na § 13 odst. 1 ZŘS</a:t>
            </a:r>
          </a:p>
          <a:p>
            <a:pPr lvl="2">
              <a:lnSpc>
                <a:spcPct val="80000"/>
              </a:lnSpc>
            </a:pPr>
            <a:r>
              <a:rPr lang="cs-CZ" altLang="cs-CZ" sz="1900" dirty="0">
                <a:cs typeface="Times New Roman"/>
              </a:rPr>
              <a:t>není vyloučeno zahájit řízení ústně do protokolu podle § 14 ZŘS</a:t>
            </a:r>
          </a:p>
          <a:p>
            <a:pPr lvl="2">
              <a:lnSpc>
                <a:spcPct val="80000"/>
              </a:lnSpc>
            </a:pPr>
            <a:r>
              <a:rPr lang="cs-CZ" altLang="cs-CZ" sz="1900" dirty="0">
                <a:cs typeface="Times New Roman"/>
              </a:rPr>
              <a:t>lze rozhodnout o neúčinnosti </a:t>
            </a:r>
            <a:r>
              <a:rPr lang="cs-CZ" altLang="cs-CZ" sz="1900" dirty="0" err="1">
                <a:cs typeface="Times New Roman"/>
              </a:rPr>
              <a:t>zpětvzetí</a:t>
            </a:r>
            <a:r>
              <a:rPr lang="cs-CZ" altLang="cs-CZ" sz="1900" dirty="0">
                <a:cs typeface="Times New Roman"/>
              </a:rPr>
              <a:t> podle § 15 ZRŠ</a:t>
            </a:r>
          </a:p>
          <a:p>
            <a:pPr lvl="2">
              <a:lnSpc>
                <a:spcPct val="80000"/>
              </a:lnSpc>
            </a:pPr>
            <a:r>
              <a:rPr lang="cs-CZ" altLang="cs-CZ" sz="1900" dirty="0">
                <a:cs typeface="Times New Roman"/>
              </a:rPr>
              <a:t>lze zastavit řízení, odpadne-li důvod pro jeho vedení podle § 16 ZŘS</a:t>
            </a:r>
          </a:p>
          <a:p>
            <a:pPr lvl="2">
              <a:lnSpc>
                <a:spcPct val="80000"/>
              </a:lnSpc>
            </a:pPr>
            <a:r>
              <a:rPr lang="cs-CZ" altLang="cs-CZ" sz="1900" dirty="0">
                <a:cs typeface="Times New Roman"/>
              </a:rPr>
              <a:t>lze překročit návrh podle § 26 ZŘS (například jmenovat opatrovníkem někoho jiného), ale… jen procesní nárok, </a:t>
            </a:r>
            <a:r>
              <a:rPr lang="cs-CZ" altLang="cs-CZ" sz="1900" u="sng" dirty="0">
                <a:cs typeface="Times New Roman"/>
              </a:rPr>
              <a:t>netýká se (skutkového) základu procesního nároku</a:t>
            </a:r>
          </a:p>
          <a:p>
            <a:pPr>
              <a:lnSpc>
                <a:spcPct val="80000"/>
              </a:lnSpc>
            </a:pPr>
            <a:r>
              <a:rPr lang="cs-CZ" altLang="cs-CZ" sz="2700" dirty="0"/>
              <a:t>Vymezení předmětu řízení</a:t>
            </a:r>
          </a:p>
          <a:p>
            <a:pPr lvl="1">
              <a:lnSpc>
                <a:spcPct val="80000"/>
              </a:lnSpc>
            </a:pPr>
            <a:r>
              <a:rPr lang="cs-CZ" altLang="cs-CZ" sz="2300" dirty="0"/>
              <a:t>vylíčení </a:t>
            </a:r>
            <a:r>
              <a:rPr lang="cs-CZ" altLang="cs-CZ" sz="2300" dirty="0" err="1"/>
              <a:t>rozhodých</a:t>
            </a:r>
            <a:r>
              <a:rPr lang="cs-CZ" altLang="cs-CZ" sz="2300" dirty="0"/>
              <a:t> skutečností (skutkový základ procesního nároku)</a:t>
            </a:r>
          </a:p>
          <a:p>
            <a:pPr lvl="2">
              <a:lnSpc>
                <a:spcPct val="80000"/>
              </a:lnSpc>
            </a:pPr>
            <a:r>
              <a:rPr lang="cs-CZ" altLang="cs-CZ" sz="1900" dirty="0"/>
              <a:t>skutkové podstaty § 165, resp. § 486 </a:t>
            </a:r>
            <a:r>
              <a:rPr lang="cs-CZ" altLang="cs-CZ" sz="1900" dirty="0" err="1"/>
              <a:t>ObčZ</a:t>
            </a:r>
            <a:endParaRPr lang="cs-CZ" altLang="cs-CZ" sz="1900" dirty="0"/>
          </a:p>
          <a:p>
            <a:pPr lvl="1">
              <a:lnSpc>
                <a:spcPct val="80000"/>
              </a:lnSpc>
            </a:pPr>
            <a:r>
              <a:rPr lang="cs-CZ" altLang="cs-CZ" sz="2300" dirty="0"/>
              <a:t>žalobní petit (předmět procesního nároku)</a:t>
            </a:r>
          </a:p>
          <a:p>
            <a:pPr lvl="2">
              <a:lnSpc>
                <a:spcPct val="80000"/>
              </a:lnSpc>
            </a:pPr>
            <a:r>
              <a:rPr lang="cs-CZ" altLang="cs-CZ" sz="1900" dirty="0"/>
              <a:t>návrh na jmenování opatrovníka</a:t>
            </a:r>
          </a:p>
          <a:p>
            <a:pPr lvl="2">
              <a:lnSpc>
                <a:spcPct val="80000"/>
              </a:lnSpc>
            </a:pPr>
            <a:r>
              <a:rPr lang="cs-CZ" altLang="cs-CZ" sz="1900" dirty="0"/>
              <a:t>musí být v petitu uveden konkrétní opatrovník?</a:t>
            </a:r>
          </a:p>
          <a:p>
            <a:pPr lvl="3">
              <a:lnSpc>
                <a:spcPct val="80000"/>
              </a:lnSpc>
            </a:pPr>
            <a:r>
              <a:rPr lang="cs-CZ" altLang="cs-CZ" sz="1500" dirty="0"/>
              <a:t>krajně nejisté (k tomu níže)</a:t>
            </a:r>
          </a:p>
          <a:p>
            <a:pPr lvl="3">
              <a:lnSpc>
                <a:spcPct val="80000"/>
              </a:lnSpc>
            </a:pPr>
            <a:endParaRPr lang="cs-CZ" altLang="cs-CZ" sz="1700" dirty="0"/>
          </a:p>
          <a:p>
            <a:pPr lvl="3">
              <a:lnSpc>
                <a:spcPct val="80000"/>
              </a:lnSpc>
            </a:pPr>
            <a:endParaRPr lang="cs-CZ" altLang="cs-CZ" sz="1700" dirty="0"/>
          </a:p>
        </p:txBody>
      </p:sp>
    </p:spTree>
    <p:extLst>
      <p:ext uri="{BB962C8B-B14F-4D97-AF65-F5344CB8AC3E}">
        <p14:creationId xmlns:p14="http://schemas.microsoft.com/office/powerpoint/2010/main" val="3089447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Účastníci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navrhovatel</a:t>
            </a:r>
          </a:p>
          <a:p>
            <a:pPr lvl="1">
              <a:lnSpc>
                <a:spcPct val="80000"/>
              </a:lnSpc>
            </a:pPr>
            <a:r>
              <a:rPr lang="cs-CZ" altLang="cs-CZ" sz="2300" dirty="0"/>
              <a:t>kdo osvědčí právní zájem (§ 165 odst. 1 </a:t>
            </a:r>
            <a:r>
              <a:rPr lang="cs-CZ" altLang="cs-CZ" sz="2300" dirty="0" err="1"/>
              <a:t>ObčZ</a:t>
            </a:r>
            <a:r>
              <a:rPr lang="cs-CZ" altLang="cs-CZ" sz="2300" dirty="0"/>
              <a:t>)</a:t>
            </a:r>
          </a:p>
          <a:p>
            <a:pPr lvl="1">
              <a:lnSpc>
                <a:spcPct val="80000"/>
              </a:lnSpc>
            </a:pPr>
            <a:r>
              <a:rPr lang="cs-CZ" altLang="cs-CZ" sz="2300" dirty="0"/>
              <a:t>podobně jako v 27 Cdo 1875/2018 (R 94/2019)</a:t>
            </a:r>
          </a:p>
          <a:p>
            <a:pPr lvl="2">
              <a:lnSpc>
                <a:spcPct val="80000"/>
              </a:lnSpc>
            </a:pPr>
            <a:r>
              <a:rPr lang="cs-CZ" altLang="cs-CZ" sz="1900" i="1" dirty="0"/>
              <a:t>Další návrh podaný osobou odlišnou od původního navrhovatele ohledně téže společnosti a téhož skutkového stavu před pravomocným skončením řízení o původním návrhu, považovat za přistoupení do řízení zahájeného tímto původním návrhem.</a:t>
            </a:r>
          </a:p>
          <a:p>
            <a:pPr>
              <a:lnSpc>
                <a:spcPct val="80000"/>
              </a:lnSpc>
            </a:pPr>
            <a:r>
              <a:rPr lang="cs-CZ" altLang="cs-CZ" sz="2700" dirty="0"/>
              <a:t>právnická osoba, které se jmenování týká</a:t>
            </a:r>
          </a:p>
          <a:p>
            <a:pPr lvl="1">
              <a:lnSpc>
                <a:spcPct val="80000"/>
              </a:lnSpc>
            </a:pPr>
            <a:r>
              <a:rPr lang="cs-CZ" altLang="cs-CZ" sz="2300" dirty="0"/>
              <a:t>podobně jako v 27 Cdo 1875/2018 (R 94/2019)</a:t>
            </a:r>
          </a:p>
          <a:p>
            <a:pPr lvl="2">
              <a:lnSpc>
                <a:spcPct val="80000"/>
              </a:lnSpc>
            </a:pPr>
            <a:r>
              <a:rPr lang="cs-CZ" altLang="cs-CZ" sz="1900" i="1" dirty="0"/>
              <a:t>Při řešení otázky, zda je společnost, jejíhož jednatele má soud jmenovat v řízení podle § 198 odst. 3 z. o. k., osobou, o jejíchž právech nebo povinnostech má být v takovém řízení jednáno, je podle přesvědčení Nejvyššího soudu nutné vycházet z toho, že  jmenováním jednatele dochází k zásahu veřejné moci (soudu) do vnitřních poměrů společnosti.</a:t>
            </a:r>
            <a:endParaRPr lang="cs-CZ" altLang="cs-CZ" sz="1500" dirty="0"/>
          </a:p>
        </p:txBody>
      </p:sp>
    </p:spTree>
    <p:extLst>
      <p:ext uri="{BB962C8B-B14F-4D97-AF65-F5344CB8AC3E}">
        <p14:creationId xmlns:p14="http://schemas.microsoft.com/office/powerpoint/2010/main" val="2841705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Účastníci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opatrovník?</a:t>
            </a:r>
          </a:p>
          <a:p>
            <a:pPr lvl="1">
              <a:lnSpc>
                <a:spcPct val="80000"/>
              </a:lnSpc>
            </a:pPr>
            <a:r>
              <a:rPr lang="cs-CZ" altLang="cs-CZ" sz="2300" dirty="0"/>
              <a:t>„přenos“ závěrů 29 Odo 1154/2003?</a:t>
            </a:r>
          </a:p>
          <a:p>
            <a:pPr lvl="2">
              <a:lnSpc>
                <a:spcPct val="80000"/>
              </a:lnSpc>
            </a:pPr>
            <a:r>
              <a:rPr lang="cs-CZ" altLang="cs-CZ" sz="1900" i="1" dirty="0"/>
              <a:t>Likvidátor jmenovaný soudem v řízení o zrušení zápisu o výmazu obchodní společnosti z obchodního rejstříku a o jejím vstupu do likvidace a jmenování likvidátora (§ 75b obch. zák.), se stává účastníkem takového řízení až dnem, kdy soud rozhodl o jeho jmenování není rovněž osobou oprávněnou k podání odvolání proti rozhodnutí soudu o zrušení zápisu o výmazu obchodní společnosti z obchodního rejstříku a o jejím vstupu do likvidace.</a:t>
            </a:r>
          </a:p>
          <a:p>
            <a:pPr lvl="1">
              <a:lnSpc>
                <a:spcPct val="80000"/>
              </a:lnSpc>
            </a:pPr>
            <a:r>
              <a:rPr lang="cs-CZ" altLang="cs-CZ" sz="2300" dirty="0"/>
              <a:t>snad ne…, materiální pojetí účastenství = i opatrovník je totiž osobou, o právech nebo povinnostech má být v řízení jednáno (§ 6 odst. 1 </a:t>
            </a:r>
            <a:r>
              <a:rPr lang="cs-CZ" altLang="cs-CZ" sz="2300" dirty="0" err="1"/>
              <a:t>ZŘS</a:t>
            </a:r>
            <a:r>
              <a:rPr lang="cs-CZ" altLang="cs-CZ" sz="2300" dirty="0"/>
              <a:t>)</a:t>
            </a:r>
          </a:p>
          <a:p>
            <a:pPr lvl="2">
              <a:lnSpc>
                <a:spcPct val="80000"/>
              </a:lnSpc>
            </a:pPr>
            <a:r>
              <a:rPr lang="cs-CZ" altLang="cs-CZ" sz="1900" dirty="0"/>
              <a:t>poznámka k výkladu § 6 odst. 1 </a:t>
            </a:r>
            <a:r>
              <a:rPr lang="cs-CZ" altLang="cs-CZ" sz="1900" dirty="0" err="1"/>
              <a:t>ZŘS</a:t>
            </a:r>
            <a:r>
              <a:rPr lang="cs-CZ" altLang="cs-CZ" sz="1900" dirty="0"/>
              <a:t>: slova „i bez návrhu“ si škrtnout (27 Cdo 1875/2018 = R 94/2019)</a:t>
            </a:r>
          </a:p>
          <a:p>
            <a:pPr lvl="1">
              <a:lnSpc>
                <a:spcPct val="80000"/>
              </a:lnSpc>
            </a:pPr>
            <a:r>
              <a:rPr lang="cs-CZ" altLang="cs-CZ" sz="2300" dirty="0"/>
              <a:t>přibírání a ukončení účastenství (§ 7 </a:t>
            </a:r>
            <a:r>
              <a:rPr lang="cs-CZ" altLang="cs-CZ" sz="2300" dirty="0" err="1"/>
              <a:t>ZŘS</a:t>
            </a:r>
            <a:r>
              <a:rPr lang="cs-CZ" altLang="cs-CZ" sz="2300" dirty="0"/>
              <a:t>)</a:t>
            </a:r>
          </a:p>
        </p:txBody>
      </p:sp>
    </p:spTree>
    <p:extLst>
      <p:ext uri="{BB962C8B-B14F-4D97-AF65-F5344CB8AC3E}">
        <p14:creationId xmlns:p14="http://schemas.microsoft.com/office/powerpoint/2010/main" val="3185502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42EB62-CD12-4BA1-AD2E-205D38BE115E}"/>
              </a:ext>
            </a:extLst>
          </p:cNvPr>
          <p:cNvSpPr>
            <a:spLocks noGrp="1"/>
          </p:cNvSpPr>
          <p:nvPr>
            <p:ph type="title"/>
          </p:nvPr>
        </p:nvSpPr>
        <p:spPr/>
        <p:txBody>
          <a:bodyPr>
            <a:normAutofit/>
          </a:bodyPr>
          <a:lstStyle/>
          <a:p>
            <a:r>
              <a:rPr lang="cs-CZ" sz="4000" dirty="0"/>
              <a:t>Program</a:t>
            </a:r>
          </a:p>
        </p:txBody>
      </p:sp>
      <p:sp>
        <p:nvSpPr>
          <p:cNvPr id="3" name="Zástupný symbol pro obsah 2">
            <a:extLst>
              <a:ext uri="{FF2B5EF4-FFF2-40B4-BE49-F238E27FC236}">
                <a16:creationId xmlns:a16="http://schemas.microsoft.com/office/drawing/2014/main" id="{DF776746-7769-468F-BD3F-285F0F7A1C4C}"/>
              </a:ext>
            </a:extLst>
          </p:cNvPr>
          <p:cNvSpPr>
            <a:spLocks noGrp="1"/>
          </p:cNvSpPr>
          <p:nvPr>
            <p:ph idx="1"/>
          </p:nvPr>
        </p:nvSpPr>
        <p:spPr/>
        <p:txBody>
          <a:bodyPr>
            <a:normAutofit/>
          </a:bodyPr>
          <a:lstStyle/>
          <a:p>
            <a:pPr marL="514350" indent="-514350">
              <a:buFont typeface="+mj-lt"/>
              <a:buAutoNum type="arabicPeriod"/>
            </a:pPr>
            <a:r>
              <a:rPr lang="cs-CZ" dirty="0"/>
              <a:t>Řízení o jmenování hmotněprávního opatrovníka </a:t>
            </a:r>
          </a:p>
          <a:p>
            <a:pPr marL="514350" indent="-514350">
              <a:buFont typeface="+mj-lt"/>
              <a:buAutoNum type="arabicPeriod"/>
            </a:pPr>
            <a:r>
              <a:rPr lang="cs-CZ" dirty="0"/>
              <a:t>Řízení ve věcech veřejného rejstříku</a:t>
            </a:r>
          </a:p>
          <a:p>
            <a:pPr marL="514350" indent="-514350">
              <a:buFont typeface="+mj-lt"/>
              <a:buAutoNum type="arabicPeriod"/>
            </a:pPr>
            <a:r>
              <a:rPr lang="cs-CZ" dirty="0"/>
              <a:t>Řízení o jmenování znalce pro přezkum zprávy o vztazích</a:t>
            </a:r>
          </a:p>
          <a:p>
            <a:pPr marL="514350" indent="-514350">
              <a:buFont typeface="+mj-lt"/>
              <a:buAutoNum type="arabicPeriod"/>
            </a:pPr>
            <a:endParaRPr lang="cs-CZ" dirty="0"/>
          </a:p>
        </p:txBody>
      </p:sp>
    </p:spTree>
    <p:extLst>
      <p:ext uri="{BB962C8B-B14F-4D97-AF65-F5344CB8AC3E}">
        <p14:creationId xmlns:p14="http://schemas.microsoft.com/office/powerpoint/2010/main" val="253770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Účastníci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lnSpcReduction="10000"/>
          </a:bodyPr>
          <a:lstStyle/>
          <a:p>
            <a:pPr>
              <a:lnSpc>
                <a:spcPct val="80000"/>
              </a:lnSpc>
            </a:pPr>
            <a:r>
              <a:rPr lang="cs-CZ" altLang="cs-CZ" sz="2700" dirty="0"/>
              <a:t>společníci?</a:t>
            </a:r>
          </a:p>
          <a:p>
            <a:pPr lvl="1">
              <a:lnSpc>
                <a:spcPct val="80000"/>
              </a:lnSpc>
            </a:pPr>
            <a:r>
              <a:rPr lang="cs-CZ" altLang="cs-CZ" sz="2300" dirty="0"/>
              <a:t>„přenos“ závěrů IV. ÚS 230/95?</a:t>
            </a:r>
          </a:p>
          <a:p>
            <a:pPr lvl="2">
              <a:lnSpc>
                <a:spcPct val="80000"/>
              </a:lnSpc>
            </a:pPr>
            <a:r>
              <a:rPr lang="cs-CZ" altLang="cs-CZ" sz="1900" i="1" dirty="0"/>
              <a:t>Podle přesvědčení Ústavního soudu bylo třeba společníky společnosti, zrušované v řízení podle § 9 odst. 4 písm. b) o.s.ř., považovat za účastníky řízení, a to i podle právní úpravy platné před poslední novelou o.s.ř. Pokud totiž zákonodárce okruh účastníků řízení v řízeních uvedených v odst. l § 200e o.s.ř. odkazem na ustanovení § 9 odst. 4 písm. b) až i), mezi nimiž jsou jak řízení zahajovaná na návrh, tak i řízení, která je možno zahájit i bez návrhu, vymezuje v odst. 3 § 200e o.s.ř. dalším odkazem pouze na § 94 o.s.ř., tedy na </a:t>
            </a:r>
            <a:r>
              <a:rPr lang="cs-CZ" altLang="cs-CZ" sz="1900" i="1" u="sng" dirty="0"/>
              <a:t>třetí definici účastníků</a:t>
            </a:r>
            <a:r>
              <a:rPr lang="cs-CZ" altLang="cs-CZ" sz="1900" i="1" dirty="0"/>
              <a:t> řízení (a nikoliv tedy také odkazem na ustanovení § 90 o.s.ř., když právě toto ustanovení vymezuje okruh účastníků řízení zahajovaných jen na návrh), je třeba tomuto jeho odkazu rozumět tak, že </a:t>
            </a:r>
            <a:r>
              <a:rPr lang="cs-CZ" altLang="cs-CZ" sz="1900" i="1" u="sng" dirty="0"/>
              <a:t>ve všech druzích řízení, na které se vztahuje ustanovení § 200e o.s.ř., jsou účastníky řízení všichni ti, o jejichž právech nebo povinnostech má být v řízení jednáno. Za takové subjekty je pak třeba nepochybně považovat i společníky zrušované společnosti.</a:t>
            </a:r>
          </a:p>
          <a:p>
            <a:pPr lvl="1">
              <a:lnSpc>
                <a:spcPct val="80000"/>
              </a:lnSpc>
            </a:pPr>
            <a:r>
              <a:rPr lang="cs-CZ" altLang="cs-CZ" sz="2300" dirty="0"/>
              <a:t>snad ne…</a:t>
            </a:r>
          </a:p>
        </p:txBody>
      </p:sp>
    </p:spTree>
    <p:extLst>
      <p:ext uri="{BB962C8B-B14F-4D97-AF65-F5344CB8AC3E}">
        <p14:creationId xmlns:p14="http://schemas.microsoft.com/office/powerpoint/2010/main" val="614930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Procesní opatrovnictví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jde-li o případ, kdy právnická osoba nemá statutární orgán → zpravidla nutné ustanovit procesního opatrovníka podle § 29 odst. 2 OSŘ</a:t>
            </a:r>
          </a:p>
          <a:p>
            <a:pPr lvl="1">
              <a:lnSpc>
                <a:spcPct val="80000"/>
              </a:lnSpc>
            </a:pPr>
            <a:r>
              <a:rPr lang="cs-CZ" altLang="cs-CZ" sz="2300" dirty="0"/>
              <a:t>osoba procesního opatrovníka nesmí být účastníkem řízení</a:t>
            </a:r>
          </a:p>
          <a:p>
            <a:pPr lvl="1">
              <a:lnSpc>
                <a:spcPct val="80000"/>
              </a:lnSpc>
            </a:pPr>
            <a:r>
              <a:rPr lang="cs-CZ" altLang="cs-CZ" sz="2300" dirty="0"/>
              <a:t>procesní opatrovní nesmí být osoba navržená na jmenování do funkce hmotněprávního opatrovníka</a:t>
            </a:r>
          </a:p>
        </p:txBody>
      </p:sp>
    </p:spTree>
    <p:extLst>
      <p:ext uri="{BB962C8B-B14F-4D97-AF65-F5344CB8AC3E}">
        <p14:creationId xmlns:p14="http://schemas.microsoft.com/office/powerpoint/2010/main" val="3568564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Vedlejší účastenství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v nesporném řízení zásadně nepřípustné</a:t>
            </a:r>
          </a:p>
        </p:txBody>
      </p:sp>
    </p:spTree>
    <p:extLst>
      <p:ext uri="{BB962C8B-B14F-4D97-AF65-F5344CB8AC3E}">
        <p14:creationId xmlns:p14="http://schemas.microsoft.com/office/powerpoint/2010/main" val="2358835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Přerušení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29 Cdo 396/2016 (= R 123/2017)</a:t>
            </a:r>
          </a:p>
          <a:p>
            <a:pPr lvl="1">
              <a:lnSpc>
                <a:spcPct val="80000"/>
              </a:lnSpc>
            </a:pPr>
            <a:r>
              <a:rPr lang="cs-CZ" altLang="cs-CZ" sz="2300" i="1" dirty="0"/>
              <a:t>S ohledem na účel právní úpravy jmenování opatrovníka právnické osoby, kterým je neprodlené a operativní ustavení osoby, která bude v právnické osobě vykonávat přiměřeně působnost jejího statutárního orgánu (§ 487 odst. 1 o. z.), lze jen výjimečně uvažovat o přerušení řízení o jmenování opatrovníka [podle § 109 odst. 2 písm. c) o. s. </a:t>
            </a:r>
            <a:r>
              <a:rPr lang="cs-CZ" altLang="cs-CZ" sz="2300" i="1" dirty="0" err="1"/>
              <a:t>ř</a:t>
            </a:r>
            <a:r>
              <a:rPr lang="cs-CZ" altLang="cs-CZ" sz="2300" i="1" dirty="0"/>
              <a:t>., resp. § 1 odst. 2 z. </a:t>
            </a:r>
            <a:r>
              <a:rPr lang="cs-CZ" altLang="cs-CZ" sz="2300" i="1" dirty="0" err="1"/>
              <a:t>ř</a:t>
            </a:r>
            <a:r>
              <a:rPr lang="cs-CZ" altLang="cs-CZ" sz="2300" i="1" dirty="0"/>
              <a:t>. s.].</a:t>
            </a:r>
          </a:p>
        </p:txBody>
      </p:sp>
    </p:spTree>
    <p:extLst>
      <p:ext uri="{BB962C8B-B14F-4D97-AF65-F5344CB8AC3E}">
        <p14:creationId xmlns:p14="http://schemas.microsoft.com/office/powerpoint/2010/main" val="10982524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Rozhodnutí ve věci samé</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fontScale="92500" lnSpcReduction="10000"/>
          </a:bodyPr>
          <a:lstStyle/>
          <a:p>
            <a:pPr>
              <a:lnSpc>
                <a:spcPct val="80000"/>
              </a:lnSpc>
            </a:pPr>
            <a:r>
              <a:rPr lang="cs-CZ" altLang="cs-CZ" sz="2700" dirty="0"/>
              <a:t>rozhoduje se usnesením (§ 25 odst. 1 ZŘ)</a:t>
            </a:r>
          </a:p>
          <a:p>
            <a:pPr>
              <a:lnSpc>
                <a:spcPct val="80000"/>
              </a:lnSpc>
            </a:pPr>
            <a:r>
              <a:rPr lang="cs-CZ" altLang="cs-CZ" sz="2700" dirty="0"/>
              <a:t>je-li návrhu vyhověno</a:t>
            </a:r>
          </a:p>
          <a:p>
            <a:pPr lvl="1">
              <a:lnSpc>
                <a:spcPct val="80000"/>
              </a:lnSpc>
            </a:pPr>
            <a:r>
              <a:rPr lang="cs-CZ" altLang="cs-CZ" sz="2300" dirty="0">
                <a:cs typeface="Times New Roman"/>
              </a:rPr>
              <a:t>I. jmenuje se opatrovník</a:t>
            </a:r>
          </a:p>
          <a:p>
            <a:pPr lvl="1">
              <a:lnSpc>
                <a:spcPct val="80000"/>
              </a:lnSpc>
            </a:pPr>
            <a:r>
              <a:rPr lang="cs-CZ" altLang="cs-CZ" sz="2300" dirty="0">
                <a:cs typeface="Times New Roman"/>
              </a:rPr>
              <a:t>II. ukládá se, aby opatrovník usiloval o řádné obnovení činnosti statutárního orgánu (§ 487 odst. 2 ObčZ)*</a:t>
            </a:r>
          </a:p>
          <a:p>
            <a:pPr lvl="1">
              <a:lnSpc>
                <a:spcPct val="80000"/>
              </a:lnSpc>
            </a:pPr>
            <a:r>
              <a:rPr lang="cs-CZ" altLang="cs-CZ" sz="2300" dirty="0">
                <a:cs typeface="Times New Roman"/>
              </a:rPr>
              <a:t>III. nákladový výrok</a:t>
            </a:r>
          </a:p>
          <a:p>
            <a:pPr>
              <a:lnSpc>
                <a:spcPct val="80000"/>
              </a:lnSpc>
            </a:pPr>
            <a:r>
              <a:rPr lang="cs-CZ" altLang="cs-CZ" sz="2700" dirty="0"/>
              <a:t>formulace výroku obtížná</a:t>
            </a:r>
          </a:p>
          <a:p>
            <a:pPr lvl="1">
              <a:lnSpc>
                <a:spcPct val="80000"/>
              </a:lnSpc>
            </a:pPr>
            <a:r>
              <a:rPr lang="cs-CZ" altLang="cs-CZ" sz="2300" dirty="0"/>
              <a:t>musí kopírovat (skutkový) základ procesního nároku</a:t>
            </a:r>
          </a:p>
          <a:p>
            <a:pPr lvl="2">
              <a:lnSpc>
                <a:spcPct val="80000"/>
              </a:lnSpc>
            </a:pPr>
            <a:r>
              <a:rPr lang="cs-CZ" altLang="cs-CZ" sz="1900" dirty="0"/>
              <a:t>překročit lze jen předmět procesního nároku</a:t>
            </a:r>
          </a:p>
          <a:p>
            <a:pPr lvl="1">
              <a:lnSpc>
                <a:spcPct val="80000"/>
              </a:lnSpc>
            </a:pPr>
            <a:r>
              <a:rPr lang="cs-CZ" altLang="cs-CZ" sz="2300" dirty="0"/>
              <a:t>soud, jenž jmenuje právnické osobě opatrovníka podle § 165 odst. 2 o. z., je povinen ve výroku svého rozhodnutí vymezit rozsah jeho působnosti</a:t>
            </a:r>
          </a:p>
          <a:p>
            <a:pPr lvl="2">
              <a:lnSpc>
                <a:spcPct val="80000"/>
              </a:lnSpc>
            </a:pPr>
            <a:r>
              <a:rPr lang="cs-CZ" altLang="cs-CZ" sz="1900" dirty="0"/>
              <a:t>27 Cdo 1382/2019  (R 51/2020)</a:t>
            </a:r>
          </a:p>
          <a:p>
            <a:pPr lvl="1">
              <a:lnSpc>
                <a:spcPct val="80000"/>
              </a:lnSpc>
            </a:pPr>
            <a:endParaRPr lang="cs-CZ" altLang="cs-CZ" sz="2300" dirty="0"/>
          </a:p>
          <a:p>
            <a:pPr marL="0" lvl="1" indent="0">
              <a:lnSpc>
                <a:spcPct val="80000"/>
              </a:lnSpc>
              <a:buNone/>
            </a:pPr>
            <a:r>
              <a:rPr lang="cs-CZ" altLang="cs-CZ" sz="2300" i="1" dirty="0"/>
              <a:t>* při konfliktu zájmů ne (27 Cdo 1382/2019 = R 51/2020)</a:t>
            </a:r>
          </a:p>
        </p:txBody>
      </p:sp>
    </p:spTree>
    <p:extLst>
      <p:ext uri="{BB962C8B-B14F-4D97-AF65-F5344CB8AC3E}">
        <p14:creationId xmlns:p14="http://schemas.microsoft.com/office/powerpoint/2010/main" val="726490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Opravné prostředky</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fontScale="92500" lnSpcReduction="10000"/>
          </a:bodyPr>
          <a:lstStyle/>
          <a:p>
            <a:pPr>
              <a:lnSpc>
                <a:spcPct val="80000"/>
              </a:lnSpc>
            </a:pPr>
            <a:r>
              <a:rPr lang="cs-CZ" altLang="cs-CZ" sz="2700" dirty="0"/>
              <a:t>odvolání</a:t>
            </a:r>
          </a:p>
          <a:p>
            <a:pPr lvl="1">
              <a:lnSpc>
                <a:spcPct val="80000"/>
              </a:lnSpc>
            </a:pPr>
            <a:r>
              <a:rPr lang="cs-CZ" altLang="cs-CZ" sz="2300" dirty="0"/>
              <a:t>v režimu úplné apelace (§ 28 odst. 1 a 2 </a:t>
            </a:r>
            <a:r>
              <a:rPr lang="cs-CZ" altLang="cs-CZ" sz="2300" dirty="0" err="1"/>
              <a:t>ZŘS</a:t>
            </a:r>
            <a:r>
              <a:rPr lang="cs-CZ" altLang="cs-CZ" sz="2300" dirty="0"/>
              <a:t>)</a:t>
            </a:r>
          </a:p>
          <a:p>
            <a:pPr lvl="1">
              <a:lnSpc>
                <a:spcPct val="80000"/>
              </a:lnSpc>
            </a:pPr>
            <a:r>
              <a:rPr lang="cs-CZ" altLang="cs-CZ" sz="2300" dirty="0"/>
              <a:t>bez </a:t>
            </a:r>
            <a:r>
              <a:rPr lang="cs-CZ" altLang="cs-CZ" sz="2300" dirty="0" err="1"/>
              <a:t>nutnostnosti</a:t>
            </a:r>
            <a:r>
              <a:rPr lang="cs-CZ" altLang="cs-CZ" sz="2300" dirty="0"/>
              <a:t> uvést odvolací důvody (§ 28 odst. 3 </a:t>
            </a:r>
            <a:r>
              <a:rPr lang="cs-CZ" altLang="cs-CZ" sz="2300" dirty="0" err="1"/>
              <a:t>ZŘS</a:t>
            </a:r>
            <a:r>
              <a:rPr lang="cs-CZ" altLang="cs-CZ" sz="2300" dirty="0"/>
              <a:t>)</a:t>
            </a:r>
          </a:p>
          <a:p>
            <a:pPr lvl="1">
              <a:lnSpc>
                <a:spcPct val="80000"/>
              </a:lnSpc>
            </a:pPr>
            <a:r>
              <a:rPr lang="cs-CZ" altLang="cs-CZ" sz="2300" dirty="0"/>
              <a:t>subjektivní přípustnost (aneb kdy lze)</a:t>
            </a:r>
          </a:p>
          <a:p>
            <a:pPr lvl="2">
              <a:lnSpc>
                <a:spcPct val="80000"/>
              </a:lnSpc>
            </a:pPr>
            <a:r>
              <a:rPr lang="cs-CZ" altLang="cs-CZ" sz="1900" dirty="0"/>
              <a:t>navrhovatel:</a:t>
            </a:r>
          </a:p>
          <a:p>
            <a:pPr lvl="3">
              <a:lnSpc>
                <a:spcPct val="80000"/>
              </a:lnSpc>
            </a:pPr>
            <a:r>
              <a:rPr lang="cs-CZ" altLang="cs-CZ" sz="1500" dirty="0"/>
              <a:t>zamítnuto</a:t>
            </a:r>
          </a:p>
          <a:p>
            <a:pPr lvl="3">
              <a:lnSpc>
                <a:spcPct val="80000"/>
              </a:lnSpc>
            </a:pPr>
            <a:r>
              <a:rPr lang="cs-CZ" altLang="cs-CZ" sz="1500" dirty="0"/>
              <a:t>byl-li překročen jeho návrh (jmenován někdo jiný)</a:t>
            </a:r>
          </a:p>
          <a:p>
            <a:pPr lvl="2">
              <a:lnSpc>
                <a:spcPct val="80000"/>
              </a:lnSpc>
            </a:pPr>
            <a:r>
              <a:rPr lang="cs-CZ" altLang="cs-CZ" sz="1900" dirty="0"/>
              <a:t>opatrovník</a:t>
            </a:r>
          </a:p>
          <a:p>
            <a:pPr lvl="3">
              <a:lnSpc>
                <a:spcPct val="80000"/>
              </a:lnSpc>
            </a:pPr>
            <a:r>
              <a:rPr lang="cs-CZ" altLang="cs-CZ" sz="1500" dirty="0"/>
              <a:t>byl-li jmenován</a:t>
            </a:r>
          </a:p>
          <a:p>
            <a:pPr lvl="3">
              <a:lnSpc>
                <a:spcPct val="80000"/>
              </a:lnSpc>
            </a:pPr>
            <a:r>
              <a:rPr lang="cs-CZ" altLang="cs-CZ" sz="1500" dirty="0"/>
              <a:t>zamítnuto?</a:t>
            </a:r>
          </a:p>
          <a:p>
            <a:pPr lvl="2">
              <a:lnSpc>
                <a:spcPct val="80000"/>
              </a:lnSpc>
            </a:pPr>
            <a:r>
              <a:rPr lang="cs-CZ" altLang="cs-CZ" sz="1900" dirty="0"/>
              <a:t>právnická osoba</a:t>
            </a:r>
          </a:p>
          <a:p>
            <a:pPr lvl="3">
              <a:lnSpc>
                <a:spcPct val="80000"/>
              </a:lnSpc>
            </a:pPr>
            <a:r>
              <a:rPr lang="cs-CZ" altLang="cs-CZ" sz="1500" dirty="0"/>
              <a:t>byl-li jmenován</a:t>
            </a:r>
          </a:p>
          <a:p>
            <a:pPr lvl="3">
              <a:lnSpc>
                <a:spcPct val="80000"/>
              </a:lnSpc>
            </a:pPr>
            <a:r>
              <a:rPr lang="cs-CZ" altLang="cs-CZ" sz="1500" dirty="0"/>
              <a:t>zamítnuto?</a:t>
            </a:r>
          </a:p>
          <a:p>
            <a:pPr lvl="4">
              <a:lnSpc>
                <a:spcPct val="80000"/>
              </a:lnSpc>
            </a:pPr>
            <a:r>
              <a:rPr lang="cs-CZ" altLang="cs-CZ" sz="1500" dirty="0"/>
              <a:t>podává právnická osoba, nikoli její společníci</a:t>
            </a:r>
            <a:endParaRPr lang="cs-CZ" altLang="cs-CZ" sz="1900" dirty="0"/>
          </a:p>
          <a:p>
            <a:pPr lvl="1">
              <a:lnSpc>
                <a:spcPct val="80000"/>
              </a:lnSpc>
            </a:pPr>
            <a:r>
              <a:rPr lang="cs-CZ" altLang="cs-CZ" sz="2300" dirty="0"/>
              <a:t>odvolací soud není vázán odvolacími mezemi přezkumu </a:t>
            </a:r>
          </a:p>
          <a:p>
            <a:pPr lvl="2">
              <a:lnSpc>
                <a:spcPct val="80000"/>
              </a:lnSpc>
            </a:pPr>
            <a:r>
              <a:rPr lang="cs-CZ" altLang="cs-CZ" sz="1900" dirty="0"/>
              <a:t>závislý výrok [§ 212 písm. a) </a:t>
            </a:r>
            <a:r>
              <a:rPr lang="cs-CZ" altLang="cs-CZ" sz="1900" dirty="0" err="1"/>
              <a:t>OSŘ</a:t>
            </a:r>
            <a:r>
              <a:rPr lang="cs-CZ" altLang="cs-CZ" sz="1900" dirty="0"/>
              <a:t>]</a:t>
            </a:r>
          </a:p>
          <a:p>
            <a:pPr lvl="2">
              <a:lnSpc>
                <a:spcPct val="80000"/>
              </a:lnSpc>
            </a:pPr>
            <a:r>
              <a:rPr lang="cs-CZ" altLang="cs-CZ" sz="1900" dirty="0"/>
              <a:t>rozhodnutí se musí vztahovat na všechny účastníky [§ 212 písm. b) </a:t>
            </a:r>
            <a:r>
              <a:rPr lang="cs-CZ" altLang="cs-CZ" sz="1900" dirty="0" err="1"/>
              <a:t>OSŘ</a:t>
            </a:r>
            <a:r>
              <a:rPr lang="cs-CZ" altLang="cs-CZ" sz="1900" dirty="0"/>
              <a:t>]</a:t>
            </a:r>
          </a:p>
          <a:p>
            <a:pPr lvl="2">
              <a:lnSpc>
                <a:spcPct val="80000"/>
              </a:lnSpc>
            </a:pPr>
            <a:endParaRPr lang="cs-CZ" altLang="cs-CZ" sz="1500" dirty="0"/>
          </a:p>
          <a:p>
            <a:pPr>
              <a:lnSpc>
                <a:spcPct val="80000"/>
              </a:lnSpc>
            </a:pPr>
            <a:endParaRPr lang="cs-CZ" altLang="cs-CZ" sz="2300" dirty="0">
              <a:cs typeface="Times New Roman"/>
            </a:endParaRPr>
          </a:p>
        </p:txBody>
      </p:sp>
    </p:spTree>
    <p:extLst>
      <p:ext uri="{BB962C8B-B14F-4D97-AF65-F5344CB8AC3E}">
        <p14:creationId xmlns:p14="http://schemas.microsoft.com/office/powerpoint/2010/main" val="12731579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762CB9-0E8A-4986-A452-7332D04F0893}"/>
              </a:ext>
            </a:extLst>
          </p:cNvPr>
          <p:cNvSpPr>
            <a:spLocks noGrp="1"/>
          </p:cNvSpPr>
          <p:nvPr>
            <p:ph type="title" idx="4294967295"/>
          </p:nvPr>
        </p:nvSpPr>
        <p:spPr/>
        <p:txBody>
          <a:bodyPr>
            <a:normAutofit fontScale="90000"/>
          </a:bodyPr>
          <a:lstStyle/>
          <a:p>
            <a:r>
              <a:rPr lang="cs-CZ" altLang="cs-CZ" sz="4000" dirty="0">
                <a:latin typeface="+mn-lt"/>
              </a:rPr>
              <a:t>Řízení</a:t>
            </a:r>
            <a:br>
              <a:rPr lang="cs-CZ" altLang="cs-CZ" sz="4000" dirty="0">
                <a:latin typeface="+mn-lt"/>
              </a:rPr>
            </a:br>
            <a:r>
              <a:rPr lang="cs-CZ" altLang="cs-CZ" sz="4000" dirty="0">
                <a:latin typeface="+mn-lt"/>
              </a:rPr>
              <a:t>ve věcech veřejného rejstříku</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Pojem „veřejný rejstřík“</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používáno polysémanticky</a:t>
            </a:r>
          </a:p>
          <a:p>
            <a:pPr lvl="1">
              <a:lnSpc>
                <a:spcPct val="80000"/>
              </a:lnSpc>
            </a:pPr>
            <a:r>
              <a:rPr lang="cs-CZ" altLang="cs-CZ" sz="2300" dirty="0"/>
              <a:t>nejobecnější pojetí = evidence právnických osob (§ 120 ObčZ)</a:t>
            </a:r>
          </a:p>
          <a:p>
            <a:pPr lvl="1">
              <a:lnSpc>
                <a:spcPct val="80000"/>
              </a:lnSpc>
            </a:pPr>
            <a:r>
              <a:rPr lang="cs-CZ" altLang="cs-CZ" sz="2300" dirty="0"/>
              <a:t>pojetí zákona o veřejných rejstřících = evidence (nejen právnických!) osob, které se zapisují do vyjmenovaných veřejných rejstříků (§ 1 odst. 1 </a:t>
            </a:r>
            <a:r>
              <a:rPr lang="cs-CZ" altLang="cs-CZ" sz="2300" dirty="0" err="1"/>
              <a:t>VeřRej</a:t>
            </a:r>
            <a:r>
              <a:rPr lang="cs-CZ" altLang="cs-CZ" sz="2300" dirty="0"/>
              <a:t>)</a:t>
            </a:r>
          </a:p>
          <a:p>
            <a:pPr lvl="1">
              <a:lnSpc>
                <a:spcPct val="80000"/>
              </a:lnSpc>
            </a:pPr>
            <a:r>
              <a:rPr lang="cs-CZ" altLang="cs-CZ" sz="2300" dirty="0"/>
              <a:t>ve smyslu veřejného seznamu = evidence věcí (rejstřík ochranných známek, užitných vzorů, letecký rejstřík…)</a:t>
            </a:r>
          </a:p>
          <a:p>
            <a:pPr>
              <a:lnSpc>
                <a:spcPct val="80000"/>
              </a:lnSpc>
            </a:pPr>
            <a:endParaRPr lang="cs-CZ" altLang="cs-CZ" sz="2700" dirty="0"/>
          </a:p>
          <a:p>
            <a:pPr>
              <a:lnSpc>
                <a:spcPct val="80000"/>
              </a:lnSpc>
            </a:pPr>
            <a:r>
              <a:rPr lang="cs-CZ" altLang="cs-CZ" sz="2700" dirty="0"/>
              <a:t>pro naše účely podstatné pojetí ObčZ a </a:t>
            </a:r>
            <a:r>
              <a:rPr lang="cs-CZ" altLang="cs-CZ" sz="2700" dirty="0" err="1"/>
              <a:t>VeřRej</a:t>
            </a:r>
            <a:endParaRPr lang="cs-CZ" altLang="cs-CZ" sz="2700" dirty="0"/>
          </a:p>
        </p:txBody>
      </p:sp>
    </p:spTree>
    <p:extLst>
      <p:ext uri="{BB962C8B-B14F-4D97-AF65-F5344CB8AC3E}">
        <p14:creationId xmlns:p14="http://schemas.microsoft.com/office/powerpoint/2010/main" val="42122819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Zákon o veřejných rejstřících</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Veřejnými rejstříky se rozumí:</a:t>
            </a:r>
          </a:p>
          <a:p>
            <a:pPr lvl="1">
              <a:lnSpc>
                <a:spcPct val="80000"/>
              </a:lnSpc>
            </a:pPr>
            <a:r>
              <a:rPr lang="cs-CZ" altLang="cs-CZ" sz="2300" dirty="0"/>
              <a:t>spolkový rejstřík,</a:t>
            </a:r>
          </a:p>
          <a:p>
            <a:pPr lvl="1">
              <a:lnSpc>
                <a:spcPct val="80000"/>
              </a:lnSpc>
            </a:pPr>
            <a:r>
              <a:rPr lang="cs-CZ" altLang="cs-CZ" sz="2300" dirty="0"/>
              <a:t>nadační rejstřík,</a:t>
            </a:r>
          </a:p>
          <a:p>
            <a:pPr lvl="1">
              <a:lnSpc>
                <a:spcPct val="80000"/>
              </a:lnSpc>
            </a:pPr>
            <a:r>
              <a:rPr lang="cs-CZ" altLang="cs-CZ" sz="2300" dirty="0"/>
              <a:t>rejstřík ústavů,</a:t>
            </a:r>
          </a:p>
          <a:p>
            <a:pPr lvl="1">
              <a:lnSpc>
                <a:spcPct val="80000"/>
              </a:lnSpc>
            </a:pPr>
            <a:r>
              <a:rPr lang="cs-CZ" altLang="cs-CZ" sz="2300" dirty="0"/>
              <a:t>rejstřík společenství vlastníků jednotek,</a:t>
            </a:r>
          </a:p>
          <a:p>
            <a:pPr lvl="1">
              <a:lnSpc>
                <a:spcPct val="80000"/>
              </a:lnSpc>
            </a:pPr>
            <a:r>
              <a:rPr lang="cs-CZ" altLang="cs-CZ" sz="2300" dirty="0"/>
              <a:t>obchodní rejstřík a</a:t>
            </a:r>
          </a:p>
          <a:p>
            <a:pPr lvl="1">
              <a:lnSpc>
                <a:spcPct val="80000"/>
              </a:lnSpc>
            </a:pPr>
            <a:r>
              <a:rPr lang="cs-CZ" altLang="cs-CZ" sz="2300" dirty="0"/>
              <a:t>rejstřík obecně prospěšných společností.</a:t>
            </a:r>
          </a:p>
        </p:txBody>
      </p:sp>
    </p:spTree>
    <p:extLst>
      <p:ext uri="{BB962C8B-B14F-4D97-AF65-F5344CB8AC3E}">
        <p14:creationId xmlns:p14="http://schemas.microsoft.com/office/powerpoint/2010/main" val="30352350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Zahájení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lnSpcReduction="10000"/>
          </a:bodyPr>
          <a:lstStyle/>
          <a:p>
            <a:pPr>
              <a:lnSpc>
                <a:spcPct val="80000"/>
              </a:lnSpc>
            </a:pPr>
            <a:r>
              <a:rPr lang="cs-CZ" altLang="cs-CZ" sz="2700" dirty="0"/>
              <a:t>Na návrh</a:t>
            </a:r>
          </a:p>
          <a:p>
            <a:pPr lvl="1">
              <a:lnSpc>
                <a:spcPct val="80000"/>
              </a:lnSpc>
            </a:pPr>
            <a:r>
              <a:rPr lang="cs-CZ" altLang="cs-CZ" sz="2300" dirty="0"/>
              <a:t>osoba, které se zápis týká (§ 47 odst. 1 </a:t>
            </a:r>
            <a:r>
              <a:rPr lang="cs-CZ" altLang="cs-CZ" sz="2300" dirty="0" err="1"/>
              <a:t>VeřRej</a:t>
            </a:r>
            <a:r>
              <a:rPr lang="cs-CZ" altLang="cs-CZ" sz="2300" dirty="0"/>
              <a:t>)</a:t>
            </a:r>
          </a:p>
          <a:p>
            <a:pPr lvl="2">
              <a:lnSpc>
                <a:spcPct val="80000"/>
              </a:lnSpc>
            </a:pPr>
            <a:r>
              <a:rPr lang="cs-CZ" altLang="cs-CZ" sz="1900" dirty="0"/>
              <a:t>specifika </a:t>
            </a:r>
            <a:r>
              <a:rPr lang="cs-CZ" altLang="cs-CZ" sz="1900" dirty="0" err="1"/>
              <a:t>prvozápisu</a:t>
            </a:r>
            <a:r>
              <a:rPr lang="cs-CZ" altLang="cs-CZ" sz="1900" dirty="0"/>
              <a:t> (§ 46 </a:t>
            </a:r>
            <a:r>
              <a:rPr lang="cs-CZ" altLang="cs-CZ" sz="1900" dirty="0" err="1"/>
              <a:t>VeřRej</a:t>
            </a:r>
            <a:r>
              <a:rPr lang="cs-CZ" altLang="cs-CZ" sz="1900" dirty="0"/>
              <a:t>)</a:t>
            </a:r>
          </a:p>
          <a:p>
            <a:pPr lvl="1">
              <a:lnSpc>
                <a:spcPct val="80000"/>
              </a:lnSpc>
            </a:pPr>
            <a:r>
              <a:rPr lang="cs-CZ" altLang="cs-CZ" sz="2300" dirty="0"/>
              <a:t>nesplní-li povinnost podat návrh bez zbytečného odkladu + 15 dnů = složená lhůta (29 Cdo 2624/2016 ), může návrh podat každý, kdo doloží právní zájem (§ 11 odst. 3 </a:t>
            </a:r>
            <a:r>
              <a:rPr lang="cs-CZ" altLang="cs-CZ" sz="2300" dirty="0" err="1"/>
              <a:t>VeřRej</a:t>
            </a:r>
            <a:r>
              <a:rPr lang="cs-CZ" altLang="cs-CZ" sz="2300" dirty="0"/>
              <a:t>),</a:t>
            </a:r>
          </a:p>
          <a:p>
            <a:pPr lvl="2">
              <a:lnSpc>
                <a:spcPct val="80000"/>
              </a:lnSpc>
            </a:pPr>
            <a:r>
              <a:rPr lang="cs-CZ" altLang="cs-CZ" sz="1900" dirty="0"/>
              <a:t>i konstitutivně zapisované skutečnosti?</a:t>
            </a:r>
          </a:p>
          <a:p>
            <a:pPr lvl="1">
              <a:lnSpc>
                <a:spcPct val="80000"/>
              </a:lnSpc>
            </a:pPr>
            <a:r>
              <a:rPr lang="cs-CZ" altLang="cs-CZ" sz="2300" dirty="0"/>
              <a:t>zástavní věřitel nebo společník v případě zápisu zástavního práva k podílu (§ 47 odst. 2 </a:t>
            </a:r>
            <a:r>
              <a:rPr lang="cs-CZ" altLang="cs-CZ" sz="2300" dirty="0" err="1"/>
              <a:t>VeřRej</a:t>
            </a:r>
            <a:r>
              <a:rPr lang="cs-CZ" altLang="cs-CZ" sz="2300" dirty="0"/>
              <a:t>).</a:t>
            </a:r>
          </a:p>
          <a:p>
            <a:pPr>
              <a:lnSpc>
                <a:spcPct val="80000"/>
              </a:lnSpc>
            </a:pPr>
            <a:r>
              <a:rPr lang="cs-CZ" altLang="cs-CZ" sz="2700" dirty="0"/>
              <a:t>Bez návrhu</a:t>
            </a:r>
          </a:p>
          <a:p>
            <a:pPr lvl="1">
              <a:lnSpc>
                <a:spcPct val="80000"/>
              </a:lnSpc>
            </a:pPr>
            <a:r>
              <a:rPr lang="cs-CZ" altLang="cs-CZ" sz="2300" dirty="0"/>
              <a:t>dosažení shody mezi zápisem a skutečným stavem (§ 78</a:t>
            </a:r>
            <a:br>
              <a:rPr lang="cs-CZ" altLang="cs-CZ" sz="2300" dirty="0"/>
            </a:br>
            <a:r>
              <a:rPr lang="cs-CZ" altLang="cs-CZ" sz="2300" dirty="0"/>
              <a:t>odst. 1, § 79 </a:t>
            </a:r>
            <a:r>
              <a:rPr lang="cs-CZ" altLang="cs-CZ" sz="2300" dirty="0" err="1"/>
              <a:t>VeřRej</a:t>
            </a:r>
            <a:r>
              <a:rPr lang="cs-CZ" altLang="cs-CZ" sz="2300" dirty="0"/>
              <a:t>),</a:t>
            </a:r>
          </a:p>
          <a:p>
            <a:pPr lvl="1">
              <a:lnSpc>
                <a:spcPct val="80000"/>
              </a:lnSpc>
            </a:pPr>
            <a:r>
              <a:rPr lang="cs-CZ" altLang="cs-CZ" sz="2300" dirty="0"/>
              <a:t>podnět (</a:t>
            </a:r>
            <a:r>
              <a:rPr lang="cs-CZ" altLang="cs-CZ" sz="2300" i="1" dirty="0"/>
              <a:t>á la</a:t>
            </a:r>
            <a:r>
              <a:rPr lang="cs-CZ" altLang="cs-CZ" sz="2300" dirty="0"/>
              <a:t> 27 Cdo 2277/2020), nebo ze strany jiného orgánu veřejné moci (§ 80 </a:t>
            </a:r>
            <a:r>
              <a:rPr lang="cs-CZ" altLang="cs-CZ" sz="2300" dirty="0" err="1"/>
              <a:t>VeřRej</a:t>
            </a:r>
            <a:r>
              <a:rPr lang="cs-CZ" altLang="cs-CZ" sz="2300" dirty="0"/>
              <a:t>).</a:t>
            </a:r>
          </a:p>
        </p:txBody>
      </p:sp>
    </p:spTree>
    <p:extLst>
      <p:ext uri="{BB962C8B-B14F-4D97-AF65-F5344CB8AC3E}">
        <p14:creationId xmlns:p14="http://schemas.microsoft.com/office/powerpoint/2010/main" val="1829589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Novelizační okénko</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Novela zákona o obchodních korporacích:</a:t>
            </a:r>
          </a:p>
          <a:p>
            <a:pPr lvl="1">
              <a:lnSpc>
                <a:spcPct val="80000"/>
              </a:lnSpc>
            </a:pPr>
            <a:r>
              <a:rPr lang="cs-CZ" altLang="cs-CZ" sz="2300" dirty="0"/>
              <a:t>zákon vyhlášen 13. 2. 2020 ve Sbírce zákonů v částce 16</a:t>
            </a:r>
            <a:br>
              <a:rPr lang="cs-CZ" altLang="cs-CZ" sz="2300" dirty="0"/>
            </a:br>
            <a:r>
              <a:rPr lang="cs-CZ" altLang="cs-CZ" sz="2300" dirty="0"/>
              <a:t>pod číslem </a:t>
            </a:r>
            <a:r>
              <a:rPr lang="cs-CZ" altLang="cs-CZ" sz="2300" dirty="0">
                <a:hlinkClick r:id="rId2"/>
              </a:rPr>
              <a:t>33/2020 Sb.</a:t>
            </a:r>
            <a:endParaRPr lang="cs-CZ" altLang="cs-CZ" sz="2300" dirty="0"/>
          </a:p>
          <a:p>
            <a:pPr lvl="1">
              <a:lnSpc>
                <a:spcPct val="80000"/>
              </a:lnSpc>
            </a:pPr>
            <a:r>
              <a:rPr lang="cs-CZ" altLang="cs-CZ" sz="2300" dirty="0"/>
              <a:t>relativně rozsáhlá změna (zejména úpravy kapitálových společností)</a:t>
            </a:r>
          </a:p>
          <a:p>
            <a:pPr lvl="1">
              <a:lnSpc>
                <a:spcPct val="80000"/>
              </a:lnSpc>
            </a:pPr>
            <a:r>
              <a:rPr lang="cs-CZ" altLang="cs-CZ" sz="2300" dirty="0"/>
              <a:t>dílčí změny v družstevní úpravě</a:t>
            </a:r>
          </a:p>
          <a:p>
            <a:pPr lvl="2">
              <a:lnSpc>
                <a:spcPct val="80000"/>
              </a:lnSpc>
            </a:pPr>
            <a:r>
              <a:rPr lang="cs-CZ" altLang="cs-CZ" sz="2100" dirty="0"/>
              <a:t>soulad s celkovou koncepcí úpravy obchodních korporací</a:t>
            </a:r>
          </a:p>
          <a:p>
            <a:pPr>
              <a:lnSpc>
                <a:spcPct val="80000"/>
              </a:lnSpc>
            </a:pPr>
            <a:r>
              <a:rPr lang="cs-CZ" altLang="cs-CZ" sz="2700" dirty="0"/>
              <a:t>Novela „občanského zákoníku“:</a:t>
            </a:r>
          </a:p>
          <a:p>
            <a:pPr lvl="1">
              <a:lnSpc>
                <a:spcPct val="80000"/>
              </a:lnSpc>
            </a:pPr>
            <a:r>
              <a:rPr lang="cs-CZ" altLang="cs-CZ" sz="2300" dirty="0"/>
              <a:t>zákon vyhlášen 15. 4. 2020 ve Sbírce zákonů v částce 60 pod číslem </a:t>
            </a:r>
            <a:r>
              <a:rPr lang="cs-CZ" altLang="cs-CZ" sz="2300" dirty="0">
                <a:hlinkClick r:id="rId3"/>
              </a:rPr>
              <a:t>163/2020 Sb.</a:t>
            </a:r>
            <a:endParaRPr lang="cs-CZ" altLang="cs-CZ" sz="2300" dirty="0"/>
          </a:p>
          <a:p>
            <a:pPr lvl="1">
              <a:lnSpc>
                <a:spcPct val="80000"/>
              </a:lnSpc>
            </a:pPr>
            <a:r>
              <a:rPr lang="cs-CZ" altLang="cs-CZ" sz="2300" dirty="0"/>
              <a:t>většina původně navržených úprav družstevního práva přesunuta sem</a:t>
            </a:r>
          </a:p>
          <a:p>
            <a:pPr lvl="1">
              <a:lnSpc>
                <a:spcPct val="80000"/>
              </a:lnSpc>
            </a:pPr>
            <a:r>
              <a:rPr lang="cs-CZ" altLang="cs-CZ" sz="2300" u="sng" dirty="0"/>
              <a:t>účinnost</a:t>
            </a:r>
            <a:r>
              <a:rPr lang="cs-CZ" altLang="cs-CZ" sz="2300" dirty="0"/>
              <a:t> již </a:t>
            </a:r>
            <a:r>
              <a:rPr lang="cs-CZ" altLang="cs-CZ" sz="2300" u="sng" dirty="0"/>
              <a:t>1. 7. 2020</a:t>
            </a:r>
            <a:r>
              <a:rPr lang="cs-CZ" altLang="cs-CZ" sz="2300" dirty="0"/>
              <a:t>!</a:t>
            </a:r>
          </a:p>
        </p:txBody>
      </p:sp>
    </p:spTree>
    <p:extLst>
      <p:ext uri="{BB962C8B-B14F-4D97-AF65-F5344CB8AC3E}">
        <p14:creationId xmlns:p14="http://schemas.microsoft.com/office/powerpoint/2010/main" val="20168058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Návrh</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Na formuláři (§ 18 </a:t>
            </a:r>
            <a:r>
              <a:rPr lang="cs-CZ" altLang="cs-CZ" sz="2700" dirty="0" err="1"/>
              <a:t>VeřRej</a:t>
            </a:r>
            <a:r>
              <a:rPr lang="cs-CZ" altLang="cs-CZ" sz="2700" dirty="0"/>
              <a:t>),</a:t>
            </a:r>
          </a:p>
          <a:p>
            <a:pPr lvl="1">
              <a:lnSpc>
                <a:spcPct val="80000"/>
              </a:lnSpc>
            </a:pPr>
            <a:r>
              <a:rPr lang="cs-CZ" altLang="cs-CZ" sz="2300" dirty="0"/>
              <a:t>kde jen to jde (§ 20 </a:t>
            </a:r>
            <a:r>
              <a:rPr lang="cs-CZ" altLang="cs-CZ" sz="2300" dirty="0" err="1"/>
              <a:t>VeřRej</a:t>
            </a:r>
            <a:r>
              <a:rPr lang="cs-CZ" altLang="cs-CZ" sz="2300" dirty="0"/>
              <a:t>),</a:t>
            </a:r>
          </a:p>
          <a:p>
            <a:pPr lvl="1">
              <a:lnSpc>
                <a:spcPct val="80000"/>
              </a:lnSpc>
            </a:pPr>
            <a:r>
              <a:rPr lang="cs-CZ" altLang="cs-CZ" sz="2300" dirty="0"/>
              <a:t>inteligentní formulář odstupný na www.or.justice.cz (§ 21 </a:t>
            </a:r>
            <a:r>
              <a:rPr lang="cs-CZ" altLang="cs-CZ" sz="2300" dirty="0" err="1"/>
              <a:t>VeřRej</a:t>
            </a:r>
            <a:r>
              <a:rPr lang="cs-CZ" altLang="cs-CZ" sz="2300" dirty="0"/>
              <a:t>).</a:t>
            </a:r>
          </a:p>
          <a:p>
            <a:pPr>
              <a:lnSpc>
                <a:spcPct val="80000"/>
              </a:lnSpc>
            </a:pPr>
            <a:r>
              <a:rPr lang="cs-CZ" altLang="cs-CZ" sz="2700" dirty="0"/>
              <a:t>Doložit listiny (§ 19 </a:t>
            </a:r>
            <a:r>
              <a:rPr lang="cs-CZ" altLang="cs-CZ" sz="2700" dirty="0" err="1"/>
              <a:t>VeřRej</a:t>
            </a:r>
            <a:r>
              <a:rPr lang="cs-CZ" altLang="cs-CZ" sz="2700" dirty="0"/>
              <a:t>),</a:t>
            </a:r>
          </a:p>
          <a:p>
            <a:pPr lvl="1">
              <a:lnSpc>
                <a:spcPct val="80000"/>
              </a:lnSpc>
            </a:pPr>
            <a:r>
              <a:rPr lang="cs-CZ" altLang="cs-CZ" sz="2300" dirty="0"/>
              <a:t>o skutečnostech, které mají být zapsány.</a:t>
            </a:r>
          </a:p>
          <a:p>
            <a:pPr lvl="1">
              <a:lnSpc>
                <a:spcPct val="80000"/>
              </a:lnSpc>
            </a:pPr>
            <a:r>
              <a:rPr lang="cs-CZ" altLang="cs-CZ" sz="2300" dirty="0"/>
              <a:t>které se zakládají do sbírky listin.</a:t>
            </a:r>
          </a:p>
          <a:p>
            <a:pPr>
              <a:lnSpc>
                <a:spcPct val="80000"/>
              </a:lnSpc>
            </a:pPr>
            <a:r>
              <a:rPr lang="cs-CZ" altLang="cs-CZ" sz="2700" dirty="0"/>
              <a:t>Podání (§ 22 </a:t>
            </a:r>
            <a:r>
              <a:rPr lang="cs-CZ" altLang="cs-CZ" sz="2700" dirty="0" err="1"/>
              <a:t>VeřRej</a:t>
            </a:r>
            <a:r>
              <a:rPr lang="cs-CZ" altLang="cs-CZ" sz="2700" dirty="0"/>
              <a:t>)</a:t>
            </a:r>
          </a:p>
          <a:p>
            <a:pPr lvl="1">
              <a:lnSpc>
                <a:spcPct val="80000"/>
              </a:lnSpc>
            </a:pPr>
            <a:r>
              <a:rPr lang="cs-CZ" altLang="cs-CZ" sz="2300" dirty="0"/>
              <a:t>listinné (ověřený podpis),</a:t>
            </a:r>
          </a:p>
          <a:p>
            <a:pPr lvl="1">
              <a:lnSpc>
                <a:spcPct val="80000"/>
              </a:lnSpc>
            </a:pPr>
            <a:r>
              <a:rPr lang="cs-CZ" altLang="cs-CZ" sz="2300" dirty="0"/>
              <a:t>elektronické (el. podpis nebo z DS navrhovatele)</a:t>
            </a:r>
            <a:br>
              <a:rPr lang="cs-CZ" altLang="cs-CZ" sz="2300" dirty="0"/>
            </a:br>
            <a:r>
              <a:rPr lang="cs-CZ" altLang="cs-CZ" sz="2300" dirty="0"/>
              <a:t>[27 Cdo 143/2020].</a:t>
            </a:r>
          </a:p>
        </p:txBody>
      </p:sp>
    </p:spTree>
    <p:extLst>
      <p:ext uri="{BB962C8B-B14F-4D97-AF65-F5344CB8AC3E}">
        <p14:creationId xmlns:p14="http://schemas.microsoft.com/office/powerpoint/2010/main" val="276978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Specifika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Účastenství (§ 84 </a:t>
            </a:r>
            <a:r>
              <a:rPr lang="cs-CZ" altLang="cs-CZ" sz="2700" dirty="0" err="1"/>
              <a:t>VeřRej</a:t>
            </a:r>
            <a:r>
              <a:rPr lang="cs-CZ" altLang="cs-CZ" sz="2700" dirty="0"/>
              <a:t>),</a:t>
            </a:r>
          </a:p>
          <a:p>
            <a:pPr lvl="1">
              <a:lnSpc>
                <a:spcPct val="80000"/>
              </a:lnSpc>
            </a:pPr>
            <a:r>
              <a:rPr lang="cs-CZ" altLang="cs-CZ" sz="2300" dirty="0"/>
              <a:t>navrhovatel(é),</a:t>
            </a:r>
          </a:p>
          <a:p>
            <a:pPr lvl="1">
              <a:lnSpc>
                <a:spcPct val="80000"/>
              </a:lnSpc>
            </a:pPr>
            <a:r>
              <a:rPr lang="cs-CZ" altLang="cs-CZ" sz="2300" dirty="0"/>
              <a:t>zapsaná osoba.</a:t>
            </a:r>
          </a:p>
          <a:p>
            <a:pPr>
              <a:lnSpc>
                <a:spcPct val="80000"/>
              </a:lnSpc>
            </a:pPr>
            <a:r>
              <a:rPr lang="cs-CZ" altLang="cs-CZ" sz="2700" dirty="0"/>
              <a:t>Zpětvzetí návrhu (§ 78 odst. 2 </a:t>
            </a:r>
            <a:r>
              <a:rPr lang="cs-CZ" altLang="cs-CZ" sz="2700" dirty="0" err="1"/>
              <a:t>VeřRej</a:t>
            </a:r>
            <a:r>
              <a:rPr lang="cs-CZ" altLang="cs-CZ" sz="2700" dirty="0"/>
              <a:t>),</a:t>
            </a:r>
          </a:p>
          <a:p>
            <a:pPr lvl="1">
              <a:lnSpc>
                <a:spcPct val="80000"/>
              </a:lnSpc>
            </a:pPr>
            <a:r>
              <a:rPr lang="cs-CZ" altLang="cs-CZ" sz="2300" dirty="0"/>
              <a:t>neúčinné, ledaže jde o konstitutivní návrh.</a:t>
            </a:r>
          </a:p>
          <a:p>
            <a:pPr>
              <a:lnSpc>
                <a:spcPct val="80000"/>
              </a:lnSpc>
            </a:pPr>
            <a:r>
              <a:rPr lang="cs-CZ" altLang="cs-CZ" sz="2700" dirty="0"/>
              <a:t>Přerušení řízení (§ 85 </a:t>
            </a:r>
            <a:r>
              <a:rPr lang="cs-CZ" altLang="cs-CZ" sz="2700" dirty="0" err="1"/>
              <a:t>VeřRej</a:t>
            </a:r>
            <a:r>
              <a:rPr lang="cs-CZ" altLang="cs-CZ" sz="2700" dirty="0"/>
              <a:t>),</a:t>
            </a:r>
          </a:p>
          <a:p>
            <a:pPr lvl="1">
              <a:lnSpc>
                <a:spcPct val="80000"/>
              </a:lnSpc>
            </a:pPr>
            <a:r>
              <a:rPr lang="cs-CZ" altLang="cs-CZ" sz="2300" dirty="0"/>
              <a:t>podle § 109 odst. 2 písm. c) </a:t>
            </a:r>
            <a:r>
              <a:rPr lang="cs-CZ" altLang="cs-CZ" sz="2300" dirty="0" err="1"/>
              <a:t>OSŘ</a:t>
            </a:r>
            <a:r>
              <a:rPr lang="cs-CZ" altLang="cs-CZ" sz="2300" dirty="0"/>
              <a:t> nelze.</a:t>
            </a:r>
          </a:p>
          <a:p>
            <a:pPr lvl="1">
              <a:lnSpc>
                <a:spcPct val="80000"/>
              </a:lnSpc>
            </a:pPr>
            <a:endParaRPr lang="cs-CZ" altLang="cs-CZ" sz="2300" dirty="0"/>
          </a:p>
        </p:txBody>
      </p:sp>
    </p:spTree>
    <p:extLst>
      <p:ext uri="{BB962C8B-B14F-4D97-AF65-F5344CB8AC3E}">
        <p14:creationId xmlns:p14="http://schemas.microsoft.com/office/powerpoint/2010/main" val="5934585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Vady návrhu</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Výzva k odstranění vad nebo doplnění chybějících listin</a:t>
            </a:r>
          </a:p>
          <a:p>
            <a:pPr lvl="1">
              <a:lnSpc>
                <a:spcPct val="80000"/>
              </a:lnSpc>
            </a:pPr>
            <a:r>
              <a:rPr lang="cs-CZ" altLang="cs-CZ" sz="2300" dirty="0"/>
              <a:t>1x (nelze opakovat),</a:t>
            </a:r>
          </a:p>
          <a:p>
            <a:pPr lvl="1">
              <a:lnSpc>
                <a:spcPct val="80000"/>
              </a:lnSpc>
            </a:pPr>
            <a:r>
              <a:rPr lang="cs-CZ" altLang="cs-CZ" sz="2300" dirty="0"/>
              <a:t>do 3 pracovních dnů od doručení návrhu,</a:t>
            </a:r>
          </a:p>
          <a:p>
            <a:pPr lvl="1">
              <a:lnSpc>
                <a:spcPct val="80000"/>
              </a:lnSpc>
            </a:pPr>
            <a:r>
              <a:rPr lang="cs-CZ" altLang="cs-CZ" sz="2300" dirty="0"/>
              <a:t>zpravidla lhůta 15 dnů.</a:t>
            </a:r>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2149664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Odmítnutí (§ 86 </a:t>
            </a:r>
            <a:r>
              <a:rPr lang="cs-CZ" altLang="cs-CZ" sz="4000" dirty="0" err="1">
                <a:latin typeface="Calibri" pitchFamily="34" charset="0"/>
              </a:rPr>
              <a:t>VeřRej</a:t>
            </a:r>
            <a:r>
              <a:rPr lang="cs-CZ" altLang="cs-CZ" sz="4000" dirty="0">
                <a:latin typeface="Calibri" pitchFamily="34" charset="0"/>
              </a:rPr>
              <a:t>)</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Rejstříkový soud usnesením návrh na zápis odmítne, jestliže</a:t>
            </a:r>
          </a:p>
          <a:p>
            <a:pPr marL="914400" lvl="1" indent="-457200">
              <a:lnSpc>
                <a:spcPct val="80000"/>
              </a:lnSpc>
              <a:buFont typeface="+mj-lt"/>
              <a:buAutoNum type="alphaLcParenR"/>
            </a:pPr>
            <a:r>
              <a:rPr lang="cs-CZ" altLang="cs-CZ" sz="2300" dirty="0"/>
              <a:t>byl podán osobou, která k návrhu není oprávněna,</a:t>
            </a:r>
          </a:p>
          <a:p>
            <a:pPr marL="914400" lvl="1" indent="-457200">
              <a:lnSpc>
                <a:spcPct val="80000"/>
              </a:lnSpc>
              <a:buFont typeface="+mj-lt"/>
              <a:buAutoNum type="alphaLcParenR"/>
            </a:pPr>
            <a:r>
              <a:rPr lang="cs-CZ" altLang="cs-CZ" sz="2300" dirty="0"/>
              <a:t>nebyl podán předepsaným způsobem,</a:t>
            </a:r>
          </a:p>
          <a:p>
            <a:pPr marL="914400" lvl="1" indent="-457200">
              <a:lnSpc>
                <a:spcPct val="80000"/>
              </a:lnSpc>
              <a:buFont typeface="+mj-lt"/>
              <a:buAutoNum type="alphaLcParenR"/>
            </a:pPr>
            <a:r>
              <a:rPr lang="cs-CZ" altLang="cs-CZ" sz="2300" dirty="0"/>
              <a:t>neobsahuje všechny předepsané náležitosti,</a:t>
            </a:r>
          </a:p>
          <a:p>
            <a:pPr marL="914400" lvl="1" indent="-457200">
              <a:lnSpc>
                <a:spcPct val="80000"/>
              </a:lnSpc>
              <a:buFont typeface="+mj-lt"/>
              <a:buAutoNum type="alphaLcParenR"/>
            </a:pPr>
            <a:r>
              <a:rPr lang="cs-CZ" altLang="cs-CZ" sz="2300" dirty="0"/>
              <a:t>je nesrozumitelný nebo neurčitý,</a:t>
            </a:r>
          </a:p>
          <a:p>
            <a:pPr marL="914400" lvl="1" indent="-457200">
              <a:lnSpc>
                <a:spcPct val="80000"/>
              </a:lnSpc>
              <a:buFont typeface="+mj-lt"/>
              <a:buAutoNum type="alphaLcParenR"/>
            </a:pPr>
            <a:r>
              <a:rPr lang="cs-CZ" altLang="cs-CZ" sz="2300" dirty="0"/>
              <a:t>k němu nebyly připojeny listiny, jimiž mají být podle tohoto nebo jiného zákona doloženy údaje o zapisovaných skutečnostech, nebo</a:t>
            </a:r>
          </a:p>
          <a:p>
            <a:pPr marL="914400" lvl="1" indent="-457200">
              <a:lnSpc>
                <a:spcPct val="80000"/>
              </a:lnSpc>
              <a:buFont typeface="+mj-lt"/>
              <a:buAutoNum type="alphaLcParenR"/>
            </a:pPr>
            <a:r>
              <a:rPr lang="cs-CZ" altLang="cs-CZ" sz="2300" dirty="0"/>
              <a:t>účel zakládané právnické osoby je v rozporu s ustanovením § 145 občanského zákoníku.</a:t>
            </a:r>
          </a:p>
          <a:p>
            <a:pPr>
              <a:lnSpc>
                <a:spcPct val="80000"/>
              </a:lnSpc>
            </a:pPr>
            <a:r>
              <a:rPr lang="cs-CZ" altLang="cs-CZ" sz="2700" dirty="0"/>
              <a:t>Nezakládá překážku věci pravomocné rozhodnuté</a:t>
            </a:r>
          </a:p>
          <a:p>
            <a:pPr lvl="1">
              <a:lnSpc>
                <a:spcPct val="80000"/>
              </a:lnSpc>
            </a:pPr>
            <a:r>
              <a:rPr lang="cs-CZ" altLang="cs-CZ" sz="2300" dirty="0"/>
              <a:t>proto „poučení“ podle § 89 </a:t>
            </a:r>
            <a:r>
              <a:rPr lang="cs-CZ" altLang="cs-CZ" sz="2300" dirty="0" err="1"/>
              <a:t>VeřRej</a:t>
            </a:r>
            <a:r>
              <a:rPr lang="cs-CZ" altLang="cs-CZ" sz="2300" dirty="0"/>
              <a:t>.</a:t>
            </a:r>
          </a:p>
          <a:p>
            <a:pPr lvl="1">
              <a:lnSpc>
                <a:spcPct val="80000"/>
              </a:lnSpc>
            </a:pPr>
            <a:endParaRPr lang="cs-CZ" altLang="cs-CZ" sz="2300" dirty="0"/>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18782776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Meritorní přezkum</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fontScale="92500" lnSpcReduction="10000"/>
          </a:bodyPr>
          <a:lstStyle/>
          <a:p>
            <a:pPr>
              <a:lnSpc>
                <a:spcPct val="80000"/>
              </a:lnSpc>
            </a:pPr>
            <a:r>
              <a:rPr lang="cs-CZ" altLang="cs-CZ" sz="2700" dirty="0"/>
              <a:t>Registrační princip</a:t>
            </a:r>
          </a:p>
          <a:p>
            <a:pPr lvl="1">
              <a:lnSpc>
                <a:spcPct val="80000"/>
              </a:lnSpc>
            </a:pPr>
            <a:r>
              <a:rPr lang="cs-CZ" altLang="cs-CZ" sz="2300" dirty="0"/>
              <a:t>nezjišťují se sporné skutečnosti (§ 90 </a:t>
            </a:r>
            <a:r>
              <a:rPr lang="cs-CZ" altLang="cs-CZ" sz="2300" dirty="0" err="1"/>
              <a:t>VeřRej</a:t>
            </a:r>
            <a:r>
              <a:rPr lang="cs-CZ" altLang="cs-CZ" sz="2300" dirty="0"/>
              <a:t>).</a:t>
            </a:r>
          </a:p>
          <a:p>
            <a:pPr>
              <a:lnSpc>
                <a:spcPct val="80000"/>
              </a:lnSpc>
            </a:pPr>
            <a:endParaRPr lang="cs-CZ" altLang="cs-CZ" sz="2700" dirty="0"/>
          </a:p>
          <a:p>
            <a:pPr lvl="1">
              <a:lnSpc>
                <a:spcPct val="80000"/>
              </a:lnSpc>
            </a:pPr>
            <a:r>
              <a:rPr lang="cs-CZ" altLang="cs-CZ" sz="2300" i="1" dirty="0"/>
              <a:t>Řečené však neznamená, že soudu přísluší toliko ověřit, zda k návrhu byly připojeny požadované listiny; jak se podává z výslovného znění § 90 odst. 1 z. v. r., rejstříkový soud ověřuje, zda údaje, které mají být podle návrhu zapsány, z těchto listin vyplývají. Jinak řečeno, nestačí pouhé zjištění, že listiny byly připojeny, ale je nutné také zkoumat jejich obsah </a:t>
            </a:r>
            <a:r>
              <a:rPr lang="cs-CZ" altLang="cs-CZ" sz="2300" dirty="0"/>
              <a:t>(29 Cdo 4525/2016).</a:t>
            </a:r>
          </a:p>
          <a:p>
            <a:pPr lvl="1">
              <a:lnSpc>
                <a:spcPct val="80000"/>
              </a:lnSpc>
            </a:pPr>
            <a:r>
              <a:rPr lang="cs-CZ" altLang="cs-CZ" sz="2300" i="1" dirty="0"/>
              <a:t>Rejstříkovému soudu nepřísluší v rejstříkovém řízení posuzovat platnost usnesení valné hromady společnosti s ručením omezeným, a to ani v řízení o povolení zápisu skutečnosti založené usnesením valné hromady do obchodního rejstříku. K vadám, pro které se na usnesení valné hromady hledí, jako by nebylo přijato (srov. zejména § 45 odst. 1 a 2 z. o. k. a § 245 o. z.), však rejstříkový soud přihlédnout musí </a:t>
            </a:r>
            <a:r>
              <a:rPr lang="cs-CZ" altLang="cs-CZ" sz="2300" dirty="0"/>
              <a:t>(29 Cdo 1104/2016).</a:t>
            </a:r>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9629627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Rozhodnutí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fontScale="92500" lnSpcReduction="20000"/>
          </a:bodyPr>
          <a:lstStyle/>
          <a:p>
            <a:pPr>
              <a:lnSpc>
                <a:spcPct val="80000"/>
              </a:lnSpc>
            </a:pPr>
            <a:r>
              <a:rPr lang="cs-CZ" altLang="cs-CZ" sz="2700" dirty="0"/>
              <a:t>Usnesení (§ 93 </a:t>
            </a:r>
            <a:r>
              <a:rPr lang="cs-CZ" altLang="cs-CZ" sz="2700" dirty="0" err="1"/>
              <a:t>VeřRej</a:t>
            </a:r>
            <a:r>
              <a:rPr lang="cs-CZ" altLang="cs-CZ" sz="2700" dirty="0"/>
              <a:t>)</a:t>
            </a:r>
          </a:p>
          <a:p>
            <a:pPr lvl="1">
              <a:lnSpc>
                <a:spcPct val="80000"/>
              </a:lnSpc>
            </a:pPr>
            <a:r>
              <a:rPr lang="cs-CZ" altLang="cs-CZ" sz="2300" dirty="0"/>
              <a:t>nutné, nepodává-li se na návrh na formuláři.</a:t>
            </a:r>
          </a:p>
          <a:p>
            <a:pPr lvl="1">
              <a:lnSpc>
                <a:spcPct val="80000"/>
              </a:lnSpc>
            </a:pPr>
            <a:endParaRPr lang="cs-CZ" altLang="cs-CZ" sz="2300" dirty="0"/>
          </a:p>
          <a:p>
            <a:pPr>
              <a:lnSpc>
                <a:spcPct val="80000"/>
              </a:lnSpc>
            </a:pPr>
            <a:r>
              <a:rPr lang="cs-CZ" altLang="cs-CZ" sz="2700" dirty="0"/>
              <a:t>Bez rozhodnutí</a:t>
            </a:r>
          </a:p>
          <a:p>
            <a:pPr lvl="1">
              <a:lnSpc>
                <a:spcPct val="80000"/>
              </a:lnSpc>
            </a:pPr>
            <a:r>
              <a:rPr lang="cs-CZ" altLang="cs-CZ" sz="2300" dirty="0"/>
              <a:t>mají-li navrhované skutečnosti podklad v přiloženém notářském zápisu + další podmínky (§ 92 </a:t>
            </a:r>
            <a:r>
              <a:rPr lang="cs-CZ" altLang="cs-CZ" sz="2300" dirty="0" err="1"/>
              <a:t>VeřRej</a:t>
            </a:r>
            <a:r>
              <a:rPr lang="cs-CZ" altLang="cs-CZ" sz="2300" dirty="0"/>
              <a:t>)</a:t>
            </a:r>
          </a:p>
          <a:p>
            <a:pPr lvl="1">
              <a:lnSpc>
                <a:spcPct val="80000"/>
              </a:lnSpc>
            </a:pPr>
            <a:r>
              <a:rPr lang="cs-CZ" altLang="cs-CZ" sz="2300" dirty="0"/>
              <a:t>povinnost „promítnout“ fikce zápisu (§ 98 odst. 2 </a:t>
            </a:r>
            <a:r>
              <a:rPr lang="cs-CZ" altLang="cs-CZ" sz="2300" dirty="0" err="1"/>
              <a:t>VeřRej</a:t>
            </a:r>
            <a:r>
              <a:rPr lang="cs-CZ" altLang="cs-CZ" sz="2300" dirty="0"/>
              <a:t>),</a:t>
            </a:r>
          </a:p>
          <a:p>
            <a:pPr lvl="1">
              <a:lnSpc>
                <a:spcPct val="80000"/>
              </a:lnSpc>
            </a:pPr>
            <a:r>
              <a:rPr lang="cs-CZ" altLang="cs-CZ" sz="2300" dirty="0"/>
              <a:t>výmaz právnické osoby podle § 82 </a:t>
            </a:r>
            <a:r>
              <a:rPr lang="cs-CZ" altLang="cs-CZ" sz="2300" dirty="0" err="1"/>
              <a:t>VeřRej</a:t>
            </a:r>
            <a:r>
              <a:rPr lang="cs-CZ" altLang="cs-CZ" sz="2300" dirty="0"/>
              <a:t> (27 Cdo 2143/2017,</a:t>
            </a:r>
            <a:br>
              <a:rPr lang="cs-CZ" altLang="cs-CZ" sz="2300" dirty="0"/>
            </a:br>
            <a:r>
              <a:rPr lang="cs-CZ" altLang="cs-CZ" sz="2300" dirty="0"/>
              <a:t>27 Cdo 611/2018, 27 Cdo 632/2018),*</a:t>
            </a:r>
          </a:p>
          <a:p>
            <a:pPr lvl="1">
              <a:lnSpc>
                <a:spcPct val="80000"/>
              </a:lnSpc>
            </a:pPr>
            <a:r>
              <a:rPr lang="cs-CZ" altLang="cs-CZ" sz="2300" dirty="0"/>
              <a:t>je-li podkladem rozhodnutí soudu nebo správního orgánu (§ 81 </a:t>
            </a:r>
            <a:r>
              <a:rPr lang="cs-CZ" altLang="cs-CZ" sz="2300" dirty="0" err="1"/>
              <a:t>VeřRej</a:t>
            </a:r>
            <a:r>
              <a:rPr lang="cs-CZ" altLang="cs-CZ" sz="2300" dirty="0"/>
              <a:t>),</a:t>
            </a:r>
          </a:p>
          <a:p>
            <a:pPr lvl="1">
              <a:lnSpc>
                <a:spcPct val="80000"/>
              </a:lnSpc>
            </a:pPr>
            <a:r>
              <a:rPr lang="cs-CZ" altLang="cs-CZ" sz="2300" dirty="0"/>
              <a:t>„automatická“ aktualizace údajů z </a:t>
            </a:r>
            <a:r>
              <a:rPr lang="cs-CZ" altLang="cs-CZ" sz="2300" dirty="0" err="1"/>
              <a:t>ISZR</a:t>
            </a:r>
            <a:r>
              <a:rPr lang="cs-CZ" altLang="cs-CZ" sz="2300" dirty="0"/>
              <a:t> (§ 95 odst. 1 </a:t>
            </a:r>
            <a:r>
              <a:rPr lang="cs-CZ" altLang="cs-CZ" sz="2300" dirty="0" err="1"/>
              <a:t>VeřRej</a:t>
            </a:r>
            <a:r>
              <a:rPr lang="cs-CZ" altLang="cs-CZ" sz="2300" dirty="0"/>
              <a:t>),</a:t>
            </a:r>
          </a:p>
          <a:p>
            <a:pPr lvl="1">
              <a:lnSpc>
                <a:spcPct val="80000"/>
              </a:lnSpc>
            </a:pPr>
            <a:r>
              <a:rPr lang="cs-CZ" altLang="cs-CZ" sz="2300" dirty="0"/>
              <a:t>chyba v psaní a v počtech (§ 95 odst. 2 </a:t>
            </a:r>
            <a:r>
              <a:rPr lang="cs-CZ" altLang="cs-CZ" sz="2300" dirty="0" err="1"/>
              <a:t>VeřRej</a:t>
            </a:r>
            <a:r>
              <a:rPr lang="cs-CZ" altLang="cs-CZ" sz="2300" dirty="0"/>
              <a:t>),</a:t>
            </a:r>
          </a:p>
          <a:p>
            <a:pPr>
              <a:lnSpc>
                <a:spcPct val="80000"/>
              </a:lnSpc>
            </a:pPr>
            <a:endParaRPr lang="cs-CZ" altLang="cs-CZ" sz="2700" dirty="0"/>
          </a:p>
          <a:p>
            <a:pPr lvl="1">
              <a:lnSpc>
                <a:spcPct val="80000"/>
              </a:lnSpc>
            </a:pPr>
            <a:r>
              <a:rPr lang="cs-CZ" altLang="cs-CZ" sz="2300" dirty="0"/>
              <a:t>v případech § 92 a § 98 </a:t>
            </a:r>
            <a:r>
              <a:rPr lang="cs-CZ" altLang="cs-CZ" sz="2300" dirty="0" err="1"/>
              <a:t>VeřRej</a:t>
            </a:r>
            <a:r>
              <a:rPr lang="cs-CZ" altLang="cs-CZ" sz="2300" dirty="0"/>
              <a:t> s vyrozuměním účastníků, ale i osob zapsaných „v rámci zápisu“ (§ 102 </a:t>
            </a:r>
            <a:r>
              <a:rPr lang="cs-CZ" altLang="cs-CZ" sz="2300" dirty="0" err="1"/>
              <a:t>VeřRej</a:t>
            </a:r>
            <a:r>
              <a:rPr lang="cs-CZ" altLang="cs-CZ" sz="2300" dirty="0"/>
              <a:t>).</a:t>
            </a:r>
          </a:p>
          <a:p>
            <a:pPr marL="457200" lvl="1" indent="0">
              <a:lnSpc>
                <a:spcPct val="80000"/>
              </a:lnSpc>
              <a:buNone/>
            </a:pPr>
            <a:endParaRPr lang="cs-CZ" altLang="cs-CZ" sz="2300" dirty="0"/>
          </a:p>
          <a:p>
            <a:pPr marL="0" lvl="1" indent="0">
              <a:lnSpc>
                <a:spcPct val="80000"/>
              </a:lnSpc>
              <a:buNone/>
            </a:pPr>
            <a:r>
              <a:rPr lang="cs-CZ" altLang="cs-CZ" sz="2300" i="1" dirty="0"/>
              <a:t>* Novela zákonem č. 33/2020 Sb.</a:t>
            </a:r>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34468422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Provedení zápisu</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Usnesení (§ 94 odst. 2 a 3 </a:t>
            </a:r>
            <a:r>
              <a:rPr lang="cs-CZ" altLang="cs-CZ" sz="2700" dirty="0" err="1"/>
              <a:t>VeřRej</a:t>
            </a:r>
            <a:r>
              <a:rPr lang="cs-CZ" altLang="cs-CZ" sz="2700" dirty="0"/>
              <a:t>)</a:t>
            </a:r>
          </a:p>
          <a:p>
            <a:pPr lvl="1">
              <a:lnSpc>
                <a:spcPct val="80000"/>
              </a:lnSpc>
            </a:pPr>
            <a:r>
              <a:rPr lang="cs-CZ" altLang="cs-CZ" sz="2300" dirty="0"/>
              <a:t>Zápis se provede po nabytí právní moci usnesení </a:t>
            </a:r>
            <a:r>
              <a:rPr lang="cs-CZ" altLang="cs-CZ" sz="2300" u="sng" dirty="0"/>
              <a:t>ke dni uvedenému v návrhu</a:t>
            </a:r>
            <a:r>
              <a:rPr lang="cs-CZ" altLang="cs-CZ" sz="2300" dirty="0"/>
              <a:t>, nejdříve však ke dni jeho provedení. Neobsahuje-li návrh na zápis takovýto den nebo navržený den zápisu předchází den nabytí právní moci usnesení, provede se zápis </a:t>
            </a:r>
            <a:r>
              <a:rPr lang="cs-CZ" altLang="cs-CZ" sz="2300" u="sng" dirty="0"/>
              <a:t>bez zbytečného odkladu po</a:t>
            </a:r>
            <a:r>
              <a:rPr lang="cs-CZ" altLang="cs-CZ" sz="2300" dirty="0"/>
              <a:t> nabytí </a:t>
            </a:r>
            <a:r>
              <a:rPr lang="cs-CZ" altLang="cs-CZ" sz="2300" u="sng" dirty="0"/>
              <a:t>právní moci</a:t>
            </a:r>
            <a:r>
              <a:rPr lang="cs-CZ" altLang="cs-CZ" sz="2300" dirty="0"/>
              <a:t> usnesení.</a:t>
            </a:r>
          </a:p>
          <a:p>
            <a:pPr lvl="1">
              <a:lnSpc>
                <a:spcPct val="80000"/>
              </a:lnSpc>
            </a:pPr>
            <a:r>
              <a:rPr lang="cs-CZ" altLang="cs-CZ" sz="2300" dirty="0"/>
              <a:t>Má-li být dosažena shoda se skutečným stavem, může rejstříkový soud rozhodnout, že zápis bude proveden již na základě vykonatelného usnesení.</a:t>
            </a:r>
          </a:p>
          <a:p>
            <a:pPr>
              <a:lnSpc>
                <a:spcPct val="80000"/>
              </a:lnSpc>
            </a:pPr>
            <a:r>
              <a:rPr lang="cs-CZ" altLang="cs-CZ" sz="2700" dirty="0"/>
              <a:t>Bez rozhodnutí (§ 94 odst. 1 </a:t>
            </a:r>
            <a:r>
              <a:rPr lang="cs-CZ" altLang="cs-CZ" sz="2700" dirty="0" err="1"/>
              <a:t>VeřRej</a:t>
            </a:r>
            <a:r>
              <a:rPr lang="cs-CZ" altLang="cs-CZ" sz="2700" dirty="0"/>
              <a:t>)</a:t>
            </a:r>
          </a:p>
          <a:p>
            <a:pPr lvl="1">
              <a:lnSpc>
                <a:spcPct val="80000"/>
              </a:lnSpc>
            </a:pPr>
            <a:r>
              <a:rPr lang="cs-CZ" altLang="cs-CZ" sz="2300" dirty="0"/>
              <a:t>Rejstříkový soud provede zápis ke dni uvedenému v návrhu, nejdříve však ke dni jeho provedení.</a:t>
            </a:r>
            <a:endParaRPr lang="cs-CZ" altLang="cs-CZ" sz="1900" dirty="0"/>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19814709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Opravné prostředky I</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Rozhodnutí vyšších soudních úředníků</a:t>
            </a:r>
          </a:p>
          <a:p>
            <a:pPr lvl="1">
              <a:lnSpc>
                <a:spcPct val="80000"/>
              </a:lnSpc>
            </a:pPr>
            <a:r>
              <a:rPr lang="cs-CZ" altLang="cs-CZ" sz="2300" dirty="0"/>
              <a:t>rozhodují,</a:t>
            </a:r>
          </a:p>
          <a:p>
            <a:pPr lvl="2">
              <a:lnSpc>
                <a:spcPct val="80000"/>
              </a:lnSpc>
            </a:pPr>
            <a:r>
              <a:rPr lang="cs-CZ" altLang="cs-CZ" sz="1900" dirty="0"/>
              <a:t>i ve věci samé [§ 11 písm. c) bod 5 zákona č. 121/2008 Sb.],</a:t>
            </a:r>
          </a:p>
          <a:p>
            <a:pPr lvl="2">
              <a:lnSpc>
                <a:spcPct val="80000"/>
              </a:lnSpc>
            </a:pPr>
            <a:r>
              <a:rPr lang="cs-CZ" altLang="cs-CZ" sz="2000" dirty="0"/>
              <a:t>o věcech složitých (typicky přeměnách) rozhoduje předseda senátu,</a:t>
            </a:r>
            <a:endParaRPr lang="cs-CZ" altLang="cs-CZ" sz="1400" dirty="0"/>
          </a:p>
          <a:p>
            <a:pPr lvl="1">
              <a:lnSpc>
                <a:spcPct val="80000"/>
              </a:lnSpc>
            </a:pPr>
            <a:r>
              <a:rPr lang="cs-CZ" altLang="cs-CZ" sz="2300" i="1" dirty="0" err="1"/>
              <a:t>autoremedura</a:t>
            </a:r>
            <a:r>
              <a:rPr lang="cs-CZ" altLang="cs-CZ" sz="2300" dirty="0"/>
              <a:t> (§ 9 odst. 1 zákona č. 121/2008 Sb.),</a:t>
            </a:r>
          </a:p>
          <a:p>
            <a:pPr lvl="1">
              <a:lnSpc>
                <a:spcPct val="80000"/>
              </a:lnSpc>
            </a:pPr>
            <a:r>
              <a:rPr lang="cs-CZ" altLang="cs-CZ" sz="2300" dirty="0"/>
              <a:t>námitky (§ 9 odst. 2 zákona č. 121/2008 Sb.).</a:t>
            </a:r>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27154465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Opravné prostředky II</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lnSpcReduction="10000"/>
          </a:bodyPr>
          <a:lstStyle/>
          <a:p>
            <a:pPr>
              <a:lnSpc>
                <a:spcPct val="80000"/>
              </a:lnSpc>
            </a:pPr>
            <a:r>
              <a:rPr lang="cs-CZ" altLang="cs-CZ" sz="2700" dirty="0"/>
              <a:t>Opravný prostředek </a:t>
            </a:r>
            <a:r>
              <a:rPr lang="cs-CZ" altLang="cs-CZ" sz="2700" i="1" dirty="0" err="1"/>
              <a:t>sui</a:t>
            </a:r>
            <a:r>
              <a:rPr lang="cs-CZ" altLang="cs-CZ" sz="2700" i="1" dirty="0"/>
              <a:t> generis</a:t>
            </a:r>
            <a:r>
              <a:rPr lang="cs-CZ" altLang="cs-CZ" sz="2700" dirty="0"/>
              <a:t> (§ 101 </a:t>
            </a:r>
            <a:r>
              <a:rPr lang="cs-CZ" altLang="cs-CZ" sz="2700" dirty="0" err="1"/>
              <a:t>VeřRej</a:t>
            </a:r>
            <a:r>
              <a:rPr lang="cs-CZ" altLang="cs-CZ" sz="2700" dirty="0"/>
              <a:t>)</a:t>
            </a:r>
          </a:p>
          <a:p>
            <a:pPr lvl="1">
              <a:lnSpc>
                <a:spcPct val="80000"/>
              </a:lnSpc>
            </a:pPr>
            <a:r>
              <a:rPr lang="cs-CZ" altLang="cs-CZ" sz="2300" dirty="0"/>
              <a:t>nové řízení</a:t>
            </a:r>
          </a:p>
          <a:p>
            <a:pPr lvl="1">
              <a:lnSpc>
                <a:spcPct val="80000"/>
              </a:lnSpc>
            </a:pPr>
            <a:r>
              <a:rPr lang="cs-CZ" altLang="cs-CZ" sz="2300" dirty="0"/>
              <a:t>navrhovatelem osoba, která se zapisuje „v rámci zápisu zapsané osoby“.</a:t>
            </a:r>
          </a:p>
          <a:p>
            <a:pPr>
              <a:lnSpc>
                <a:spcPct val="80000"/>
              </a:lnSpc>
            </a:pPr>
            <a:endParaRPr lang="cs-CZ" altLang="cs-CZ" sz="2700" dirty="0"/>
          </a:p>
          <a:p>
            <a:pPr lvl="1">
              <a:lnSpc>
                <a:spcPct val="80000"/>
              </a:lnSpc>
            </a:pPr>
            <a:r>
              <a:rPr lang="cs-CZ" altLang="cs-CZ" sz="2300" i="1" dirty="0"/>
              <a:t>Domáhá-li se osoba uvedená v § 101 odst. 2 z. v. r. změny zápisu provedeného na základě usnesení rejstříkového soudu o návrhu zapsané osoby, může proti zápisu uplatnit zásadně pouze námitky spočívající v tom, že návrh na zápis měl být rejstříkovým soudem odmítnut z důvodů uvedených v § 86</a:t>
            </a:r>
            <a:br>
              <a:rPr lang="cs-CZ" altLang="cs-CZ" sz="2300" i="1" dirty="0"/>
            </a:br>
            <a:r>
              <a:rPr lang="cs-CZ" altLang="cs-CZ" sz="2300" i="1" dirty="0"/>
              <a:t>z. v. r., nebo v tom, že návrh na zápis měl být zamítnut, neboť údaje o skutečnostech zapisovaných na návrh zapsané osoby do obchodního rejstříku nevyplývají z listin, které zapsaná osoba k návrhu doložila (srov. § 90 odst. 1 z. v. r.).</a:t>
            </a:r>
            <a:br>
              <a:rPr lang="cs-CZ" altLang="cs-CZ" sz="2300" i="1" dirty="0"/>
            </a:br>
            <a:r>
              <a:rPr lang="cs-CZ" altLang="cs-CZ" sz="2300" dirty="0"/>
              <a:t>(27 Cdo 3796/2017).</a:t>
            </a:r>
          </a:p>
          <a:p>
            <a:pPr>
              <a:lnSpc>
                <a:spcPct val="80000"/>
              </a:lnSpc>
            </a:pPr>
            <a:endParaRPr lang="cs-CZ" altLang="cs-CZ" sz="2700" dirty="0"/>
          </a:p>
          <a:p>
            <a:pPr lvl="1">
              <a:lnSpc>
                <a:spcPct val="80000"/>
              </a:lnSpc>
            </a:pPr>
            <a:endParaRPr lang="cs-CZ" altLang="cs-CZ" sz="1900" dirty="0"/>
          </a:p>
          <a:p>
            <a:pPr lvl="1">
              <a:lnSpc>
                <a:spcPct val="80000"/>
              </a:lnSpc>
            </a:pPr>
            <a:endParaRPr lang="cs-CZ" altLang="cs-CZ" sz="2300" dirty="0"/>
          </a:p>
          <a:p>
            <a:pPr lvl="1">
              <a:lnSpc>
                <a:spcPct val="80000"/>
              </a:lnSpc>
            </a:pPr>
            <a:endParaRPr lang="cs-CZ" altLang="cs-CZ" sz="2300" dirty="0"/>
          </a:p>
        </p:txBody>
      </p:sp>
    </p:spTree>
    <p:extLst>
      <p:ext uri="{BB962C8B-B14F-4D97-AF65-F5344CB8AC3E}">
        <p14:creationId xmlns:p14="http://schemas.microsoft.com/office/powerpoint/2010/main" val="2259205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762CB9-0E8A-4986-A452-7332D04F0893}"/>
              </a:ext>
            </a:extLst>
          </p:cNvPr>
          <p:cNvSpPr>
            <a:spLocks noGrp="1"/>
          </p:cNvSpPr>
          <p:nvPr>
            <p:ph type="title" idx="4294967295"/>
          </p:nvPr>
        </p:nvSpPr>
        <p:spPr/>
        <p:txBody>
          <a:bodyPr>
            <a:normAutofit fontScale="90000"/>
          </a:bodyPr>
          <a:lstStyle/>
          <a:p>
            <a:r>
              <a:rPr lang="cs-CZ" altLang="cs-CZ" sz="4000" dirty="0">
                <a:latin typeface="+mn-lt"/>
              </a:rPr>
              <a:t>Řízení o jmenování znalce pro přezkum zprávy o vztazích</a:t>
            </a:r>
          </a:p>
        </p:txBody>
      </p:sp>
    </p:spTree>
    <p:extLst>
      <p:ext uri="{BB962C8B-B14F-4D97-AF65-F5344CB8AC3E}">
        <p14:creationId xmlns:p14="http://schemas.microsoft.com/office/powerpoint/2010/main" val="654896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762CB9-0E8A-4986-A452-7332D04F0893}"/>
              </a:ext>
            </a:extLst>
          </p:cNvPr>
          <p:cNvSpPr>
            <a:spLocks noGrp="1"/>
          </p:cNvSpPr>
          <p:nvPr>
            <p:ph type="title" idx="4294967295"/>
          </p:nvPr>
        </p:nvSpPr>
        <p:spPr/>
        <p:txBody>
          <a:bodyPr>
            <a:normAutofit fontScale="90000"/>
          </a:bodyPr>
          <a:lstStyle/>
          <a:p>
            <a:r>
              <a:rPr lang="cs-CZ" altLang="cs-CZ" sz="4000" dirty="0">
                <a:latin typeface="+mn-lt"/>
              </a:rPr>
              <a:t>Řízení o jmenování hmotněprávního opatrovníka</a:t>
            </a:r>
          </a:p>
        </p:txBody>
      </p:sp>
    </p:spTree>
    <p:extLst>
      <p:ext uri="{BB962C8B-B14F-4D97-AF65-F5344CB8AC3E}">
        <p14:creationId xmlns:p14="http://schemas.microsoft.com/office/powerpoint/2010/main" val="38351300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Základní úprava</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 82 odst. 1 </a:t>
            </a:r>
            <a:r>
              <a:rPr lang="cs-CZ" altLang="cs-CZ" sz="2700" dirty="0" err="1"/>
              <a:t>ZOK</a:t>
            </a:r>
            <a:endParaRPr lang="cs-CZ" altLang="cs-CZ" sz="2700" dirty="0"/>
          </a:p>
          <a:p>
            <a:pPr lvl="1">
              <a:lnSpc>
                <a:spcPct val="80000"/>
              </a:lnSpc>
            </a:pPr>
            <a:r>
              <a:rPr lang="cs-CZ" altLang="cs-CZ" sz="2300" i="1" dirty="0"/>
              <a:t>Statutární orgán ovládané osoby vypracuje do 3 měsíců od skončení účetního období písemnou zprávu o vztazích mezi ovládající osobou a osobou ovládanou a mezi ovládanou osobou a osobami ovládanými stejnou ovládající osobou (dále jen „zpráva o vztazích“) za uplynulé účetní období.</a:t>
            </a:r>
          </a:p>
          <a:p>
            <a:pPr lvl="3">
              <a:lnSpc>
                <a:spcPct val="80000"/>
              </a:lnSpc>
            </a:pPr>
            <a:endParaRPr lang="cs-CZ" altLang="cs-CZ" sz="1700" dirty="0"/>
          </a:p>
          <a:p>
            <a:pPr lvl="3">
              <a:lnSpc>
                <a:spcPct val="80000"/>
              </a:lnSpc>
            </a:pPr>
            <a:endParaRPr lang="cs-CZ" altLang="cs-CZ" sz="1700" dirty="0"/>
          </a:p>
        </p:txBody>
      </p:sp>
    </p:spTree>
    <p:extLst>
      <p:ext uri="{BB962C8B-B14F-4D97-AF65-F5344CB8AC3E}">
        <p14:creationId xmlns:p14="http://schemas.microsoft.com/office/powerpoint/2010/main" val="34235177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Zpráva o vztazích</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Smysl a účel:</a:t>
            </a:r>
          </a:p>
          <a:p>
            <a:pPr lvl="1">
              <a:lnSpc>
                <a:spcPct val="80000"/>
              </a:lnSpc>
            </a:pPr>
            <a:r>
              <a:rPr lang="cs-CZ" altLang="cs-CZ" sz="2300" dirty="0"/>
              <a:t>Kompenzovat informační deficit osob, které nejsou zapojeny do koncernové struktury (</a:t>
            </a:r>
            <a:r>
              <a:rPr lang="cs-CZ" altLang="cs-CZ" sz="2300" dirty="0">
                <a:cs typeface="Times New Roman"/>
              </a:rPr>
              <a:t>≈ menšinoví společníci).</a:t>
            </a:r>
          </a:p>
          <a:p>
            <a:pPr lvl="2">
              <a:lnSpc>
                <a:spcPct val="80000"/>
              </a:lnSpc>
            </a:pPr>
            <a:r>
              <a:rPr lang="cs-CZ" altLang="cs-CZ" sz="2100" dirty="0"/>
              <a:t>29 Cdo 799/2012</a:t>
            </a:r>
          </a:p>
          <a:p>
            <a:pPr lvl="3">
              <a:lnSpc>
                <a:spcPct val="80000"/>
              </a:lnSpc>
            </a:pPr>
            <a:r>
              <a:rPr lang="cs-CZ" altLang="cs-CZ" sz="1700" i="1" dirty="0"/>
              <a:t>Zpráva o vztazích (…) je jedním z prostředků ochrany společníků a zprostředkovaně i věřitelů společnosti (ovládané osoby), která je součástí faktického koncernu (...). Údaje uvedené ve zprávě umožňují společníkům stojícím mimo koncern, jakož i dalším osobám (věřitelům společnosti), zjistit, zda společnost neutrpěla v rámci realizace jednotného řízení ve faktickém koncernu újmu a zda případná újma byla včas uhrazena. </a:t>
            </a:r>
            <a:r>
              <a:rPr lang="cs-CZ" altLang="cs-CZ" sz="1700" b="1" i="1" dirty="0"/>
              <a:t>Aby taková ochrana byla účinná, musí mít společníci ovládané osoby dále i možnost ověřit, zda zpráva zpracovaná společností je úplná a pravdivá. </a:t>
            </a:r>
            <a:r>
              <a:rPr lang="cs-CZ" altLang="cs-CZ" sz="1700" i="1" dirty="0"/>
              <a:t>Zákon proto umožňuje přezkum obsahu zprávy nezávislým znalcem. Informace z posudku znalce pak mohou společníkům sloužit jako skutkový základ nároku, který jménem společnosti při nečinnosti jejích orgánů sami uplatní.</a:t>
            </a:r>
          </a:p>
          <a:p>
            <a:pPr lvl="1">
              <a:lnSpc>
                <a:spcPct val="80000"/>
              </a:lnSpc>
            </a:pPr>
            <a:r>
              <a:rPr lang="cs-CZ" altLang="cs-CZ" sz="2300" dirty="0">
                <a:cs typeface="Times New Roman"/>
              </a:rPr>
              <a:t>Podstatným předpokladem je relativně rychlé řízení.</a:t>
            </a:r>
            <a:endParaRPr lang="cs-CZ" altLang="cs-CZ" sz="2300" dirty="0"/>
          </a:p>
          <a:p>
            <a:pPr lvl="3">
              <a:lnSpc>
                <a:spcPct val="80000"/>
              </a:lnSpc>
            </a:pPr>
            <a:endParaRPr lang="cs-CZ" altLang="cs-CZ" sz="1700" dirty="0"/>
          </a:p>
          <a:p>
            <a:pPr lvl="3">
              <a:lnSpc>
                <a:spcPct val="80000"/>
              </a:lnSpc>
            </a:pPr>
            <a:endParaRPr lang="cs-CZ" altLang="cs-CZ" sz="17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Základní parametry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Povaha řízení: nesporná [§ 3 odst. 1 písm. c) bod 1 ZŘS]</a:t>
            </a:r>
          </a:p>
          <a:p>
            <a:pPr lvl="1">
              <a:lnSpc>
                <a:spcPct val="80000"/>
              </a:lnSpc>
            </a:pPr>
            <a:r>
              <a:rPr lang="cs-CZ" altLang="cs-CZ" sz="2300" dirty="0">
                <a:cs typeface="Times New Roman"/>
              </a:rPr>
              <a:t>zásah soudů do vnitřních poměrů korporace</a:t>
            </a:r>
          </a:p>
          <a:p>
            <a:pPr lvl="1">
              <a:lnSpc>
                <a:spcPct val="80000"/>
              </a:lnSpc>
            </a:pPr>
            <a:r>
              <a:rPr lang="cs-CZ" altLang="cs-CZ" sz="2300" dirty="0"/>
              <a:t>přes „nesouhlasné“ postavení stran řízení nesměřuje k objasnění skutkového stavu, ale jen k formálnímu přezkumu toho, zda lze usuzovat na to, že zpráva o vztazích nebyla vypracována řádně (§ 85 odst. 1 ZOK)</a:t>
            </a:r>
          </a:p>
          <a:p>
            <a:pPr lvl="2">
              <a:lnSpc>
                <a:spcPct val="80000"/>
              </a:lnSpc>
            </a:pPr>
            <a:r>
              <a:rPr lang="cs-CZ" altLang="cs-CZ" sz="2100" dirty="0"/>
              <a:t>29 Cdo 799/2012</a:t>
            </a:r>
            <a:endParaRPr lang="cs-CZ" altLang="cs-CZ" sz="1700" dirty="0"/>
          </a:p>
          <a:p>
            <a:pPr lvl="3">
              <a:lnSpc>
                <a:spcPct val="80000"/>
              </a:lnSpc>
            </a:pPr>
            <a:endParaRPr lang="cs-CZ" altLang="cs-CZ" sz="17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Základní parametry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fontScale="92500" lnSpcReduction="10000"/>
          </a:bodyPr>
          <a:lstStyle/>
          <a:p>
            <a:pPr>
              <a:lnSpc>
                <a:spcPct val="80000"/>
              </a:lnSpc>
            </a:pPr>
            <a:r>
              <a:rPr lang="cs-CZ" altLang="cs-CZ" sz="2700" dirty="0"/>
              <a:t>Věcná příslušnost: krajské soudy [§ 3 odst. 1 písm. c) bod 1 ZŘS]</a:t>
            </a:r>
          </a:p>
          <a:p>
            <a:pPr lvl="1">
              <a:lnSpc>
                <a:spcPct val="80000"/>
              </a:lnSpc>
            </a:pPr>
            <a:r>
              <a:rPr lang="cs-CZ" altLang="cs-CZ" sz="2300" dirty="0">
                <a:cs typeface="Times New Roman"/>
              </a:rPr>
              <a:t>novela zákonem č. 296/2017 Sb. (účinná 30. 9. 2017)</a:t>
            </a:r>
          </a:p>
          <a:p>
            <a:pPr lvl="2">
              <a:lnSpc>
                <a:spcPct val="80000"/>
              </a:lnSpc>
            </a:pPr>
            <a:r>
              <a:rPr lang="cs-CZ" altLang="cs-CZ" sz="1900" dirty="0"/>
              <a:t>před novelou okresní soudy</a:t>
            </a:r>
          </a:p>
          <a:p>
            <a:pPr lvl="2">
              <a:lnSpc>
                <a:spcPct val="80000"/>
              </a:lnSpc>
            </a:pPr>
            <a:r>
              <a:rPr lang="cs-CZ" altLang="cs-CZ" sz="1900" dirty="0"/>
              <a:t>srov. </a:t>
            </a:r>
            <a:r>
              <a:rPr lang="cs-CZ" altLang="cs-CZ" sz="2000" dirty="0" err="1"/>
              <a:t>Cpjn</a:t>
            </a:r>
            <a:r>
              <a:rPr lang="cs-CZ" altLang="cs-CZ" sz="2000" dirty="0"/>
              <a:t> 201/2014 (R 52/2015)</a:t>
            </a:r>
          </a:p>
          <a:p>
            <a:pPr lvl="2">
              <a:lnSpc>
                <a:spcPct val="80000"/>
              </a:lnSpc>
              <a:buNone/>
            </a:pPr>
            <a:r>
              <a:rPr lang="cs-CZ" sz="2000" i="1" dirty="0"/>
              <a:t>	O jmenování znalce pro účely přezkoumání zprávy o vztazích mezi ovládající osobou a osobou ovládanou a mezi osobou ovládanou a osobami ovládanými stejnou ovládající osobou podle § 85 a násl. zákona o obchodních korporacích, či o jmenování znalce pro ocenění hodnoty majetku ovládané osoby podle § 91 téhož zákona rozhodují v prvním stupni okresní soudy</a:t>
            </a:r>
            <a:endParaRPr lang="cs-CZ" altLang="cs-CZ" sz="1900" dirty="0"/>
          </a:p>
          <a:p>
            <a:pPr lvl="2">
              <a:lnSpc>
                <a:spcPct val="80000"/>
              </a:lnSpc>
            </a:pPr>
            <a:r>
              <a:rPr lang="cs-CZ" altLang="cs-CZ" sz="1900" dirty="0"/>
              <a:t>otázka </a:t>
            </a:r>
            <a:r>
              <a:rPr lang="cs-CZ" altLang="cs-CZ" sz="1900" dirty="0" err="1"/>
              <a:t>intertemporality</a:t>
            </a:r>
            <a:endParaRPr lang="cs-CZ" altLang="cs-CZ" sz="1900" dirty="0"/>
          </a:p>
          <a:p>
            <a:pPr lvl="3">
              <a:lnSpc>
                <a:spcPct val="80000"/>
              </a:lnSpc>
            </a:pPr>
            <a:r>
              <a:rPr lang="cs-CZ" altLang="cs-CZ" sz="1500" dirty="0"/>
              <a:t>29 Cdo 1539/2010</a:t>
            </a:r>
            <a:br>
              <a:rPr lang="cs-CZ" altLang="cs-CZ" sz="1500" dirty="0"/>
            </a:br>
            <a:r>
              <a:rPr lang="cs-CZ" altLang="cs-CZ" sz="1500" i="1" dirty="0"/>
              <a:t> Z povahy procesního práva plyne, že změny, které přináší procesní právo nové, mohou působit výlučně ode dne nabytí účinností nového zákona, a to i pro řízení, jež byla zahájena před jeho účinností. </a:t>
            </a:r>
            <a:r>
              <a:rPr lang="cs-CZ" altLang="cs-CZ" sz="1500" b="1" i="1" dirty="0"/>
              <a:t>Účinky procesních úkonů účastníků i soudu, které s nimi spojovala či nespojovala dřívější procesní úprava, však zůstávají zachovány.</a:t>
            </a:r>
          </a:p>
          <a:p>
            <a:pPr lvl="3">
              <a:lnSpc>
                <a:spcPct val="80000"/>
              </a:lnSpc>
              <a:buNone/>
            </a:pPr>
            <a:r>
              <a:rPr lang="cs-CZ" altLang="cs-CZ" sz="1500" dirty="0"/>
              <a:t>	→ Možná změna věcné příslušnosti za řízení.</a:t>
            </a:r>
          </a:p>
          <a:p>
            <a:pPr lvl="3">
              <a:lnSpc>
                <a:spcPct val="80000"/>
              </a:lnSpc>
            </a:pPr>
            <a:r>
              <a:rPr lang="cs-CZ" altLang="cs-CZ" sz="1500" b="1" dirty="0"/>
              <a:t>čl. 2 bod 9 zákona č. 33/2020 Sb.</a:t>
            </a:r>
          </a:p>
          <a:p>
            <a:pPr lvl="3">
              <a:lnSpc>
                <a:spcPct val="80000"/>
              </a:lnSpc>
            </a:pPr>
            <a:endParaRPr lang="cs-CZ" altLang="cs-CZ" sz="1700" dirty="0"/>
          </a:p>
          <a:p>
            <a:pPr lvl="3">
              <a:lnSpc>
                <a:spcPct val="80000"/>
              </a:lnSpc>
            </a:pPr>
            <a:endParaRPr lang="cs-CZ" altLang="cs-CZ" sz="17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Základní parametry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Místní příslušnost: sídlo obchodní korporace</a:t>
            </a:r>
            <a:endParaRPr lang="cs-CZ" altLang="cs-CZ" sz="2700" strike="sngStrike" dirty="0"/>
          </a:p>
          <a:p>
            <a:pPr lvl="1">
              <a:lnSpc>
                <a:spcPct val="80000"/>
              </a:lnSpc>
            </a:pPr>
            <a:r>
              <a:rPr lang="cs-CZ" altLang="cs-CZ" sz="2300" strike="sngStrike" dirty="0">
                <a:cs typeface="Times New Roman"/>
              </a:rPr>
              <a:t>§ 86 odst. 1 věta první za středníkem ZOK</a:t>
            </a:r>
          </a:p>
          <a:p>
            <a:pPr lvl="2">
              <a:lnSpc>
                <a:spcPct val="80000"/>
              </a:lnSpc>
            </a:pPr>
            <a:r>
              <a:rPr lang="cs-CZ" altLang="cs-CZ" sz="2000" i="1" strike="sngStrike" dirty="0">
                <a:cs typeface="Times New Roman"/>
              </a:rPr>
              <a:t>Místně příslušným k rozhodování je soud, v jehož obvodu sídlí ovládaná osoba.</a:t>
            </a:r>
          </a:p>
          <a:p>
            <a:pPr lvl="1">
              <a:lnSpc>
                <a:spcPct val="80000"/>
              </a:lnSpc>
            </a:pPr>
            <a:r>
              <a:rPr lang="cs-CZ" altLang="cs-CZ" sz="2300" dirty="0">
                <a:cs typeface="Times New Roman"/>
              </a:rPr>
              <a:t>vypuštěno pro nadbytečnost</a:t>
            </a:r>
          </a:p>
          <a:p>
            <a:pPr lvl="1">
              <a:lnSpc>
                <a:spcPct val="80000"/>
              </a:lnSpc>
            </a:pPr>
            <a:endParaRPr lang="cs-CZ" altLang="cs-CZ" sz="2300" dirty="0">
              <a:cs typeface="Times New Roman"/>
            </a:endParaRPr>
          </a:p>
          <a:p>
            <a:pPr lvl="1">
              <a:lnSpc>
                <a:spcPct val="80000"/>
              </a:lnSpc>
            </a:pPr>
            <a:r>
              <a:rPr lang="cs-CZ" altLang="cs-CZ" sz="2300" dirty="0">
                <a:cs typeface="Times New Roman"/>
              </a:rPr>
              <a:t>Podpůrně (ale se stejným výsledkem):</a:t>
            </a:r>
          </a:p>
          <a:p>
            <a:pPr lvl="2">
              <a:lnSpc>
                <a:spcPct val="80000"/>
              </a:lnSpc>
            </a:pPr>
            <a:r>
              <a:rPr lang="cs-CZ" altLang="cs-CZ" sz="1900" dirty="0">
                <a:cs typeface="Times New Roman"/>
              </a:rPr>
              <a:t>§ 86 odst. 2 ZŘS</a:t>
            </a:r>
          </a:p>
          <a:p>
            <a:pPr lvl="3">
              <a:lnSpc>
                <a:spcPct val="80000"/>
              </a:lnSpc>
            </a:pPr>
            <a:r>
              <a:rPr lang="cs-CZ" altLang="cs-CZ" sz="1500" i="1" dirty="0">
                <a:cs typeface="Times New Roman"/>
              </a:rPr>
              <a:t>Pro řízení ve věcech uvedených v § 85 písm. c) a d) je příslušný obecný soud právnické osoby, o kterou se jedná.</a:t>
            </a:r>
          </a:p>
          <a:p>
            <a:pPr lvl="2">
              <a:lnSpc>
                <a:spcPct val="80000"/>
              </a:lnSpc>
            </a:pPr>
            <a:r>
              <a:rPr lang="cs-CZ" altLang="cs-CZ" sz="1900" dirty="0">
                <a:cs typeface="Times New Roman"/>
              </a:rPr>
              <a:t>§ 85 písm. c) ZŘS</a:t>
            </a:r>
          </a:p>
          <a:p>
            <a:pPr lvl="3">
              <a:lnSpc>
                <a:spcPct val="80000"/>
              </a:lnSpc>
            </a:pPr>
            <a:r>
              <a:rPr lang="cs-CZ" altLang="cs-CZ" sz="1500" i="1" dirty="0">
                <a:cs typeface="Times New Roman"/>
              </a:rPr>
              <a:t>Řízeními o některých otázkách týkajících se právnických osob jsou řízení o jmenování znalce.</a:t>
            </a:r>
          </a:p>
          <a:p>
            <a:pPr lvl="2">
              <a:lnSpc>
                <a:spcPct val="80000"/>
              </a:lnSpc>
            </a:pPr>
            <a:r>
              <a:rPr lang="cs-CZ" altLang="cs-CZ" sz="1900" dirty="0">
                <a:cs typeface="Times New Roman"/>
              </a:rPr>
              <a:t>§ 85 odst. 3 OSŘ</a:t>
            </a:r>
          </a:p>
          <a:p>
            <a:pPr lvl="3">
              <a:lnSpc>
                <a:spcPct val="80000"/>
              </a:lnSpc>
            </a:pPr>
            <a:r>
              <a:rPr lang="cs-CZ" altLang="cs-CZ" sz="1500" i="1" dirty="0"/>
              <a:t>Obecným soudem právnické osoby je okresní soud, v jehož obvodu má sídlo.</a:t>
            </a:r>
          </a:p>
          <a:p>
            <a:pPr lvl="3">
              <a:lnSpc>
                <a:spcPct val="80000"/>
              </a:lnSpc>
            </a:pPr>
            <a:endParaRPr lang="cs-CZ" altLang="cs-CZ" sz="1700" dirty="0"/>
          </a:p>
          <a:p>
            <a:pPr lvl="3">
              <a:lnSpc>
                <a:spcPct val="80000"/>
              </a:lnSpc>
            </a:pPr>
            <a:endParaRPr lang="cs-CZ" altLang="cs-CZ" sz="17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Návrh a vymezení předmětu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a:xfrm>
            <a:off x="457200" y="1600200"/>
            <a:ext cx="8229600" cy="4972072"/>
          </a:xfrm>
        </p:spPr>
        <p:txBody>
          <a:bodyPr>
            <a:normAutofit/>
          </a:bodyPr>
          <a:lstStyle/>
          <a:p>
            <a:pPr>
              <a:lnSpc>
                <a:spcPct val="80000"/>
              </a:lnSpc>
            </a:pPr>
            <a:r>
              <a:rPr lang="cs-CZ" altLang="cs-CZ" sz="2700" dirty="0"/>
              <a:t>Řízení lze zahájit jen na návrh</a:t>
            </a:r>
          </a:p>
          <a:p>
            <a:pPr lvl="1">
              <a:lnSpc>
                <a:spcPct val="80000"/>
              </a:lnSpc>
            </a:pPr>
            <a:r>
              <a:rPr lang="cs-CZ" altLang="cs-CZ" sz="2300" dirty="0">
                <a:cs typeface="Times New Roman"/>
              </a:rPr>
              <a:t>§ 85 odst. 1  ZOK ve vztahu speciality k § 13 odst. 1 ZŘS</a:t>
            </a:r>
          </a:p>
          <a:p>
            <a:pPr lvl="2">
              <a:lnSpc>
                <a:spcPct val="80000"/>
              </a:lnSpc>
            </a:pPr>
            <a:r>
              <a:rPr lang="cs-CZ" altLang="cs-CZ" sz="1900" dirty="0">
                <a:cs typeface="Times New Roman"/>
              </a:rPr>
              <a:t>vyloučeno zahájit řízení ústně do protokolu podle § 14 ZŘS</a:t>
            </a:r>
          </a:p>
          <a:p>
            <a:pPr lvl="2">
              <a:lnSpc>
                <a:spcPct val="80000"/>
              </a:lnSpc>
            </a:pPr>
            <a:r>
              <a:rPr lang="cs-CZ" altLang="cs-CZ" sz="1900" dirty="0">
                <a:cs typeface="Times New Roman"/>
              </a:rPr>
              <a:t>nelze rozhodnout o neúčinnosti </a:t>
            </a:r>
            <a:r>
              <a:rPr lang="cs-CZ" altLang="cs-CZ" sz="1900" dirty="0" err="1">
                <a:cs typeface="Times New Roman"/>
              </a:rPr>
              <a:t>zpětvzetí</a:t>
            </a:r>
            <a:r>
              <a:rPr lang="cs-CZ" altLang="cs-CZ" sz="1900" dirty="0">
                <a:cs typeface="Times New Roman"/>
              </a:rPr>
              <a:t> podle § 15 ZRŠ</a:t>
            </a:r>
          </a:p>
          <a:p>
            <a:pPr lvl="2">
              <a:lnSpc>
                <a:spcPct val="80000"/>
              </a:lnSpc>
            </a:pPr>
            <a:r>
              <a:rPr lang="cs-CZ" altLang="cs-CZ" sz="1900" dirty="0">
                <a:cs typeface="Times New Roman"/>
              </a:rPr>
              <a:t>nelze překročit návrh podle § 26 ZŘS (například jmenovat znalce pro přezkum jiné zprávy o vztazích)</a:t>
            </a:r>
          </a:p>
          <a:p>
            <a:pPr lvl="3">
              <a:lnSpc>
                <a:spcPct val="80000"/>
              </a:lnSpc>
            </a:pPr>
            <a:r>
              <a:rPr lang="cs-CZ" altLang="cs-CZ" sz="1500" dirty="0">
                <a:cs typeface="Times New Roman"/>
              </a:rPr>
              <a:t>výjimkou je návrh osoby znalce (§ 86 odst. 1 </a:t>
            </a:r>
            <a:r>
              <a:rPr lang="cs-CZ" altLang="cs-CZ" sz="1500" dirty="0" err="1">
                <a:cs typeface="Times New Roman"/>
              </a:rPr>
              <a:t>ZOK</a:t>
            </a:r>
            <a:r>
              <a:rPr lang="cs-CZ" altLang="cs-CZ" sz="1500" dirty="0">
                <a:cs typeface="Times New Roman"/>
              </a:rPr>
              <a:t>)</a:t>
            </a:r>
            <a:endParaRPr lang="cs-CZ" altLang="cs-CZ" sz="2300" dirty="0"/>
          </a:p>
          <a:p>
            <a:pPr>
              <a:lnSpc>
                <a:spcPct val="80000"/>
              </a:lnSpc>
            </a:pPr>
            <a:r>
              <a:rPr lang="cs-CZ" altLang="cs-CZ" sz="2700" dirty="0"/>
              <a:t>Vymezení předmětu řízení</a:t>
            </a:r>
          </a:p>
          <a:p>
            <a:pPr lvl="1">
              <a:lnSpc>
                <a:spcPct val="80000"/>
              </a:lnSpc>
            </a:pPr>
            <a:r>
              <a:rPr lang="cs-CZ" altLang="cs-CZ" sz="2300" dirty="0"/>
              <a:t>vylíčení rozhodných skutečností (skutkový základ procesního nároku)</a:t>
            </a:r>
          </a:p>
          <a:p>
            <a:pPr lvl="2">
              <a:lnSpc>
                <a:spcPct val="80000"/>
              </a:lnSpc>
            </a:pPr>
            <a:r>
              <a:rPr lang="cs-CZ" altLang="cs-CZ" sz="1900" dirty="0"/>
              <a:t>tvrzení, že nebyla zpráva o vztazích vypracována řádně</a:t>
            </a:r>
          </a:p>
          <a:p>
            <a:pPr lvl="1">
              <a:lnSpc>
                <a:spcPct val="80000"/>
              </a:lnSpc>
            </a:pPr>
            <a:r>
              <a:rPr lang="cs-CZ" altLang="cs-CZ" sz="2300" dirty="0"/>
              <a:t>žalobní petit (předmět procesního nároku)</a:t>
            </a:r>
          </a:p>
          <a:p>
            <a:pPr lvl="2">
              <a:lnSpc>
                <a:spcPct val="80000"/>
              </a:lnSpc>
            </a:pPr>
            <a:r>
              <a:rPr lang="cs-CZ" altLang="cs-CZ" sz="1900" dirty="0"/>
              <a:t>návrh na jmenování znalce</a:t>
            </a:r>
          </a:p>
          <a:p>
            <a:pPr lvl="2">
              <a:lnSpc>
                <a:spcPct val="80000"/>
              </a:lnSpc>
            </a:pPr>
            <a:r>
              <a:rPr lang="cs-CZ" altLang="cs-CZ" sz="1900" dirty="0"/>
              <a:t>musí být v petitu uveden konkrétní znalec?</a:t>
            </a:r>
          </a:p>
          <a:p>
            <a:pPr lvl="3">
              <a:lnSpc>
                <a:spcPct val="80000"/>
              </a:lnSpc>
            </a:pPr>
            <a:r>
              <a:rPr lang="cs-CZ" altLang="cs-CZ" sz="1500" dirty="0"/>
              <a:t>nejisté, ale asi ano…, přesto není soud návrhem osoby znalce vázán (§ 86 odst. 1 </a:t>
            </a:r>
            <a:r>
              <a:rPr lang="cs-CZ" altLang="cs-CZ" sz="1500" dirty="0" err="1"/>
              <a:t>ZOK</a:t>
            </a:r>
            <a:r>
              <a:rPr lang="cs-CZ" altLang="cs-CZ" sz="1500" dirty="0"/>
              <a:t>)</a:t>
            </a:r>
          </a:p>
          <a:p>
            <a:pPr lvl="3">
              <a:lnSpc>
                <a:spcPct val="80000"/>
              </a:lnSpc>
            </a:pPr>
            <a:endParaRPr lang="cs-CZ" altLang="cs-CZ" sz="1700" dirty="0"/>
          </a:p>
          <a:p>
            <a:pPr lvl="3">
              <a:lnSpc>
                <a:spcPct val="80000"/>
              </a:lnSpc>
            </a:pPr>
            <a:endParaRPr lang="cs-CZ" altLang="cs-CZ" sz="17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Účastníci řízení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fontScale="92500" lnSpcReduction="10000"/>
          </a:bodyPr>
          <a:lstStyle/>
          <a:p>
            <a:pPr>
              <a:lnSpc>
                <a:spcPct val="80000"/>
              </a:lnSpc>
            </a:pPr>
            <a:r>
              <a:rPr lang="cs-CZ" altLang="cs-CZ" sz="2700" dirty="0"/>
              <a:t>znalec</a:t>
            </a:r>
          </a:p>
          <a:p>
            <a:pPr lvl="1">
              <a:lnSpc>
                <a:spcPct val="80000"/>
              </a:lnSpc>
            </a:pPr>
            <a:r>
              <a:rPr lang="cs-CZ" altLang="cs-CZ" sz="2300" dirty="0">
                <a:cs typeface="Times New Roman"/>
              </a:rPr>
              <a:t>i proto lze usuzovat, že navrhovatel musí označit konkrétního znalce v návrhu (lze označit víc znalců)</a:t>
            </a:r>
          </a:p>
          <a:p>
            <a:pPr lvl="2">
              <a:lnSpc>
                <a:spcPct val="80000"/>
              </a:lnSpc>
            </a:pPr>
            <a:r>
              <a:rPr lang="cs-CZ" altLang="cs-CZ" sz="1900" dirty="0">
                <a:cs typeface="Times New Roman"/>
              </a:rPr>
              <a:t>má-li být překročen návrh, je třeba nejdřív nového potenciálního znalce přibrat do řízení (§ 7 odst. 1 ZŘS); stačí „fakticky přibrat“, ale musí být jasné, že osoba má postavení účastníka</a:t>
            </a:r>
          </a:p>
          <a:p>
            <a:pPr lvl="2">
              <a:lnSpc>
                <a:spcPct val="80000"/>
              </a:lnSpc>
            </a:pPr>
            <a:r>
              <a:rPr lang="cs-CZ" altLang="cs-CZ" sz="1900" dirty="0">
                <a:cs typeface="Times New Roman"/>
              </a:rPr>
              <a:t>účast původně navrženého znalce není potřeba ukončit podle § 7 odst. 2 ZŘS</a:t>
            </a:r>
            <a:endParaRPr lang="cs-CZ" altLang="cs-CZ" sz="2300" dirty="0">
              <a:cs typeface="Times New Roman"/>
            </a:endParaRPr>
          </a:p>
          <a:p>
            <a:pPr lvl="1">
              <a:lnSpc>
                <a:spcPct val="80000"/>
              </a:lnSpc>
            </a:pPr>
            <a:r>
              <a:rPr lang="cs-CZ" altLang="cs-CZ" sz="2300" dirty="0">
                <a:cs typeface="Times New Roman"/>
              </a:rPr>
              <a:t>nesplňuje-li navržený „znalec“ předpoklady, nelze zamítnout (soud není návrhem osoby vázán)</a:t>
            </a:r>
          </a:p>
          <a:p>
            <a:pPr>
              <a:lnSpc>
                <a:spcPct val="80000"/>
              </a:lnSpc>
            </a:pPr>
            <a:r>
              <a:rPr lang="cs-CZ" altLang="cs-CZ" sz="2700" dirty="0"/>
              <a:t>navrhovatel</a:t>
            </a:r>
          </a:p>
          <a:p>
            <a:pPr lvl="1">
              <a:lnSpc>
                <a:spcPct val="80000"/>
              </a:lnSpc>
            </a:pPr>
            <a:r>
              <a:rPr lang="cs-CZ" altLang="cs-CZ" sz="2300" dirty="0"/>
              <a:t>§ 85 odst. 2 ZOK</a:t>
            </a:r>
          </a:p>
          <a:p>
            <a:pPr lvl="2">
              <a:lnSpc>
                <a:spcPct val="80000"/>
              </a:lnSpc>
            </a:pPr>
            <a:r>
              <a:rPr lang="cs-CZ" altLang="cs-CZ" sz="1900" i="1" dirty="0"/>
              <a:t>Návrh každého dalšího společníka na jmenování znalce podle odstavce 1 podaný dříve, než je znalec jmenován, se považuje za přistoupení k řízení, a to ode dne podání návrhu. Od okamžiku jmenování znalce nejsou další návrhy oprávněných osob na jmenování znalce přípustné.</a:t>
            </a:r>
          </a:p>
          <a:p>
            <a:pPr lvl="3">
              <a:lnSpc>
                <a:spcPct val="80000"/>
              </a:lnSpc>
            </a:pPr>
            <a:r>
              <a:rPr lang="cs-CZ" altLang="cs-CZ" sz="1500" dirty="0"/>
              <a:t>soud pouze bere na vědomí usnesením, kterým se upravuje vedení řízení</a:t>
            </a:r>
          </a:p>
          <a:p>
            <a:pPr>
              <a:lnSpc>
                <a:spcPct val="80000"/>
              </a:lnSpc>
            </a:pPr>
            <a:r>
              <a:rPr lang="cs-CZ" altLang="cs-CZ" sz="2700" dirty="0"/>
              <a:t>ovládaná osoba</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Dokazování</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v reálném světě se zpravidla neprovádí</a:t>
            </a:r>
          </a:p>
          <a:p>
            <a:pPr lvl="1">
              <a:lnSpc>
                <a:spcPct val="80000"/>
              </a:lnSpc>
            </a:pPr>
            <a:r>
              <a:rPr lang="cs-CZ" altLang="cs-CZ" sz="2300" dirty="0">
                <a:cs typeface="Times New Roman"/>
              </a:rPr>
              <a:t>a proto se ani nenařizuje jednání (§ 89 odst. 1 </a:t>
            </a:r>
            <a:r>
              <a:rPr lang="cs-CZ" altLang="cs-CZ" sz="2300" dirty="0" err="1">
                <a:cs typeface="Times New Roman"/>
              </a:rPr>
              <a:t>ZŘS</a:t>
            </a:r>
            <a:r>
              <a:rPr lang="cs-CZ" altLang="cs-CZ" sz="2300" dirty="0">
                <a:cs typeface="Times New Roman"/>
              </a:rPr>
              <a:t>)</a:t>
            </a:r>
          </a:p>
          <a:p>
            <a:pPr lvl="1">
              <a:lnSpc>
                <a:spcPct val="80000"/>
              </a:lnSpc>
            </a:pPr>
            <a:r>
              <a:rPr lang="cs-CZ" altLang="cs-CZ" sz="2300" dirty="0">
                <a:cs typeface="Times New Roman"/>
              </a:rPr>
              <a:t>řízení je formalizované</a:t>
            </a:r>
          </a:p>
          <a:p>
            <a:pPr>
              <a:lnSpc>
                <a:spcPct val="80000"/>
              </a:lnSpc>
            </a:pPr>
            <a:r>
              <a:rPr lang="cs-CZ" altLang="cs-CZ" sz="2700" dirty="0"/>
              <a:t>správnost tohoto postupu?</a:t>
            </a:r>
          </a:p>
          <a:p>
            <a:pPr lvl="1">
              <a:lnSpc>
                <a:spcPct val="80000"/>
              </a:lnSpc>
            </a:pPr>
            <a:r>
              <a:rPr lang="cs-CZ" altLang="cs-CZ" sz="2300" i="1" dirty="0"/>
              <a:t>á la </a:t>
            </a:r>
            <a:r>
              <a:rPr lang="cs-CZ" altLang="cs-CZ" sz="2300" dirty="0"/>
              <a:t>29 Cdo 4190/2008</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Rozhodnutí ve věci samé</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lnSpcReduction="10000"/>
          </a:bodyPr>
          <a:lstStyle/>
          <a:p>
            <a:pPr>
              <a:lnSpc>
                <a:spcPct val="80000"/>
              </a:lnSpc>
            </a:pPr>
            <a:r>
              <a:rPr lang="cs-CZ" altLang="cs-CZ" sz="2700" dirty="0"/>
              <a:t>rozhoduje se usnesením (§ 25 odst. 1 ZŘ)</a:t>
            </a:r>
          </a:p>
          <a:p>
            <a:pPr>
              <a:lnSpc>
                <a:spcPct val="80000"/>
              </a:lnSpc>
            </a:pPr>
            <a:r>
              <a:rPr lang="cs-CZ" altLang="cs-CZ" sz="2700" dirty="0"/>
              <a:t>je-li návrhu vyhověno, výrok nejméně ze tří částí</a:t>
            </a:r>
          </a:p>
          <a:p>
            <a:pPr lvl="1">
              <a:lnSpc>
                <a:spcPct val="80000"/>
              </a:lnSpc>
            </a:pPr>
            <a:r>
              <a:rPr lang="cs-CZ" altLang="cs-CZ" sz="2300" dirty="0">
                <a:cs typeface="Times New Roman"/>
              </a:rPr>
              <a:t>jmenuje se znalec</a:t>
            </a:r>
          </a:p>
          <a:p>
            <a:pPr lvl="2">
              <a:lnSpc>
                <a:spcPct val="80000"/>
              </a:lnSpc>
            </a:pPr>
            <a:r>
              <a:rPr lang="cs-CZ" altLang="cs-CZ" sz="1900" dirty="0">
                <a:cs typeface="Times New Roman"/>
              </a:rPr>
              <a:t>popř. zamítá se návrh na jmenování znalce (zbylých navržených osob)</a:t>
            </a:r>
          </a:p>
          <a:p>
            <a:pPr lvl="1">
              <a:lnSpc>
                <a:spcPct val="80000"/>
              </a:lnSpc>
            </a:pPr>
            <a:r>
              <a:rPr lang="cs-CZ" altLang="cs-CZ" sz="2300" dirty="0">
                <a:cs typeface="Times New Roman"/>
              </a:rPr>
              <a:t>ovládané osobě se ukládá povinnost poskytnout znalci veškerou potřebnou součinnost (§ 86 odst. 3 část věty za středníkem)</a:t>
            </a:r>
          </a:p>
          <a:p>
            <a:pPr lvl="2">
              <a:lnSpc>
                <a:spcPct val="80000"/>
              </a:lnSpc>
            </a:pPr>
            <a:r>
              <a:rPr lang="cs-CZ" altLang="cs-CZ" sz="1900" dirty="0">
                <a:cs typeface="Times New Roman"/>
              </a:rPr>
              <a:t>29 Odo 371/2005</a:t>
            </a:r>
          </a:p>
          <a:p>
            <a:pPr lvl="2">
              <a:lnSpc>
                <a:spcPct val="80000"/>
              </a:lnSpc>
              <a:buNone/>
            </a:pPr>
            <a:r>
              <a:rPr lang="cs-CZ" altLang="cs-CZ" sz="1900" i="1" dirty="0">
                <a:cs typeface="Times New Roman"/>
              </a:rPr>
              <a:t>	V usnesení, kterým ustanovil znalce za účelem přezkoumání zprávy o vztazích mezi propojenými osobami, soud vždy uloží společnosti povinnost poskytnout znalci veškerou potřebnou součinnost. Nesplní-li společnost tuto povinnost, může se osoba, která se domohla jmenování znalce, domáhat jejího splnění výkonem rozhodnutí podle</a:t>
            </a:r>
            <a:br>
              <a:rPr lang="cs-CZ" altLang="cs-CZ" sz="1900" i="1" dirty="0">
                <a:cs typeface="Times New Roman"/>
              </a:rPr>
            </a:br>
            <a:r>
              <a:rPr lang="cs-CZ" altLang="cs-CZ" sz="1900" i="1" dirty="0">
                <a:cs typeface="Times New Roman"/>
              </a:rPr>
              <a:t>§ 351 o. s. </a:t>
            </a:r>
            <a:r>
              <a:rPr lang="cs-CZ" altLang="cs-CZ" sz="1900" i="1" dirty="0" err="1">
                <a:cs typeface="Times New Roman"/>
              </a:rPr>
              <a:t>ř</a:t>
            </a:r>
            <a:r>
              <a:rPr lang="cs-CZ" altLang="cs-CZ" sz="1900" i="1" dirty="0">
                <a:cs typeface="Times New Roman"/>
              </a:rPr>
              <a:t>.</a:t>
            </a:r>
          </a:p>
          <a:p>
            <a:pPr lvl="1">
              <a:lnSpc>
                <a:spcPct val="80000"/>
              </a:lnSpc>
            </a:pPr>
            <a:r>
              <a:rPr lang="cs-CZ" altLang="cs-CZ" sz="2300" dirty="0">
                <a:cs typeface="Times New Roman"/>
              </a:rPr>
              <a:t>nákladový výrok</a:t>
            </a:r>
          </a:p>
          <a:p>
            <a:pPr>
              <a:lnSpc>
                <a:spcPct val="80000"/>
              </a:lnSpc>
            </a:pPr>
            <a:r>
              <a:rPr lang="cs-CZ" altLang="cs-CZ" sz="2700" dirty="0"/>
              <a:t>znalec se stává znalcem teprve právní mocí rozhodnutí</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Závaznost výroku</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výrok je závazný pro každého (§ 27 ZŘS)</a:t>
            </a:r>
          </a:p>
          <a:p>
            <a:pPr lvl="1">
              <a:lnSpc>
                <a:spcPct val="80000"/>
              </a:lnSpc>
            </a:pPr>
            <a:r>
              <a:rPr lang="cs-CZ" altLang="cs-CZ" sz="2300" dirty="0"/>
              <a:t>mimo jiné</a:t>
            </a:r>
          </a:p>
          <a:p>
            <a:pPr lvl="2">
              <a:lnSpc>
                <a:spcPct val="80000"/>
              </a:lnSpc>
            </a:pPr>
            <a:r>
              <a:rPr lang="cs-CZ" altLang="cs-CZ" sz="1900" dirty="0"/>
              <a:t>„blokuje“ návrhy dalších společníků…</a:t>
            </a:r>
          </a:p>
          <a:p>
            <a:pPr lvl="2">
              <a:lnSpc>
                <a:spcPct val="80000"/>
              </a:lnSpc>
            </a:pPr>
            <a:r>
              <a:rPr lang="cs-CZ" altLang="cs-CZ" sz="1900" dirty="0"/>
              <a:t>…ale jen byl-li znalec jmenován</a:t>
            </a:r>
          </a:p>
          <a:p>
            <a:pPr lvl="1">
              <a:lnSpc>
                <a:spcPct val="80000"/>
              </a:lnSpc>
            </a:pPr>
            <a:endParaRPr lang="cs-CZ" altLang="cs-CZ" sz="2300" dirty="0"/>
          </a:p>
          <a:p>
            <a:pPr lvl="1">
              <a:lnSpc>
                <a:spcPct val="80000"/>
              </a:lnSpc>
            </a:pPr>
            <a:r>
              <a:rPr lang="cs-CZ" altLang="cs-CZ" sz="2300" dirty="0"/>
              <a:t>negativní výrok zavazuje (pravděpodobně) jen účastníky řízení</a:t>
            </a:r>
          </a:p>
          <a:p>
            <a:pPr lvl="2">
              <a:lnSpc>
                <a:spcPct val="80000"/>
              </a:lnSpc>
            </a:pPr>
            <a:r>
              <a:rPr lang="cs-CZ" altLang="cs-CZ" sz="1900" dirty="0"/>
              <a:t>§ 85 odst. 2 ZOK je třeba vykládat jako </a:t>
            </a:r>
            <a:r>
              <a:rPr lang="cs-CZ" altLang="cs-CZ" sz="1900" i="1" dirty="0" err="1"/>
              <a:t>lex</a:t>
            </a:r>
            <a:r>
              <a:rPr lang="cs-CZ" altLang="cs-CZ" sz="1900" i="1" dirty="0"/>
              <a:t> </a:t>
            </a:r>
            <a:r>
              <a:rPr lang="cs-CZ" altLang="cs-CZ" sz="1900" i="1" dirty="0" err="1"/>
              <a:t>specialis</a:t>
            </a:r>
            <a:r>
              <a:rPr lang="cs-CZ" altLang="cs-CZ" sz="1900" dirty="0"/>
              <a:t> k § 28 ZŘS</a:t>
            </a:r>
          </a:p>
          <a:p>
            <a:pPr lvl="2">
              <a:lnSpc>
                <a:spcPct val="80000"/>
              </a:lnSpc>
              <a:buNone/>
            </a:pPr>
            <a:r>
              <a:rPr lang="cs-CZ" altLang="cs-CZ" sz="1900" i="1" dirty="0"/>
              <a:t>	Od okamžiku jmenování znalce nejsou další návrhy oprávněných osob na jmenování znalce přípustné.</a:t>
            </a:r>
          </a:p>
          <a:p>
            <a:pPr lvl="2">
              <a:lnSpc>
                <a:spcPct val="80000"/>
              </a:lnSpc>
            </a:pPr>
            <a:endParaRPr lang="cs-CZ" altLang="cs-CZ" sz="1500" dirty="0"/>
          </a:p>
          <a:p>
            <a:pPr>
              <a:lnSpc>
                <a:spcPct val="80000"/>
              </a:lnSpc>
            </a:pPr>
            <a:endParaRPr lang="cs-CZ" altLang="cs-CZ" sz="2300" dirty="0">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6748D2-F550-4208-A77A-AC5E46D8934A}"/>
              </a:ext>
            </a:extLst>
          </p:cNvPr>
          <p:cNvSpPr>
            <a:spLocks noGrp="1"/>
          </p:cNvSpPr>
          <p:nvPr>
            <p:ph type="title" idx="4294967295"/>
          </p:nvPr>
        </p:nvSpPr>
        <p:spPr/>
        <p:txBody>
          <a:bodyPr>
            <a:normAutofit/>
          </a:bodyPr>
          <a:lstStyle/>
          <a:p>
            <a:pPr algn="ctr"/>
            <a:r>
              <a:rPr lang="cs-CZ" altLang="cs-CZ" sz="4000" dirty="0">
                <a:latin typeface="+mn-lt"/>
              </a:rPr>
              <a:t>Opatrovnictví právnických osob</a:t>
            </a:r>
          </a:p>
        </p:txBody>
      </p:sp>
      <p:sp>
        <p:nvSpPr>
          <p:cNvPr id="3" name="Zástupný symbol pro obsah 2">
            <a:extLst>
              <a:ext uri="{FF2B5EF4-FFF2-40B4-BE49-F238E27FC236}">
                <a16:creationId xmlns:a16="http://schemas.microsoft.com/office/drawing/2014/main" id="{740FF1AD-DB60-4B0C-8DDE-8323463A44E6}"/>
              </a:ext>
            </a:extLst>
          </p:cNvPr>
          <p:cNvSpPr>
            <a:spLocks noGrp="1"/>
          </p:cNvSpPr>
          <p:nvPr>
            <p:ph idx="4294967295"/>
          </p:nvPr>
        </p:nvSpPr>
        <p:spPr/>
        <p:txBody>
          <a:bodyPr>
            <a:normAutofit/>
          </a:bodyPr>
          <a:lstStyle/>
          <a:p>
            <a:pPr>
              <a:lnSpc>
                <a:spcPct val="80000"/>
              </a:lnSpc>
            </a:pPr>
            <a:r>
              <a:rPr lang="cs-CZ" altLang="cs-CZ" sz="2700" dirty="0"/>
              <a:t>Rozlišování hmotněprávního (§ 165 ObčZ) a procesního (§ 29 odst. 2 o. s. ř.) opatrovnictví.</a:t>
            </a:r>
          </a:p>
          <a:p>
            <a:pPr>
              <a:lnSpc>
                <a:spcPct val="80000"/>
              </a:lnSpc>
            </a:pPr>
            <a:endParaRPr lang="cs-CZ" altLang="cs-CZ" sz="2700" dirty="0"/>
          </a:p>
          <a:p>
            <a:pPr>
              <a:lnSpc>
                <a:spcPct val="80000"/>
              </a:lnSpc>
            </a:pPr>
            <a:r>
              <a:rPr lang="cs-CZ" altLang="cs-CZ" sz="2700" dirty="0"/>
              <a:t>Hmotněprávní opatrovnictví znala již stará právní úprava (dovodila judikatura = ÚS I. ÚS 2457/07) </a:t>
            </a:r>
            <a:r>
              <a:rPr lang="cs-CZ" altLang="cs-CZ" sz="2700" dirty="0">
                <a:cs typeface="Arial" panose="020B0604020202020204" pitchFamily="34" charset="0"/>
              </a:rPr>
              <a:t>→ předmětem sporů teorie (nepřípustné zasahování do vnitřních poměrů právnických osob).</a:t>
            </a:r>
          </a:p>
          <a:p>
            <a:pPr>
              <a:lnSpc>
                <a:spcPct val="80000"/>
              </a:lnSpc>
            </a:pPr>
            <a:endParaRPr lang="cs-CZ" altLang="cs-CZ" sz="2700" dirty="0">
              <a:cs typeface="Arial" panose="020B0604020202020204" pitchFamily="34" charset="0"/>
            </a:endParaRPr>
          </a:p>
          <a:p>
            <a:pPr>
              <a:lnSpc>
                <a:spcPct val="80000"/>
              </a:lnSpc>
            </a:pPr>
            <a:r>
              <a:rPr lang="cs-CZ" altLang="cs-CZ" sz="2700" dirty="0">
                <a:cs typeface="Arial" panose="020B0604020202020204" pitchFamily="34" charset="0"/>
              </a:rPr>
              <a:t>Nyní jednoznačné, že i PO může mít hmotněprávního opatrovníka:</a:t>
            </a:r>
          </a:p>
          <a:p>
            <a:pPr lvl="1">
              <a:lnSpc>
                <a:spcPct val="80000"/>
              </a:lnSpc>
            </a:pPr>
            <a:r>
              <a:rPr lang="cs-CZ" altLang="cs-CZ" sz="2300" dirty="0">
                <a:cs typeface="Arial" panose="020B0604020202020204" pitchFamily="34" charset="0"/>
              </a:rPr>
              <a:t>§ 165 ObčZ</a:t>
            </a:r>
          </a:p>
          <a:p>
            <a:pPr lvl="1">
              <a:lnSpc>
                <a:spcPct val="80000"/>
              </a:lnSpc>
            </a:pPr>
            <a:r>
              <a:rPr lang="cs-CZ" altLang="cs-CZ" sz="2300" dirty="0">
                <a:cs typeface="Arial" panose="020B0604020202020204" pitchFamily="34" charset="0"/>
              </a:rPr>
              <a:t>§ 486 a násl. ObčZ</a:t>
            </a:r>
          </a:p>
        </p:txBody>
      </p:sp>
    </p:spTree>
    <p:extLst>
      <p:ext uri="{BB962C8B-B14F-4D97-AF65-F5344CB8AC3E}">
        <p14:creationId xmlns:p14="http://schemas.microsoft.com/office/powerpoint/2010/main" val="32618290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Opravné prostředky</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odvolání  (§ 28 ZŘS)</a:t>
            </a:r>
          </a:p>
          <a:p>
            <a:pPr lvl="1">
              <a:lnSpc>
                <a:spcPct val="80000"/>
              </a:lnSpc>
            </a:pPr>
            <a:r>
              <a:rPr lang="cs-CZ" altLang="cs-CZ" sz="2300" dirty="0"/>
              <a:t>v režimu úplné apelace</a:t>
            </a:r>
          </a:p>
          <a:p>
            <a:pPr lvl="1">
              <a:lnSpc>
                <a:spcPct val="80000"/>
              </a:lnSpc>
            </a:pPr>
            <a:r>
              <a:rPr lang="cs-CZ" altLang="cs-CZ" sz="2300" dirty="0"/>
              <a:t>subjektivní přípustnost</a:t>
            </a:r>
          </a:p>
          <a:p>
            <a:pPr lvl="2">
              <a:lnSpc>
                <a:spcPct val="80000"/>
              </a:lnSpc>
            </a:pPr>
            <a:r>
              <a:rPr lang="cs-CZ" altLang="cs-CZ" sz="1900" dirty="0"/>
              <a:t>navrhovatel:</a:t>
            </a:r>
          </a:p>
          <a:p>
            <a:pPr lvl="3">
              <a:lnSpc>
                <a:spcPct val="80000"/>
              </a:lnSpc>
            </a:pPr>
            <a:r>
              <a:rPr lang="cs-CZ" altLang="cs-CZ" sz="1500" dirty="0"/>
              <a:t>zamítnuto</a:t>
            </a:r>
          </a:p>
          <a:p>
            <a:pPr lvl="3">
              <a:lnSpc>
                <a:spcPct val="80000"/>
              </a:lnSpc>
            </a:pPr>
            <a:r>
              <a:rPr lang="cs-CZ" altLang="cs-CZ" sz="1500" dirty="0"/>
              <a:t>byl-li překročen jeho návrh (jmenován někdo jiný)</a:t>
            </a:r>
          </a:p>
          <a:p>
            <a:pPr lvl="2">
              <a:lnSpc>
                <a:spcPct val="80000"/>
              </a:lnSpc>
            </a:pPr>
            <a:r>
              <a:rPr lang="cs-CZ" altLang="cs-CZ" sz="1900" dirty="0"/>
              <a:t>znalec</a:t>
            </a:r>
          </a:p>
          <a:p>
            <a:pPr lvl="3">
              <a:lnSpc>
                <a:spcPct val="80000"/>
              </a:lnSpc>
            </a:pPr>
            <a:r>
              <a:rPr lang="cs-CZ" altLang="cs-CZ" sz="1500" dirty="0"/>
              <a:t>byl-li jmenován</a:t>
            </a:r>
          </a:p>
          <a:p>
            <a:pPr lvl="3">
              <a:lnSpc>
                <a:spcPct val="80000"/>
              </a:lnSpc>
            </a:pPr>
            <a:r>
              <a:rPr lang="cs-CZ" altLang="cs-CZ" sz="1500" dirty="0"/>
              <a:t>zamítnuto?</a:t>
            </a:r>
          </a:p>
          <a:p>
            <a:pPr lvl="2">
              <a:lnSpc>
                <a:spcPct val="80000"/>
              </a:lnSpc>
            </a:pPr>
            <a:r>
              <a:rPr lang="cs-CZ" altLang="cs-CZ" sz="1900" dirty="0"/>
              <a:t>ovládaná osoba</a:t>
            </a:r>
          </a:p>
          <a:p>
            <a:pPr lvl="3">
              <a:lnSpc>
                <a:spcPct val="80000"/>
              </a:lnSpc>
            </a:pPr>
            <a:r>
              <a:rPr lang="cs-CZ" altLang="cs-CZ" sz="1500" dirty="0"/>
              <a:t>by-li jmenován</a:t>
            </a:r>
            <a:endParaRPr lang="cs-CZ" altLang="cs-CZ" sz="1900" dirty="0"/>
          </a:p>
          <a:p>
            <a:pPr lvl="2">
              <a:lnSpc>
                <a:spcPct val="80000"/>
              </a:lnSpc>
            </a:pPr>
            <a:endParaRPr lang="cs-CZ" altLang="cs-CZ" sz="1500" dirty="0"/>
          </a:p>
          <a:p>
            <a:pPr>
              <a:lnSpc>
                <a:spcPct val="80000"/>
              </a:lnSpc>
            </a:pPr>
            <a:endParaRPr lang="cs-CZ" altLang="cs-CZ" sz="2300" dirty="0">
              <a:cs typeface="Times New Roman"/>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a:latin typeface="Calibri" pitchFamily="34" charset="0"/>
              </a:rPr>
              <a:t>15ti denní lhůta</a:t>
            </a:r>
            <a:endParaRPr lang="cs-CZ" altLang="cs-CZ" sz="4000" dirty="0">
              <a:latin typeface="Calibri" pitchFamily="34" charset="0"/>
            </a:endParaRP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a:t>§ 86 odst. 1 ZOK</a:t>
            </a:r>
          </a:p>
          <a:p>
            <a:pPr lvl="1">
              <a:lnSpc>
                <a:spcPct val="80000"/>
              </a:lnSpc>
            </a:pPr>
            <a:r>
              <a:rPr lang="cs-CZ" altLang="cs-CZ" sz="2300"/>
              <a:t>O návrhu na jmenování znalce rozhodne soud do 15 dnů ode dne doručení návrhu</a:t>
            </a:r>
            <a:r>
              <a:rPr lang="cs-CZ" altLang="cs-CZ" sz="2300" strike="sngStrike"/>
              <a:t>, jinak platí, že navrženého znalce schválil. V případě marného uplynutí této lhůty soud řízení zastaví; účastníky řízení o tom nevyrozumí.</a:t>
            </a:r>
          </a:p>
          <a:p>
            <a:pPr lvl="1">
              <a:lnSpc>
                <a:spcPct val="80000"/>
              </a:lnSpc>
            </a:pPr>
            <a:endParaRPr lang="cs-CZ" altLang="cs-CZ" sz="2300"/>
          </a:p>
          <a:p>
            <a:pPr lvl="1">
              <a:lnSpc>
                <a:spcPct val="80000"/>
              </a:lnSpc>
            </a:pPr>
            <a:r>
              <a:rPr lang="cs-CZ" altLang="cs-CZ" sz="2300"/>
              <a:t>DZ k zákonu č. 33/2020 Sb.</a:t>
            </a:r>
          </a:p>
          <a:p>
            <a:pPr lvl="1">
              <a:lnSpc>
                <a:spcPct val="80000"/>
              </a:lnSpc>
              <a:buNone/>
            </a:pPr>
            <a:r>
              <a:rPr lang="cs-CZ" altLang="cs-CZ" sz="2300"/>
              <a:t>	</a:t>
            </a:r>
            <a:r>
              <a:rPr lang="cs-CZ" altLang="cs-CZ" sz="2300" i="1"/>
              <a:t>Navrhovaná změna odstavce 1 reaguje na stávající nejistotu ohledně jmenování znalce formou fikce; není zřejmé, zda byl znalec jmenován, či nikoli. Napříště se proto navrhuje stanovit, aby vždy o jmenování znalce musel rozhodnout soud, a to do 15 dnů ode dne doručení návrhu.</a:t>
            </a:r>
            <a:endParaRPr lang="cs-CZ" altLang="cs-CZ" sz="1500" i="1"/>
          </a:p>
          <a:p>
            <a:pPr>
              <a:lnSpc>
                <a:spcPct val="80000"/>
              </a:lnSpc>
            </a:pPr>
            <a:endParaRPr lang="cs-CZ" altLang="cs-CZ" sz="2300" dirty="0">
              <a:cs typeface="Times New Roman"/>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15ti denní lhůta</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fontScale="85000" lnSpcReduction="20000"/>
          </a:bodyPr>
          <a:lstStyle/>
          <a:p>
            <a:pPr>
              <a:lnSpc>
                <a:spcPct val="80000"/>
              </a:lnSpc>
            </a:pPr>
            <a:r>
              <a:rPr lang="cs-CZ" altLang="cs-CZ" sz="2700" dirty="0"/>
              <a:t>značné komplikace → tanec mezi kapkami deště</a:t>
            </a:r>
          </a:p>
          <a:p>
            <a:pPr>
              <a:lnSpc>
                <a:spcPct val="80000"/>
              </a:lnSpc>
            </a:pPr>
            <a:endParaRPr lang="cs-CZ" altLang="cs-CZ" sz="2700" dirty="0"/>
          </a:p>
          <a:p>
            <a:pPr>
              <a:lnSpc>
                <a:spcPct val="80000"/>
              </a:lnSpc>
            </a:pPr>
            <a:r>
              <a:rPr lang="cs-CZ" altLang="cs-CZ" sz="2700" dirty="0"/>
              <a:t>lhůta běží (musí běžet) teprve od okamžiku, kdy je návrh bezvadný (například označení konkrétní osoby znalce)</a:t>
            </a:r>
          </a:p>
          <a:p>
            <a:pPr>
              <a:lnSpc>
                <a:spcPct val="80000"/>
              </a:lnSpc>
            </a:pPr>
            <a:r>
              <a:rPr lang="cs-CZ" altLang="cs-CZ" sz="2700" dirty="0"/>
              <a:t>ukončování účasti může být spojeno s rozhodnutím ve věci samé (pak je třeba napadat oba výroky)</a:t>
            </a:r>
          </a:p>
          <a:p>
            <a:pPr>
              <a:lnSpc>
                <a:spcPct val="80000"/>
              </a:lnSpc>
            </a:pPr>
            <a:r>
              <a:rPr lang="cs-CZ" altLang="cs-CZ" sz="2700" dirty="0"/>
              <a:t>není jisté, zda jde totéž u přibrání účastníka</a:t>
            </a:r>
          </a:p>
          <a:p>
            <a:pPr>
              <a:lnSpc>
                <a:spcPct val="80000"/>
              </a:lnSpc>
            </a:pPr>
            <a:r>
              <a:rPr lang="cs-CZ" altLang="cs-CZ" sz="2700" dirty="0"/>
              <a:t>právo všech účastníků vyjádřit se k návrhu</a:t>
            </a:r>
          </a:p>
          <a:p>
            <a:pPr lvl="1">
              <a:lnSpc>
                <a:spcPct val="80000"/>
              </a:lnSpc>
            </a:pPr>
            <a:r>
              <a:rPr lang="cs-CZ" altLang="cs-CZ" sz="2300" dirty="0"/>
              <a:t>27 Cdo 701/2018</a:t>
            </a:r>
          </a:p>
          <a:p>
            <a:pPr lvl="1">
              <a:lnSpc>
                <a:spcPct val="80000"/>
              </a:lnSpc>
              <a:buNone/>
            </a:pPr>
            <a:r>
              <a:rPr lang="cs-CZ" altLang="cs-CZ" sz="2300" i="1" dirty="0"/>
              <a:t>	Vzhledem k tomu, že dovolatelka mohla proti rozhodnutí soudu prvního stupně, jímž jí byl jmenován znalec pro přezkum zprávy o vztazích, brojit odvoláním (…), a to v režimu úplné apelace (…), není v poměrech projednávané věci významné, zda řízení trpí (údajnou) vadou, spočívající v tom, že soud prvního stupně vydal rozhodnutí ve věci samé, aniž dovolatelce zaslal návrh na zahájení řízení (návrh na zahájení řízení doručil soud prvního stupně dovolatelce teprve spolu s rozhodnutím ve věci samé). I kdyby se totiž o vadu řízení jednalo, byla by zhojena tím, že dovolatelka se proti rozhodnutí soudu prvního stupně odvolala a že odvolací soud se námitkami, které v odvolacím řízení uplatnila, věcně zabýval.</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010D95-981D-4FFC-B370-295D22BE2C57}"/>
              </a:ext>
            </a:extLst>
          </p:cNvPr>
          <p:cNvSpPr>
            <a:spLocks noGrp="1"/>
          </p:cNvSpPr>
          <p:nvPr>
            <p:ph type="title" idx="4294967295"/>
          </p:nvPr>
        </p:nvSpPr>
        <p:spPr/>
        <p:txBody>
          <a:bodyPr>
            <a:normAutofit/>
          </a:bodyPr>
          <a:lstStyle/>
          <a:p>
            <a:r>
              <a:rPr lang="cs-CZ" altLang="cs-CZ" sz="4000" dirty="0">
                <a:latin typeface="Calibri" pitchFamily="34" charset="0"/>
              </a:rPr>
              <a:t>15ti denní lhůta</a:t>
            </a:r>
          </a:p>
        </p:txBody>
      </p:sp>
      <p:sp>
        <p:nvSpPr>
          <p:cNvPr id="3" name="Zástupný symbol pro obsah 2">
            <a:extLst>
              <a:ext uri="{FF2B5EF4-FFF2-40B4-BE49-F238E27FC236}">
                <a16:creationId xmlns:a16="http://schemas.microsoft.com/office/drawing/2014/main" id="{C99EC160-2702-423E-9FB7-7A99D381E3EB}"/>
              </a:ext>
            </a:extLst>
          </p:cNvPr>
          <p:cNvSpPr>
            <a:spLocks noGrp="1"/>
          </p:cNvSpPr>
          <p:nvPr>
            <p:ph idx="4294967295"/>
          </p:nvPr>
        </p:nvSpPr>
        <p:spPr/>
        <p:txBody>
          <a:bodyPr>
            <a:normAutofit/>
          </a:bodyPr>
          <a:lstStyle/>
          <a:p>
            <a:pPr>
              <a:lnSpc>
                <a:spcPct val="80000"/>
              </a:lnSpc>
            </a:pPr>
            <a:r>
              <a:rPr lang="cs-CZ" altLang="cs-CZ" sz="2700" dirty="0"/>
              <a:t>marné uplynutí lhůty  → soud řízení zastaví; účastníky řízení o tom nevyrozumí.</a:t>
            </a:r>
          </a:p>
          <a:p>
            <a:pPr>
              <a:lnSpc>
                <a:spcPct val="80000"/>
              </a:lnSpc>
            </a:pPr>
            <a:endParaRPr lang="cs-CZ" altLang="cs-CZ" sz="2700" dirty="0"/>
          </a:p>
          <a:p>
            <a:pPr>
              <a:lnSpc>
                <a:spcPct val="80000"/>
              </a:lnSpc>
            </a:pPr>
            <a:r>
              <a:rPr lang="cs-CZ" altLang="cs-CZ" sz="2700" dirty="0"/>
              <a:t>usnesení o zastavení řízení se však vyhotoví</a:t>
            </a:r>
          </a:p>
          <a:p>
            <a:pPr lvl="1">
              <a:lnSpc>
                <a:spcPct val="80000"/>
              </a:lnSpc>
            </a:pPr>
            <a:r>
              <a:rPr lang="cs-CZ" altLang="cs-CZ" sz="2300" dirty="0"/>
              <a:t>v odůvodnění by mělo být uvedeno, proč bylo řízení zastaveno</a:t>
            </a:r>
          </a:p>
          <a:p>
            <a:pPr lvl="2">
              <a:lnSpc>
                <a:spcPct val="80000"/>
              </a:lnSpc>
            </a:pPr>
            <a:r>
              <a:rPr lang="cs-CZ" altLang="cs-CZ" sz="1900" dirty="0"/>
              <a:t>značně problematické ve vztahu k výkonu rozhodnutí</a:t>
            </a:r>
          </a:p>
          <a:p>
            <a:pPr lvl="1">
              <a:lnSpc>
                <a:spcPct val="80000"/>
              </a:lnSpc>
            </a:pPr>
            <a:r>
              <a:rPr lang="cs-CZ" altLang="cs-CZ" sz="2300" dirty="0"/>
              <a:t>odvolání je přípustné (například špatně spočítaná lhůta)</a:t>
            </a:r>
          </a:p>
          <a:p>
            <a:pPr lvl="2">
              <a:lnSpc>
                <a:spcPct val="80000"/>
              </a:lnSpc>
            </a:pPr>
            <a:r>
              <a:rPr lang="cs-CZ" altLang="cs-CZ" sz="1900" dirty="0"/>
              <a:t>otázkou je, od kdy se počítá odvolací lhůta</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BD52B7-E0F2-4716-99CE-B67D91A0A507}"/>
              </a:ext>
            </a:extLst>
          </p:cNvPr>
          <p:cNvSpPr>
            <a:spLocks noGrp="1"/>
          </p:cNvSpPr>
          <p:nvPr>
            <p:ph type="title"/>
          </p:nvPr>
        </p:nvSpPr>
        <p:spPr/>
        <p:txBody>
          <a:bodyPr/>
          <a:lstStyle/>
          <a:p>
            <a:r>
              <a:rPr lang="cs-CZ" dirty="0"/>
              <a:t>Děkuji za pozornost</a:t>
            </a:r>
          </a:p>
        </p:txBody>
      </p:sp>
      <p:sp>
        <p:nvSpPr>
          <p:cNvPr id="4" name="Zástupný obsah 3">
            <a:extLst>
              <a:ext uri="{FF2B5EF4-FFF2-40B4-BE49-F238E27FC236}">
                <a16:creationId xmlns:a16="http://schemas.microsoft.com/office/drawing/2014/main" id="{C8F89BD6-1160-4035-AD95-A33CB9C1DCBC}"/>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1250087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B14DB7-A786-4633-88D9-EEE136D14B69}"/>
              </a:ext>
            </a:extLst>
          </p:cNvPr>
          <p:cNvSpPr>
            <a:spLocks noGrp="1"/>
          </p:cNvSpPr>
          <p:nvPr>
            <p:ph type="title" idx="4294967295"/>
          </p:nvPr>
        </p:nvSpPr>
        <p:spPr/>
        <p:txBody>
          <a:bodyPr>
            <a:noAutofit/>
          </a:bodyPr>
          <a:lstStyle/>
          <a:p>
            <a:pPr algn="ctr"/>
            <a:r>
              <a:rPr lang="cs-CZ" altLang="cs-CZ" sz="4000" dirty="0"/>
              <a:t>Zákonné důvody pro jmenování opatrovníka</a:t>
            </a:r>
          </a:p>
        </p:txBody>
      </p:sp>
      <p:sp>
        <p:nvSpPr>
          <p:cNvPr id="3" name="Zástupný symbol pro obsah 2">
            <a:extLst>
              <a:ext uri="{FF2B5EF4-FFF2-40B4-BE49-F238E27FC236}">
                <a16:creationId xmlns:a16="http://schemas.microsoft.com/office/drawing/2014/main" id="{727A9D83-6B19-4DA8-A0E8-6A780C4FF863}"/>
              </a:ext>
            </a:extLst>
          </p:cNvPr>
          <p:cNvSpPr>
            <a:spLocks noGrp="1"/>
          </p:cNvSpPr>
          <p:nvPr>
            <p:ph idx="4294967295"/>
          </p:nvPr>
        </p:nvSpPr>
        <p:spPr/>
        <p:txBody>
          <a:bodyPr>
            <a:normAutofit lnSpcReduction="10000"/>
          </a:bodyPr>
          <a:lstStyle/>
          <a:p>
            <a:pPr>
              <a:lnSpc>
                <a:spcPct val="80000"/>
              </a:lnSpc>
            </a:pPr>
            <a:endParaRPr lang="cs-CZ" altLang="cs-CZ" sz="2700" dirty="0"/>
          </a:p>
          <a:p>
            <a:pPr>
              <a:lnSpc>
                <a:spcPct val="80000"/>
              </a:lnSpc>
            </a:pPr>
            <a:r>
              <a:rPr lang="cs-CZ" altLang="cs-CZ" sz="2700" dirty="0"/>
              <a:t>Nemá-li statutární orgán právnické osoby dostatečný počet členů (§ 165 odst. 1 ObčZ).</a:t>
            </a:r>
          </a:p>
          <a:p>
            <a:pPr lvl="1">
              <a:lnSpc>
                <a:spcPct val="80000"/>
              </a:lnSpc>
            </a:pPr>
            <a:r>
              <a:rPr lang="cs-CZ" altLang="cs-CZ" sz="2300" dirty="0"/>
              <a:t>Konflikt s § 198 odst. 3, § 443 a § 713 ZOK.</a:t>
            </a:r>
          </a:p>
          <a:p>
            <a:pPr>
              <a:lnSpc>
                <a:spcPct val="80000"/>
              </a:lnSpc>
            </a:pPr>
            <a:endParaRPr lang="cs-CZ" altLang="cs-CZ" sz="2700" dirty="0"/>
          </a:p>
          <a:p>
            <a:pPr>
              <a:lnSpc>
                <a:spcPct val="80000"/>
              </a:lnSpc>
            </a:pPr>
            <a:r>
              <a:rPr lang="cs-CZ" altLang="cs-CZ" sz="2700" dirty="0"/>
              <a:t>Konflikt zájmů členů statutárního orgánu (§ 165 odst. 2 </a:t>
            </a:r>
            <a:r>
              <a:rPr lang="cs-CZ" altLang="cs-CZ" sz="2700" dirty="0" err="1"/>
              <a:t>Občz</a:t>
            </a:r>
            <a:r>
              <a:rPr lang="cs-CZ" altLang="cs-CZ" sz="2700" dirty="0"/>
              <a:t>).</a:t>
            </a:r>
          </a:p>
          <a:p>
            <a:pPr lvl="1">
              <a:lnSpc>
                <a:spcPct val="80000"/>
              </a:lnSpc>
            </a:pPr>
            <a:r>
              <a:rPr lang="cs-CZ" altLang="cs-CZ" sz="2300" dirty="0"/>
              <a:t>Týká se obchodních korporací v zásadě jen, nedojde-li k aplikaci § 54 a násl. ZOK.</a:t>
            </a:r>
          </a:p>
          <a:p>
            <a:pPr>
              <a:lnSpc>
                <a:spcPct val="80000"/>
              </a:lnSpc>
            </a:pPr>
            <a:endParaRPr lang="cs-CZ" altLang="cs-CZ" sz="2700" dirty="0"/>
          </a:p>
          <a:p>
            <a:pPr>
              <a:lnSpc>
                <a:spcPct val="80000"/>
              </a:lnSpc>
            </a:pPr>
            <a:r>
              <a:rPr lang="cs-CZ" altLang="cs-CZ" sz="2700" dirty="0"/>
              <a:t>Případy, kdy to právnická osoba potřebuje pro správu svých záležitostí či obranu zájmů (§ 486 odst. 1 ObčZ).</a:t>
            </a:r>
          </a:p>
          <a:p>
            <a:pPr lvl="1">
              <a:lnSpc>
                <a:spcPct val="80000"/>
              </a:lnSpc>
            </a:pPr>
            <a:r>
              <a:rPr lang="cs-CZ" altLang="cs-CZ" sz="2300" dirty="0"/>
              <a:t>Jde o samostatnou skutkovou podstatu?</a:t>
            </a:r>
          </a:p>
        </p:txBody>
      </p:sp>
    </p:spTree>
    <p:extLst>
      <p:ext uri="{BB962C8B-B14F-4D97-AF65-F5344CB8AC3E}">
        <p14:creationId xmlns:p14="http://schemas.microsoft.com/office/powerpoint/2010/main" val="3801156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6AA126-B33D-4B65-929E-90EDFEF02B46}"/>
              </a:ext>
            </a:extLst>
          </p:cNvPr>
          <p:cNvSpPr>
            <a:spLocks noGrp="1"/>
          </p:cNvSpPr>
          <p:nvPr>
            <p:ph type="title" idx="4294967295"/>
          </p:nvPr>
        </p:nvSpPr>
        <p:spPr/>
        <p:txBody>
          <a:bodyPr>
            <a:normAutofit/>
          </a:bodyPr>
          <a:lstStyle/>
          <a:p>
            <a:r>
              <a:rPr lang="cs-CZ" altLang="cs-CZ" sz="4000" dirty="0"/>
              <a:t>Opatrovnictví právnických osob</a:t>
            </a:r>
          </a:p>
        </p:txBody>
      </p:sp>
      <p:sp>
        <p:nvSpPr>
          <p:cNvPr id="3" name="Zástupný symbol pro obsah 2">
            <a:extLst>
              <a:ext uri="{FF2B5EF4-FFF2-40B4-BE49-F238E27FC236}">
                <a16:creationId xmlns:a16="http://schemas.microsoft.com/office/drawing/2014/main" id="{222E86CE-C481-4291-82E6-A56B4B22F419}"/>
              </a:ext>
            </a:extLst>
          </p:cNvPr>
          <p:cNvSpPr>
            <a:spLocks noGrp="1"/>
          </p:cNvSpPr>
          <p:nvPr>
            <p:ph idx="4294967295"/>
          </p:nvPr>
        </p:nvSpPr>
        <p:spPr/>
        <p:txBody>
          <a:bodyPr>
            <a:normAutofit/>
          </a:bodyPr>
          <a:lstStyle/>
          <a:p>
            <a:pPr>
              <a:lnSpc>
                <a:spcPct val="80000"/>
              </a:lnSpc>
            </a:pPr>
            <a:endParaRPr lang="cs-CZ" altLang="cs-CZ" sz="2700" i="1" dirty="0">
              <a:latin typeface="Arial" panose="020B0604020202020204" pitchFamily="34" charset="0"/>
            </a:endParaRPr>
          </a:p>
          <a:p>
            <a:pPr>
              <a:lnSpc>
                <a:spcPct val="80000"/>
              </a:lnSpc>
            </a:pPr>
            <a:r>
              <a:rPr lang="cs-CZ" altLang="cs-CZ" sz="2700" dirty="0">
                <a:latin typeface="Arial" panose="020B0604020202020204" pitchFamily="34" charset="0"/>
              </a:rPr>
              <a:t>Ve specifických (výjimečných) případech se může opatrovnictví právnických osob hodit.</a:t>
            </a:r>
          </a:p>
          <a:p>
            <a:pPr>
              <a:lnSpc>
                <a:spcPct val="80000"/>
              </a:lnSpc>
            </a:pPr>
            <a:endParaRPr lang="cs-CZ" altLang="cs-CZ" sz="2700" dirty="0">
              <a:latin typeface="Arial" panose="020B0604020202020204" pitchFamily="34" charset="0"/>
            </a:endParaRPr>
          </a:p>
          <a:p>
            <a:pPr>
              <a:lnSpc>
                <a:spcPct val="80000"/>
              </a:lnSpc>
            </a:pPr>
            <a:r>
              <a:rPr lang="cs-CZ" altLang="cs-CZ" sz="2700" dirty="0">
                <a:latin typeface="Arial" panose="020B0604020202020204" pitchFamily="34" charset="0"/>
              </a:rPr>
              <a:t>Současná korporátní praxe vy(</a:t>
            </a:r>
            <a:r>
              <a:rPr lang="cs-CZ" altLang="cs-CZ" sz="2700" dirty="0" err="1">
                <a:latin typeface="Arial" panose="020B0604020202020204" pitchFamily="34" charset="0"/>
              </a:rPr>
              <a:t>zne</a:t>
            </a:r>
            <a:r>
              <a:rPr lang="cs-CZ" altLang="cs-CZ" sz="2700">
                <a:latin typeface="Arial" panose="020B0604020202020204" pitchFamily="34" charset="0"/>
              </a:rPr>
              <a:t>)užívá </a:t>
            </a:r>
            <a:r>
              <a:rPr lang="cs-CZ" altLang="cs-CZ" sz="2700" dirty="0">
                <a:latin typeface="Arial" panose="020B0604020202020204" pitchFamily="34" charset="0"/>
              </a:rPr>
              <a:t>jako nástroj pro vyřizování účtů.</a:t>
            </a:r>
          </a:p>
        </p:txBody>
      </p:sp>
    </p:spTree>
    <p:extLst>
      <p:ext uri="{BB962C8B-B14F-4D97-AF65-F5344CB8AC3E}">
        <p14:creationId xmlns:p14="http://schemas.microsoft.com/office/powerpoint/2010/main" val="1823271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A5A70A-D7E3-4BB4-8242-678071E311AB}"/>
              </a:ext>
            </a:extLst>
          </p:cNvPr>
          <p:cNvSpPr>
            <a:spLocks noGrp="1"/>
          </p:cNvSpPr>
          <p:nvPr>
            <p:ph type="title" idx="4294967295"/>
          </p:nvPr>
        </p:nvSpPr>
        <p:spPr/>
        <p:txBody>
          <a:bodyPr>
            <a:noAutofit/>
          </a:bodyPr>
          <a:lstStyle/>
          <a:p>
            <a:r>
              <a:rPr lang="cs-CZ" altLang="cs-CZ" sz="4000" dirty="0"/>
              <a:t>Z judikatury</a:t>
            </a:r>
            <a:br>
              <a:rPr lang="cs-CZ" altLang="cs-CZ" sz="4000" dirty="0"/>
            </a:br>
            <a:r>
              <a:rPr lang="cs-CZ" altLang="cs-CZ" sz="4000" dirty="0"/>
              <a:t>(§ 165 odst. 1 ObčZ)</a:t>
            </a:r>
          </a:p>
        </p:txBody>
      </p:sp>
      <p:sp>
        <p:nvSpPr>
          <p:cNvPr id="3" name="Zástupný symbol pro obsah 2">
            <a:extLst>
              <a:ext uri="{FF2B5EF4-FFF2-40B4-BE49-F238E27FC236}">
                <a16:creationId xmlns:a16="http://schemas.microsoft.com/office/drawing/2014/main" id="{3F16F954-6A50-4003-9C31-AA09D94ABDE2}"/>
              </a:ext>
            </a:extLst>
          </p:cNvPr>
          <p:cNvSpPr>
            <a:spLocks noGrp="1"/>
          </p:cNvSpPr>
          <p:nvPr>
            <p:ph idx="4294967295"/>
          </p:nvPr>
        </p:nvSpPr>
        <p:spPr>
          <a:xfrm>
            <a:off x="457200" y="1916832"/>
            <a:ext cx="8229600" cy="4209331"/>
          </a:xfrm>
        </p:spPr>
        <p:txBody>
          <a:bodyPr>
            <a:normAutofit/>
          </a:bodyPr>
          <a:lstStyle/>
          <a:p>
            <a:r>
              <a:rPr lang="cs-CZ" altLang="cs-CZ" dirty="0"/>
              <a:t>29 Cdo 3899/2015 (R 59/2017)</a:t>
            </a:r>
          </a:p>
          <a:p>
            <a:pPr lvl="1">
              <a:buFont typeface="Arial" panose="020B0604020202020204" pitchFamily="34" charset="0"/>
              <a:buNone/>
            </a:pPr>
            <a:r>
              <a:rPr lang="cs-CZ" altLang="cs-CZ" sz="2300" dirty="0"/>
              <a:t>	</a:t>
            </a:r>
            <a:r>
              <a:rPr lang="cs-CZ" altLang="cs-CZ" sz="2300" i="1" dirty="0"/>
              <a:t>Soud může společnosti s ručením omezeným jmenovat opatrovníka podle § 165 odst. 1 o. z., nemá-li společnost žádného jednatele či zanikla-li funkce některému z více jednatelů a zbývající jednatelé </a:t>
            </a:r>
            <a:r>
              <a:rPr lang="cs-CZ" altLang="cs-CZ" sz="2300" b="1" i="1" dirty="0"/>
              <a:t>nejsou</a:t>
            </a:r>
            <a:r>
              <a:rPr lang="cs-CZ" altLang="cs-CZ" sz="2300" i="1" dirty="0"/>
              <a:t> z důvodu zániku funkce některého z nich </a:t>
            </a:r>
            <a:r>
              <a:rPr lang="cs-CZ" altLang="cs-CZ" sz="2300" b="1" i="1" dirty="0"/>
              <a:t>schopni plnit své funkce</a:t>
            </a:r>
            <a:r>
              <a:rPr lang="cs-CZ" altLang="cs-CZ" sz="2300" i="1" dirty="0"/>
              <a:t>, valná hromada nezvolila ve lhůtě podle § 198 odst. 1 z. o. k. nového jednatele a současně nebyl podán návrh na jmenování chybějícího jednatele soudem, popř. takovému návrhu nebylo vyhověno.</a:t>
            </a:r>
          </a:p>
        </p:txBody>
      </p:sp>
    </p:spTree>
    <p:extLst>
      <p:ext uri="{BB962C8B-B14F-4D97-AF65-F5344CB8AC3E}">
        <p14:creationId xmlns:p14="http://schemas.microsoft.com/office/powerpoint/2010/main" val="250961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2F2CF3-D28D-48E2-9C66-01FFF424ABE8}"/>
              </a:ext>
            </a:extLst>
          </p:cNvPr>
          <p:cNvSpPr>
            <a:spLocks noGrp="1"/>
          </p:cNvSpPr>
          <p:nvPr>
            <p:ph type="title" idx="4294967295"/>
          </p:nvPr>
        </p:nvSpPr>
        <p:spPr/>
        <p:txBody>
          <a:bodyPr>
            <a:noAutofit/>
          </a:bodyPr>
          <a:lstStyle/>
          <a:p>
            <a:r>
              <a:rPr lang="cs-CZ" altLang="cs-CZ" sz="4000" dirty="0"/>
              <a:t>Z judikatury</a:t>
            </a:r>
            <a:br>
              <a:rPr lang="cs-CZ" altLang="cs-CZ" sz="4000" dirty="0"/>
            </a:br>
            <a:r>
              <a:rPr lang="cs-CZ" altLang="cs-CZ" sz="4000" dirty="0"/>
              <a:t>(§ 165 odst. 1 ObčZ)</a:t>
            </a:r>
          </a:p>
        </p:txBody>
      </p:sp>
      <p:sp>
        <p:nvSpPr>
          <p:cNvPr id="3" name="Zástupný symbol pro obsah 2">
            <a:extLst>
              <a:ext uri="{FF2B5EF4-FFF2-40B4-BE49-F238E27FC236}">
                <a16:creationId xmlns:a16="http://schemas.microsoft.com/office/drawing/2014/main" id="{F8FC594E-EB0B-4931-98FB-D6521CEBFDB4}"/>
              </a:ext>
            </a:extLst>
          </p:cNvPr>
          <p:cNvSpPr>
            <a:spLocks noGrp="1"/>
          </p:cNvSpPr>
          <p:nvPr>
            <p:ph idx="4294967295"/>
          </p:nvPr>
        </p:nvSpPr>
        <p:spPr>
          <a:xfrm>
            <a:off x="457200" y="1628800"/>
            <a:ext cx="8229600" cy="5229200"/>
          </a:xfrm>
        </p:spPr>
        <p:txBody>
          <a:bodyPr>
            <a:normAutofit fontScale="92500" lnSpcReduction="10000"/>
          </a:bodyPr>
          <a:lstStyle/>
          <a:p>
            <a:r>
              <a:rPr lang="cs-CZ" altLang="cs-CZ" sz="3500" dirty="0"/>
              <a:t>29 Cdo 396/2016 (R 123/2017)</a:t>
            </a:r>
          </a:p>
          <a:p>
            <a:pPr lvl="1">
              <a:buFont typeface="Arial" panose="020B0604020202020204" pitchFamily="34" charset="0"/>
              <a:buNone/>
            </a:pPr>
            <a:r>
              <a:rPr lang="cs-CZ" altLang="cs-CZ" sz="2500" dirty="0"/>
              <a:t>	</a:t>
            </a:r>
            <a:r>
              <a:rPr lang="cs-CZ" altLang="cs-CZ" sz="2500" i="1" dirty="0"/>
              <a:t>I. Soud může akciové společnosti jmenovat opatrovníka podle § 165 odst. 1 o. z., nemá-li společnost člena představenstva či zanikla-li funkce některému z členů představenstva a zbývající členové nejsou z důvodu zániku funkce některého z nich schopni plnit své funkce,  nezvolil-li příslušný orgán ve lhůtě podle § 443 z. o. k. nového člena představenstva </a:t>
            </a:r>
            <a:r>
              <a:rPr lang="cs-CZ" altLang="cs-CZ" sz="2500" b="1" i="1" dirty="0"/>
              <a:t>a současně </a:t>
            </a:r>
            <a:r>
              <a:rPr lang="cs-CZ" altLang="cs-CZ" sz="2500" i="1" dirty="0"/>
              <a:t>nebyl-li podán návrh na jmenování chybějícího člena představenstva soudem, popř. nebylo-li takovému návrhu vyhověno.</a:t>
            </a:r>
          </a:p>
          <a:p>
            <a:pPr lvl="1">
              <a:buFont typeface="Arial" panose="020B0604020202020204" pitchFamily="34" charset="0"/>
              <a:buNone/>
            </a:pPr>
            <a:r>
              <a:rPr lang="cs-CZ" altLang="cs-CZ" sz="2500" i="1" dirty="0"/>
              <a:t>	II. Je-li souběžně s řízením o jmenování opatrovníka podle § 165 odst. 1 o. z. vedeno řízení o jmenování chybějícího člena představenstva, je zásadně vyloučeno, aby soud společnosti jmenoval opatrovníka podle § 165 odst. 1 o. z. předtím, než bude o jmenování člena představenstva rozhodnuto.</a:t>
            </a:r>
            <a:endParaRPr lang="cs-CZ" altLang="cs-CZ" sz="2500" i="1" dirty="0">
              <a:latin typeface="Arial" panose="020B0604020202020204" pitchFamily="34" charset="0"/>
            </a:endParaRPr>
          </a:p>
        </p:txBody>
      </p:sp>
    </p:spTree>
    <p:extLst>
      <p:ext uri="{BB962C8B-B14F-4D97-AF65-F5344CB8AC3E}">
        <p14:creationId xmlns:p14="http://schemas.microsoft.com/office/powerpoint/2010/main" val="3259487129"/>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745</TotalTime>
  <Words>5000</Words>
  <Application>Microsoft Office PowerPoint</Application>
  <PresentationFormat>Předvádění na obrazovce (4:3)</PresentationFormat>
  <Paragraphs>399</Paragraphs>
  <Slides>54</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54</vt:i4>
      </vt:variant>
    </vt:vector>
  </HeadingPairs>
  <TitlesOfParts>
    <vt:vector size="57" baseType="lpstr">
      <vt:lpstr>Arial</vt:lpstr>
      <vt:lpstr>Calibri</vt:lpstr>
      <vt:lpstr>Motiv sady Office</vt:lpstr>
      <vt:lpstr>Procesní aspekty vybraných soudních řízení v obchodních věcech</vt:lpstr>
      <vt:lpstr>Program</vt:lpstr>
      <vt:lpstr>Novelizační okénko</vt:lpstr>
      <vt:lpstr>Řízení o jmenování hmotněprávního opatrovníka</vt:lpstr>
      <vt:lpstr>Opatrovnictví právnických osob</vt:lpstr>
      <vt:lpstr>Zákonné důvody pro jmenování opatrovníka</vt:lpstr>
      <vt:lpstr>Opatrovnictví právnických osob</vt:lpstr>
      <vt:lpstr>Z judikatury (§ 165 odst. 1 ObčZ)</vt:lpstr>
      <vt:lpstr>Z judikatury (§ 165 odst. 1 ObčZ)</vt:lpstr>
      <vt:lpstr>Z judikatury (§ 165 odst. 2 ObčZ)</vt:lpstr>
      <vt:lpstr>Z judikatury (§ 165 odst. 2 ObčZ)</vt:lpstr>
      <vt:lpstr>Z judikatury (§ 165 odst. 2 ObčZ)</vt:lpstr>
      <vt:lpstr>Prezentace aplikace PowerPoint</vt:lpstr>
      <vt:lpstr>Co nevíme (a není toho málo): </vt:lpstr>
      <vt:lpstr>Základní parametry řízení</vt:lpstr>
      <vt:lpstr>Soudní poplatek</vt:lpstr>
      <vt:lpstr>Návrh a vymezení předmětu řízení</vt:lpstr>
      <vt:lpstr>Účastníci řízení</vt:lpstr>
      <vt:lpstr>Účastníci řízení</vt:lpstr>
      <vt:lpstr>Účastníci řízení</vt:lpstr>
      <vt:lpstr>Procesní opatrovnictví</vt:lpstr>
      <vt:lpstr>Vedlejší účastenství</vt:lpstr>
      <vt:lpstr>Přerušení</vt:lpstr>
      <vt:lpstr>Rozhodnutí ve věci samé</vt:lpstr>
      <vt:lpstr>Opravné prostředky</vt:lpstr>
      <vt:lpstr>Řízení ve věcech veřejného rejstříku</vt:lpstr>
      <vt:lpstr>Pojem „veřejný rejstřík“</vt:lpstr>
      <vt:lpstr>Zákon o veřejných rejstřících</vt:lpstr>
      <vt:lpstr>Zahájení řízení</vt:lpstr>
      <vt:lpstr>Návrh</vt:lpstr>
      <vt:lpstr>Specifika řízení</vt:lpstr>
      <vt:lpstr>Vady návrhu</vt:lpstr>
      <vt:lpstr>Odmítnutí (§ 86 VeřRej)</vt:lpstr>
      <vt:lpstr>Meritorní přezkum</vt:lpstr>
      <vt:lpstr>Rozhodnutí</vt:lpstr>
      <vt:lpstr>Provedení zápisu</vt:lpstr>
      <vt:lpstr>Opravné prostředky I</vt:lpstr>
      <vt:lpstr>Opravné prostředky II</vt:lpstr>
      <vt:lpstr>Řízení o jmenování znalce pro přezkum zprávy o vztazích</vt:lpstr>
      <vt:lpstr>Základní úprava</vt:lpstr>
      <vt:lpstr>Zpráva o vztazích</vt:lpstr>
      <vt:lpstr>Základní parametry řízení</vt:lpstr>
      <vt:lpstr>Základní parametry řízení</vt:lpstr>
      <vt:lpstr>Základní parametry řízení</vt:lpstr>
      <vt:lpstr>Návrh a vymezení předmětu řízení</vt:lpstr>
      <vt:lpstr>Účastníci řízení</vt:lpstr>
      <vt:lpstr>Dokazování</vt:lpstr>
      <vt:lpstr>Rozhodnutí ve věci samé</vt:lpstr>
      <vt:lpstr>Závaznost výroku</vt:lpstr>
      <vt:lpstr>Opravné prostředky</vt:lpstr>
      <vt:lpstr>15ti denní lhůta</vt:lpstr>
      <vt:lpstr>15ti denní lhůta</vt:lpstr>
      <vt:lpstr>15ti denní lhůta</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rubanra</dc:creator>
  <cp:lastModifiedBy>Radek Ruban</cp:lastModifiedBy>
  <cp:revision>168</cp:revision>
  <cp:lastPrinted>2021-05-02T07:19:46Z</cp:lastPrinted>
  <dcterms:created xsi:type="dcterms:W3CDTF">2019-06-11T12:24:06Z</dcterms:created>
  <dcterms:modified xsi:type="dcterms:W3CDTF">2021-05-02T07:38:33Z</dcterms:modified>
</cp:coreProperties>
</file>