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0"/>
  </p:notesMasterIdLst>
  <p:handoutMasterIdLst>
    <p:handoutMasterId r:id="rId61"/>
  </p:handoutMasterIdLst>
  <p:sldIdLst>
    <p:sldId id="256" r:id="rId2"/>
    <p:sldId id="262" r:id="rId3"/>
    <p:sldId id="257" r:id="rId4"/>
    <p:sldId id="334" r:id="rId5"/>
    <p:sldId id="258" r:id="rId6"/>
    <p:sldId id="307" r:id="rId7"/>
    <p:sldId id="308" r:id="rId8"/>
    <p:sldId id="309" r:id="rId9"/>
    <p:sldId id="310" r:id="rId10"/>
    <p:sldId id="266" r:id="rId11"/>
    <p:sldId id="336" r:id="rId12"/>
    <p:sldId id="261" r:id="rId13"/>
    <p:sldId id="264" r:id="rId14"/>
    <p:sldId id="263" r:id="rId15"/>
    <p:sldId id="306" r:id="rId16"/>
    <p:sldId id="353" r:id="rId17"/>
    <p:sldId id="271" r:id="rId18"/>
    <p:sldId id="272" r:id="rId19"/>
    <p:sldId id="342" r:id="rId20"/>
    <p:sldId id="343" r:id="rId21"/>
    <p:sldId id="354" r:id="rId22"/>
    <p:sldId id="275" r:id="rId23"/>
    <p:sldId id="276" r:id="rId24"/>
    <p:sldId id="277" r:id="rId25"/>
    <p:sldId id="349" r:id="rId26"/>
    <p:sldId id="278" r:id="rId27"/>
    <p:sldId id="280" r:id="rId28"/>
    <p:sldId id="281" r:id="rId29"/>
    <p:sldId id="314" r:id="rId30"/>
    <p:sldId id="315" r:id="rId31"/>
    <p:sldId id="279" r:id="rId32"/>
    <p:sldId id="282" r:id="rId33"/>
    <p:sldId id="283" r:id="rId34"/>
    <p:sldId id="350" r:id="rId35"/>
    <p:sldId id="351" r:id="rId36"/>
    <p:sldId id="291" r:id="rId37"/>
    <p:sldId id="292" r:id="rId38"/>
    <p:sldId id="293" r:id="rId39"/>
    <p:sldId id="302" r:id="rId40"/>
    <p:sldId id="344" r:id="rId41"/>
    <p:sldId id="345" r:id="rId42"/>
    <p:sldId id="355" r:id="rId43"/>
    <p:sldId id="357" r:id="rId44"/>
    <p:sldId id="359" r:id="rId45"/>
    <p:sldId id="327" r:id="rId46"/>
    <p:sldId id="358" r:id="rId47"/>
    <p:sldId id="361" r:id="rId48"/>
    <p:sldId id="294" r:id="rId49"/>
    <p:sldId id="362" r:id="rId50"/>
    <p:sldId id="363" r:id="rId51"/>
    <p:sldId id="360" r:id="rId52"/>
    <p:sldId id="364" r:id="rId53"/>
    <p:sldId id="332" r:id="rId54"/>
    <p:sldId id="340" r:id="rId55"/>
    <p:sldId id="335" r:id="rId56"/>
    <p:sldId id="333" r:id="rId57"/>
    <p:sldId id="304" r:id="rId58"/>
    <p:sldId id="341" r:id="rId59"/>
  </p:sldIdLst>
  <p:sldSz cx="9144000" cy="6858000" type="screen4x3"/>
  <p:notesSz cx="6669088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2" autoAdjust="0"/>
    <p:restoredTop sz="86652" autoAdjust="0"/>
  </p:normalViewPr>
  <p:slideViewPr>
    <p:cSldViewPr>
      <p:cViewPr>
        <p:scale>
          <a:sx n="66" d="100"/>
          <a:sy n="66" d="100"/>
        </p:scale>
        <p:origin x="-1500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2" y="672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84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671AE3-C1CA-434E-A9C7-2EEA79B70E2B}" type="datetimeFigureOut">
              <a:rPr lang="cs-CZ"/>
              <a:pPr>
                <a:defRPr/>
              </a:pPr>
              <a:t>2.2.2018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67E3E9-3C6C-495F-996B-B6EA6E4316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78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179367-ED11-4427-8F55-855D32250546}" type="datetimeFigureOut">
              <a:rPr lang="cs-CZ"/>
              <a:pPr>
                <a:defRPr/>
              </a:pPr>
              <a:t>2.2.2018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473C86-C97A-4F61-BA01-A88FCEC8DB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650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D6750E3-B788-4FB3-92A1-5251A8D94801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67AB1F-A87F-4CE3-8CA4-118A1DF68981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Role FIU – celosvětová síť </a:t>
            </a:r>
            <a:r>
              <a:rPr lang="cs-CZ" altLang="cs-CZ" dirty="0" err="1" smtClean="0"/>
              <a:t>FIUs</a:t>
            </a:r>
            <a:r>
              <a:rPr lang="cs-CZ" altLang="cs-CZ" dirty="0" smtClean="0"/>
              <a:t>, začaly vznikat již od počátku 90 let – sdruženy v </a:t>
            </a:r>
            <a:r>
              <a:rPr lang="cs-CZ" altLang="cs-CZ" dirty="0" err="1" smtClean="0"/>
              <a:t>Egmotské</a:t>
            </a:r>
            <a:r>
              <a:rPr lang="cs-CZ" altLang="cs-CZ" dirty="0" smtClean="0"/>
              <a:t> skupině – dnes 151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Kontrolní orgán – kontroly na místě/ na dálku – kontrola dodržování všech opatření a povinností – v případě zjištění nedostatků – KP – poté správní řízení</a:t>
            </a:r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6946AD-6E33-4F8D-B2B9-CB87B6D155CA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B51B71D-D61A-4BAF-A702-6100DF4013BB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B51B71D-D61A-4BAF-A702-6100DF4013BB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958DFC-CAA5-4DCF-AFA9-4F734AD65FA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FC849C-332E-432D-A724-649F40A4D7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FC849C-332E-432D-A724-649F40A4D7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FC849C-332E-432D-A724-649F40A4D7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B51B71D-D61A-4BAF-A702-6100DF4013BB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b="1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07EF80B-3676-4A21-B714-6A0FCAF62D7A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3A42131-2588-45BC-8727-9B589A57FA3C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89D12E5-2FED-4137-8745-8B391760D931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B5E09A6-C165-4605-80BE-709A6CEB74C1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B5E09A6-C165-4605-80BE-709A6CEB74C1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4FBEBF-8C88-4273-9DAE-AEBCA5B0209F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90C70FF-CC54-4277-A69C-6BE011BE7148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57400" lvl="4" indent="-228600"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083FFE-E5F6-4077-AAF9-7A158329FE8A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b="1" u="sng" smtClean="0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FEB7C61-CA26-4B5E-AF6F-D27B9E7FC9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451CC43-0E4A-4482-85DA-5D176A4E20B0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4C13E2D-46AF-4E82-B20A-8A653ED6265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ED6244-B9E6-459E-87CF-1A33C6AB2AE7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BCA6319-AB2B-4FA9-91E5-FE4F20B83F55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ED6244-B9E6-459E-87CF-1A33C6AB2AE7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126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FC8ABC-68D5-4539-A210-5B62651C7514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136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CFBD1F-7EC4-4E0E-A5FB-5480343241B2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146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A0B317-47CD-4394-A446-3EBBA8607B28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7521C85-3F81-4FFC-AF68-07FF3E7284CE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FC849C-332E-432D-A724-649F40A4D7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FC849C-332E-432D-A724-649F40A4D7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FC849C-332E-432D-A724-649F40A4D7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FC849C-332E-432D-A724-649F40A4D7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FC849C-332E-432D-A724-649F40A4D7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BCA6319-AB2B-4FA9-91E5-FE4F20B83F55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59935B-D30C-4664-89DC-00DCB4D19204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Mlčenlivost – povinnost zachovávat mlčenlivost o úkonech učiněných podle AMLZ – neplatí, pokud se klienta snaží odradit od zapojení do nedovolené činnosti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FC849C-332E-432D-A724-649F40A4D7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FC849C-332E-432D-A724-649F40A4D7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CC67E9-51E7-4FE5-8C7D-AF7B1D072EBB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FC849C-332E-432D-A724-649F40A4D7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FC849C-332E-432D-A724-649F40A4D7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FC849C-332E-432D-A724-649F40A4D7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FC849C-332E-432D-A724-649F40A4D79D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800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21479F-4D93-4ABB-9AF3-634B9DA61F1D}" type="slidenum">
              <a:rPr lang="cs-CZ" altLang="cs-CZ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53</a:t>
            </a:fld>
            <a:endParaRPr lang="cs-CZ" alt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800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21479F-4D93-4ABB-9AF3-634B9DA61F1D}" type="slidenum">
              <a:rPr lang="cs-CZ" altLang="cs-CZ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54</a:t>
            </a:fld>
            <a:endParaRPr lang="cs-CZ" alt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FDA59F6-1228-4D67-BD82-688C2F6CA0E2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800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21479F-4D93-4ABB-9AF3-634B9DA61F1D}" type="slidenum">
              <a:rPr lang="cs-CZ" altLang="cs-CZ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55</a:t>
            </a:fld>
            <a:endParaRPr lang="cs-CZ" alt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69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863088-31A0-4C20-B5B4-BEA7DD12B1DA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Nezávazný, ale nedodržování – velký dopad – ICRG procedura – zahraničně</a:t>
            </a:r>
            <a:r>
              <a:rPr lang="cs-CZ" baseline="0" dirty="0" smtClean="0"/>
              <a:t> politické důsledky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73C86-C97A-4F61-BA01-A88FCEC8DB58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750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AC7AFC-814C-49AD-A47A-2D15938FC4EC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AC7AFC-814C-49AD-A47A-2D15938FC4EC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BAEE63-E886-465E-8721-9F78D4C6B88F}" type="slidenum">
              <a:rPr lang="cs-CZ" altLang="cs-CZ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2C5847-899E-4FAD-816F-0A80EAC33DB8}" type="datetimeFigureOut">
              <a:rPr lang="cs-CZ" smtClean="0"/>
              <a:pPr>
                <a:defRPr/>
              </a:pPr>
              <a:t>2.2.2018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02C3E30-D4F4-441C-9885-26354465D48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C407A0-2D1E-469F-AECC-A05E0C8804FD}" type="datetimeFigureOut">
              <a:rPr lang="cs-CZ" smtClean="0"/>
              <a:pPr>
                <a:defRPr/>
              </a:pPr>
              <a:t>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06A2DB-173F-4E8D-835E-94D7E344304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AF2F53-F158-4EFE-BEE2-18D9CE8920A9}" type="datetimeFigureOut">
              <a:rPr lang="cs-CZ" smtClean="0"/>
              <a:pPr>
                <a:defRPr/>
              </a:pPr>
              <a:t>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E75640-FEE7-4D29-A4FC-25CF8241A87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CA9175-37A9-481E-BE42-6709790A2866}" type="datetimeFigureOut">
              <a:rPr lang="cs-CZ" smtClean="0"/>
              <a:pPr>
                <a:defRPr/>
              </a:pPr>
              <a:t>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031BB6-A899-417B-8149-57C4568C25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E75E03-3F5A-4BDE-95DB-2DDCEFB43788}" type="datetimeFigureOut">
              <a:rPr lang="cs-CZ" smtClean="0"/>
              <a:pPr>
                <a:defRPr/>
              </a:pPr>
              <a:t>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CC03B9-39BA-4844-86BC-97501E3C8DD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63FF7D-7008-4377-919A-0E589B8A565F}" type="datetimeFigureOut">
              <a:rPr lang="cs-CZ" smtClean="0"/>
              <a:pPr>
                <a:defRPr/>
              </a:pPr>
              <a:t>2.2.2018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1838EE-7748-49AA-87DD-FC741534FFD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F2576E-705A-4D52-8BC1-588C071A6EAD}" type="datetimeFigureOut">
              <a:rPr lang="cs-CZ" smtClean="0"/>
              <a:pPr>
                <a:defRPr/>
              </a:pPr>
              <a:t>2.2.2018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DA316C-D51F-4341-98AB-2B36B08908B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D1B6D6-0DDE-4475-9EAD-919F7A7224C0}" type="datetimeFigureOut">
              <a:rPr lang="cs-CZ" smtClean="0"/>
              <a:pPr>
                <a:defRPr/>
              </a:pPr>
              <a:t>2.2.2018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AF3066-55E2-4895-A630-6349154B0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C08921-BC28-4825-BC6A-BEE606A8CA5B}" type="datetimeFigureOut">
              <a:rPr lang="cs-CZ" smtClean="0"/>
              <a:pPr>
                <a:defRPr/>
              </a:pPr>
              <a:t>2.2.2018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51D7B3-1C0C-42CE-9C8D-C8508601318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9E8758EF-00A8-4943-AA4B-2EDC6E586D09}" type="datetimeFigureOut">
              <a:rPr lang="cs-CZ" smtClean="0"/>
              <a:pPr>
                <a:defRPr/>
              </a:pPr>
              <a:t>2.2.2018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C4F4F1-E655-4058-A5BC-8A7E1F7A8E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3B2A49B-BDE8-4E1E-A681-3D5561C2CBCA}" type="datetimeFigureOut">
              <a:rPr lang="cs-CZ" smtClean="0"/>
              <a:pPr>
                <a:defRPr/>
              </a:pPr>
              <a:t>2.2.2018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6F33AD-DA31-4AE0-B63F-AB1E348D379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88DEA4A-3375-4013-834F-2FC4DBCA9F6C}" type="datetimeFigureOut">
              <a:rPr lang="cs-CZ" smtClean="0"/>
              <a:pPr>
                <a:defRPr/>
              </a:pPr>
              <a:t>2.2.2018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EA7B20-79D0-4697-A911-26A553A336D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5225" cy="184482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5400" b="1" dirty="0" smtClean="0">
                <a:ea typeface="Verdana" pitchFamily="34" charset="0"/>
                <a:cs typeface="Verdana" pitchFamily="34" charset="0"/>
              </a:rPr>
              <a:t>Povinnosti advokátů </a:t>
            </a:r>
            <a:br>
              <a:rPr lang="cs-CZ" altLang="cs-CZ" sz="5400" b="1" dirty="0" smtClean="0">
                <a:ea typeface="Verdana" pitchFamily="34" charset="0"/>
                <a:cs typeface="Verdana" pitchFamily="34" charset="0"/>
              </a:rPr>
            </a:br>
            <a:r>
              <a:rPr lang="cs-CZ" altLang="cs-CZ" sz="5400" b="1" dirty="0" smtClean="0">
                <a:ea typeface="Verdana" pitchFamily="34" charset="0"/>
                <a:cs typeface="Verdana" pitchFamily="34" charset="0"/>
              </a:rPr>
              <a:t>dle AML zákona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750" y="3284538"/>
            <a:ext cx="7993063" cy="35734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cs-CZ" altLang="cs-CZ" sz="25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5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5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500" dirty="0" smtClean="0">
              <a:solidFill>
                <a:srgbClr val="898989"/>
              </a:solidFill>
            </a:endParaRPr>
          </a:p>
          <a:p>
            <a:pPr algn="r" eaLnBrk="1" hangingPunct="1">
              <a:lnSpc>
                <a:spcPct val="110000"/>
              </a:lnSpc>
            </a:pPr>
            <a:endParaRPr lang="cs-CZ" altLang="cs-CZ" sz="2500" b="1" dirty="0" smtClean="0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endParaRPr lang="cs-CZ" altLang="cs-CZ" sz="2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endParaRPr lang="cs-CZ" altLang="cs-CZ" sz="2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endParaRPr lang="cs-CZ" altLang="cs-CZ" sz="2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endParaRPr lang="cs-CZ" altLang="cs-CZ" sz="2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cs-CZ" altLang="cs-CZ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Jiří Hylmar, Michaela Hladká</a:t>
            </a:r>
          </a:p>
          <a:p>
            <a:pPr algn="ctr" eaLnBrk="1" hangingPunct="1">
              <a:lnSpc>
                <a:spcPct val="70000"/>
              </a:lnSpc>
            </a:pPr>
            <a:r>
              <a:rPr lang="cs-CZ" altLang="cs-CZ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8. února 2018</a:t>
            </a:r>
            <a:endParaRPr lang="cs-CZ" altLang="cs-CZ" sz="2500" dirty="0" smtClean="0">
              <a:solidFill>
                <a:srgbClr val="898989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6906" y="2708920"/>
            <a:ext cx="2880319" cy="2736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200" dirty="0"/>
              <a:t>datum přijetí: 20. 5. 2015</a:t>
            </a:r>
          </a:p>
          <a:p>
            <a:pPr>
              <a:defRPr/>
            </a:pPr>
            <a:r>
              <a:rPr lang="cs-CZ" sz="3200" dirty="0"/>
              <a:t>zveřejnění v Úředním věstníku EU: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5</a:t>
            </a:r>
            <a:r>
              <a:rPr lang="cs-CZ" sz="3200" dirty="0"/>
              <a:t>. 6. 2015</a:t>
            </a:r>
          </a:p>
          <a:p>
            <a:pPr>
              <a:defRPr/>
            </a:pPr>
            <a:r>
              <a:rPr lang="cs-CZ" sz="3200" dirty="0"/>
              <a:t>platnost od 25. 6. 2015</a:t>
            </a:r>
          </a:p>
          <a:p>
            <a:pPr>
              <a:defRPr/>
            </a:pPr>
            <a:r>
              <a:rPr lang="cs-CZ" sz="3200" dirty="0"/>
              <a:t>účinnost od 26. 6. 2017 (k datu účinnosti se zrušuje nařízení (ES) č. 1781/2006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Nařízení EU 2015/847</a:t>
            </a:r>
            <a:endParaRPr lang="cs-CZ" alt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cs-CZ" sz="3000" dirty="0"/>
              <a:t>úplná informace o plátci: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3000" dirty="0" smtClean="0"/>
              <a:t> jméno</a:t>
            </a:r>
            <a:r>
              <a:rPr lang="cs-CZ" sz="3000" dirty="0"/>
              <a:t>,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3000" dirty="0" smtClean="0"/>
              <a:t> číslo </a:t>
            </a:r>
            <a:r>
              <a:rPr lang="cs-CZ" sz="3000" dirty="0"/>
              <a:t>účtu (jedinečný identifikátor transakce) a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3000" dirty="0" smtClean="0"/>
              <a:t> adresa</a:t>
            </a:r>
            <a:r>
              <a:rPr lang="cs-CZ" sz="3000" dirty="0"/>
              <a:t>, č. úředního dokladu, </a:t>
            </a:r>
            <a:r>
              <a:rPr lang="cs-CZ" sz="3000" dirty="0" smtClean="0"/>
              <a:t>identifikační číslo klienta </a:t>
            </a:r>
            <a:r>
              <a:rPr lang="cs-CZ" sz="3000" dirty="0"/>
              <a:t>nebo datum a místo </a:t>
            </a:r>
            <a:r>
              <a:rPr lang="cs-CZ" sz="3000" dirty="0" smtClean="0"/>
              <a:t>narození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000" dirty="0"/>
          </a:p>
          <a:p>
            <a:pPr>
              <a:defRPr/>
            </a:pPr>
            <a:r>
              <a:rPr lang="cs-CZ" sz="3000" b="1" dirty="0" smtClean="0"/>
              <a:t>NOVĚ</a:t>
            </a:r>
            <a:r>
              <a:rPr lang="cs-CZ" sz="3000" dirty="0" smtClean="0"/>
              <a:t> - informace </a:t>
            </a:r>
            <a:r>
              <a:rPr lang="cs-CZ" sz="3000" dirty="0"/>
              <a:t>o příjemci: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sz="3000" dirty="0" smtClean="0"/>
              <a:t> jméno </a:t>
            </a:r>
            <a:r>
              <a:rPr lang="cs-CZ" sz="3000" dirty="0"/>
              <a:t>a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sz="3000" dirty="0" smtClean="0"/>
              <a:t> číslo </a:t>
            </a:r>
            <a:r>
              <a:rPr lang="cs-CZ" sz="3000" dirty="0"/>
              <a:t>účtu (jedinečný identifikátor transakce</a:t>
            </a:r>
            <a:r>
              <a:rPr lang="cs-CZ" dirty="0"/>
              <a:t>)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Nařízení EU 2015/847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1989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783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800" dirty="0"/>
              <a:t>t</a:t>
            </a:r>
            <a:r>
              <a:rPr lang="cs-CZ" sz="2800" dirty="0" smtClean="0"/>
              <a:t>restní </a:t>
            </a:r>
            <a:r>
              <a:rPr lang="cs-CZ" sz="2800" dirty="0"/>
              <a:t>zákoník – zákon č. 40/2009 </a:t>
            </a:r>
            <a:r>
              <a:rPr lang="cs-CZ" sz="2800" dirty="0" smtClean="0"/>
              <a:t>Sb.</a:t>
            </a:r>
          </a:p>
          <a:p>
            <a:pPr>
              <a:defRPr/>
            </a:pPr>
            <a:r>
              <a:rPr lang="cs-CZ" sz="2800" dirty="0"/>
              <a:t>z</a:t>
            </a:r>
            <a:r>
              <a:rPr lang="cs-CZ" sz="2800" dirty="0" smtClean="0"/>
              <a:t>ákon </a:t>
            </a:r>
            <a:r>
              <a:rPr lang="cs-CZ" sz="2800" dirty="0"/>
              <a:t>č. 418/2011 Sb. o trestní odpovědnosti právnických osob </a:t>
            </a:r>
            <a:endParaRPr lang="cs-CZ" sz="2800" dirty="0" smtClean="0"/>
          </a:p>
          <a:p>
            <a:pPr>
              <a:defRPr/>
            </a:pPr>
            <a:r>
              <a:rPr lang="cs-CZ" sz="2800" b="1" dirty="0"/>
              <a:t>z</a:t>
            </a:r>
            <a:r>
              <a:rPr lang="cs-CZ" sz="2800" b="1" dirty="0" smtClean="0"/>
              <a:t>ákon </a:t>
            </a:r>
            <a:r>
              <a:rPr lang="cs-CZ" sz="2800" b="1" dirty="0"/>
              <a:t>č. 253/2008 Sb. </a:t>
            </a:r>
            <a:r>
              <a:rPr lang="cs-CZ" sz="2800" b="1" dirty="0" smtClean="0"/>
              <a:t>o </a:t>
            </a:r>
            <a:r>
              <a:rPr lang="cs-CZ" sz="2800" b="1" dirty="0"/>
              <a:t>některých opatřeních proti legalizaci výnosů </a:t>
            </a:r>
            <a:r>
              <a:rPr lang="cs-CZ" sz="2800" b="1" dirty="0" smtClean="0"/>
              <a:t>z </a:t>
            </a:r>
            <a:r>
              <a:rPr lang="cs-CZ" sz="2800" b="1" dirty="0"/>
              <a:t>trestné činnosti a financování </a:t>
            </a:r>
            <a:r>
              <a:rPr lang="cs-CZ" sz="2800" b="1" dirty="0" smtClean="0"/>
              <a:t>terorismu - AML zákon</a:t>
            </a:r>
          </a:p>
          <a:p>
            <a:pPr>
              <a:defRPr/>
            </a:pPr>
            <a:r>
              <a:rPr lang="cs-CZ" sz="2800" dirty="0"/>
              <a:t>v</a:t>
            </a:r>
            <a:r>
              <a:rPr lang="cs-CZ" sz="2800" dirty="0" smtClean="0"/>
              <a:t>yhláška </a:t>
            </a:r>
            <a:r>
              <a:rPr lang="cs-CZ" sz="2800" dirty="0"/>
              <a:t>č. 281/2008 Sb</a:t>
            </a:r>
            <a:r>
              <a:rPr lang="cs-CZ" sz="2800" dirty="0" smtClean="0"/>
              <a:t>. ČNB (novela)</a:t>
            </a:r>
            <a:endParaRPr lang="cs-CZ" sz="2800" dirty="0"/>
          </a:p>
          <a:p>
            <a:pPr>
              <a:defRPr/>
            </a:pPr>
            <a:r>
              <a:rPr lang="cs-CZ" sz="2800" dirty="0"/>
              <a:t>z</a:t>
            </a:r>
            <a:r>
              <a:rPr lang="cs-CZ" sz="2800" dirty="0" smtClean="0"/>
              <a:t>ákon </a:t>
            </a:r>
            <a:r>
              <a:rPr lang="cs-CZ" sz="2800" dirty="0"/>
              <a:t>č. 254/2004 Sb. </a:t>
            </a:r>
            <a:r>
              <a:rPr lang="cs-CZ" sz="2800" dirty="0" smtClean="0"/>
              <a:t>o omezení plateb </a:t>
            </a:r>
            <a:br>
              <a:rPr lang="cs-CZ" sz="2800" dirty="0" smtClean="0"/>
            </a:br>
            <a:r>
              <a:rPr lang="cs-CZ" sz="2800" dirty="0" smtClean="0"/>
              <a:t>v hotovosti</a:t>
            </a:r>
          </a:p>
        </p:txBody>
      </p:sp>
      <p:sp>
        <p:nvSpPr>
          <p:cNvPr id="13314" name="Nadpis 3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6002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Prameny vnitrostátního práva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81075"/>
            <a:ext cx="8064500" cy="532765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www.financnianalytickyurad.cz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504063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200" dirty="0"/>
              <a:t>p</a:t>
            </a:r>
            <a:r>
              <a:rPr lang="cs-CZ" sz="3200" dirty="0" smtClean="0"/>
              <a:t>říslušný orgán pro příjem a analýzu oznámení o podezřelých obchodech </a:t>
            </a:r>
          </a:p>
          <a:p>
            <a:pPr>
              <a:defRPr/>
            </a:pPr>
            <a:r>
              <a:rPr lang="cs-CZ" sz="3200" dirty="0" smtClean="0"/>
              <a:t>gestor AML opatření v ČR</a:t>
            </a:r>
          </a:p>
          <a:p>
            <a:pPr>
              <a:defRPr/>
            </a:pPr>
            <a:r>
              <a:rPr lang="cs-CZ" sz="3200" dirty="0"/>
              <a:t>p</a:t>
            </a:r>
            <a:r>
              <a:rPr lang="cs-CZ" sz="3200" dirty="0" smtClean="0"/>
              <a:t>lní roli finanční zpravodajské jednotky – vnitrostátně i ve vztahu k zahraničí</a:t>
            </a:r>
          </a:p>
          <a:p>
            <a:pPr>
              <a:defRPr/>
            </a:pPr>
            <a:r>
              <a:rPr lang="cs-CZ" sz="3200" dirty="0" smtClean="0"/>
              <a:t>koordinátor pro mezinárodní sankce</a:t>
            </a:r>
          </a:p>
          <a:p>
            <a:pPr>
              <a:defRPr/>
            </a:pPr>
            <a:r>
              <a:rPr lang="cs-CZ" sz="3200" dirty="0" smtClean="0"/>
              <a:t>kontrolní orgán pro AML, CFT  a mezinárodní sankce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14338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Hlavní úkoly FAÚ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5472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b="1" dirty="0" smtClean="0"/>
              <a:t>1. – Úvodní ustanovení</a:t>
            </a:r>
          </a:p>
          <a:p>
            <a:pPr eaLnBrk="1" hangingPunct="1">
              <a:defRPr/>
            </a:pPr>
            <a:r>
              <a:rPr lang="cs-CZ" altLang="cs-CZ" b="1" dirty="0" smtClean="0"/>
              <a:t>2. – Základní povinnosti povinných osob</a:t>
            </a:r>
          </a:p>
          <a:p>
            <a:pPr eaLnBrk="1" hangingPunct="1">
              <a:defRPr/>
            </a:pPr>
            <a:r>
              <a:rPr lang="cs-CZ" altLang="cs-CZ" b="1" dirty="0" smtClean="0"/>
              <a:t>3. – Činnost úřadu a dalších orgánů</a:t>
            </a:r>
          </a:p>
          <a:p>
            <a:pPr eaLnBrk="1" hangingPunct="1">
              <a:defRPr/>
            </a:pPr>
            <a:r>
              <a:rPr lang="cs-CZ" altLang="cs-CZ" b="1" dirty="0" smtClean="0"/>
              <a:t>4. – Mlčenlivost</a:t>
            </a:r>
          </a:p>
          <a:p>
            <a:pPr eaLnBrk="1" hangingPunct="1">
              <a:defRPr/>
            </a:pPr>
            <a:r>
              <a:rPr lang="cs-CZ" altLang="cs-CZ" b="1" dirty="0" smtClean="0"/>
              <a:t>5. – Přeshraniční převozy</a:t>
            </a:r>
          </a:p>
          <a:p>
            <a:pPr eaLnBrk="1" hangingPunct="1">
              <a:defRPr/>
            </a:pPr>
            <a:r>
              <a:rPr lang="cs-CZ" altLang="cs-CZ" b="1" dirty="0" smtClean="0"/>
              <a:t>6. – Přestupky</a:t>
            </a:r>
          </a:p>
          <a:p>
            <a:pPr eaLnBrk="1" hangingPunct="1">
              <a:defRPr/>
            </a:pPr>
            <a:r>
              <a:rPr lang="cs-CZ" altLang="cs-CZ" b="1" dirty="0" smtClean="0"/>
              <a:t>7. – Společná a závěrečná ustanovení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79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AML zákon – 7 částí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5472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endParaRPr lang="cs-CZ" altLang="cs-CZ" b="1" dirty="0" smtClean="0"/>
          </a:p>
          <a:p>
            <a:pPr eaLnBrk="1" hangingPunct="1">
              <a:defRPr/>
            </a:pPr>
            <a:endParaRPr lang="cs-CZ" altLang="cs-CZ" b="1" dirty="0"/>
          </a:p>
          <a:p>
            <a:pPr eaLnBrk="1" hangingPunct="1">
              <a:defRPr/>
            </a:pPr>
            <a:r>
              <a:rPr lang="cs-CZ" altLang="cs-CZ" b="1" dirty="0" smtClean="0"/>
              <a:t>Účel zákona</a:t>
            </a:r>
          </a:p>
          <a:p>
            <a:pPr eaLnBrk="1" hangingPunct="1">
              <a:defRPr/>
            </a:pPr>
            <a:r>
              <a:rPr lang="cs-CZ" altLang="cs-CZ" b="1" dirty="0" smtClean="0"/>
              <a:t>Povinné osoby</a:t>
            </a:r>
          </a:p>
          <a:p>
            <a:pPr eaLnBrk="1" hangingPunct="1">
              <a:defRPr/>
            </a:pPr>
            <a:r>
              <a:rPr lang="cs-CZ" altLang="cs-CZ" b="1" dirty="0" smtClean="0"/>
              <a:t>Definice pojmů</a:t>
            </a:r>
          </a:p>
          <a:p>
            <a:pPr eaLnBrk="1" hangingPunct="1">
              <a:defRPr/>
            </a:pPr>
            <a:r>
              <a:rPr lang="cs-CZ" altLang="cs-CZ" b="1" i="1" u="sng" dirty="0" smtClean="0"/>
              <a:t>Podezřelý obchod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79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AML zákon – Část první </a:t>
            </a:r>
            <a:br>
              <a:rPr lang="cs-CZ" dirty="0" smtClean="0"/>
            </a:br>
            <a:r>
              <a:rPr lang="cs-CZ" dirty="0" smtClean="0"/>
              <a:t>Úvodní ustanovení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3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cs-CZ" sz="3400" b="1" dirty="0"/>
              <a:t>ú</a:t>
            </a:r>
            <a:r>
              <a:rPr lang="cs-CZ" sz="3400" b="1" dirty="0" smtClean="0"/>
              <a:t>věrové instituce</a:t>
            </a:r>
            <a:r>
              <a:rPr lang="cs-CZ" sz="3400" dirty="0" smtClean="0"/>
              <a:t>: banka, spořitelní družstvo</a:t>
            </a:r>
          </a:p>
          <a:p>
            <a:pPr algn="just">
              <a:defRPr/>
            </a:pPr>
            <a:r>
              <a:rPr lang="cs-CZ" sz="3400" b="1" dirty="0"/>
              <a:t>finanční instituce</a:t>
            </a:r>
            <a:r>
              <a:rPr lang="cs-CZ" sz="3400" dirty="0"/>
              <a:t>: centrální depozitář a navazující osoby, burza CP, poskytovatel investičních služeb, investiční společnost, samosprávný investiční fond, hlavní administrátor IF, penzijní </a:t>
            </a:r>
            <a:r>
              <a:rPr lang="cs-CZ" sz="3400" dirty="0" smtClean="0"/>
              <a:t>společnost, </a:t>
            </a:r>
            <a:r>
              <a:rPr lang="cs-CZ" sz="3400" dirty="0"/>
              <a:t>platební instituce, poskytovatel platebních služeb malého rozsahu, instituce elektronických peněz , vydavatel elektronických peněz malého rozsahu, osoba oprávněná k poskytování nebo zprostředkování leasingu, záruk, úvěrů nebo peněžních půjček anebo k obchodování s nimi, výkon činností souvisejících s provozováním životního </a:t>
            </a:r>
            <a:r>
              <a:rPr lang="cs-CZ" sz="3400" dirty="0" smtClean="0"/>
              <a:t>pojištění, vykupování </a:t>
            </a:r>
            <a:r>
              <a:rPr lang="cs-CZ" sz="3400" dirty="0"/>
              <a:t>dluhů a pohledávek a obchod s </a:t>
            </a:r>
            <a:r>
              <a:rPr lang="cs-CZ" sz="3400" dirty="0" smtClean="0"/>
              <a:t>nimi, směnárny, platební </a:t>
            </a:r>
            <a:r>
              <a:rPr lang="cs-CZ" sz="3400" dirty="0"/>
              <a:t>a peněžní služby vč. p</a:t>
            </a:r>
            <a:r>
              <a:rPr lang="cs-CZ" sz="3400" dirty="0" smtClean="0"/>
              <a:t>oštovních, poradenská </a:t>
            </a:r>
            <a:r>
              <a:rPr lang="cs-CZ" sz="3400" dirty="0"/>
              <a:t>činnost pro </a:t>
            </a:r>
            <a:r>
              <a:rPr lang="cs-CZ" sz="3400" dirty="0" smtClean="0"/>
              <a:t>podnikatele, peněžní makléřství a úschova </a:t>
            </a:r>
            <a:r>
              <a:rPr lang="cs-CZ" sz="3400" dirty="0"/>
              <a:t>cenností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3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Povinné osoby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5472112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cs-CZ" sz="3600" b="1" dirty="0"/>
              <a:t>držitelé povolení k provozování </a:t>
            </a:r>
            <a:r>
              <a:rPr lang="cs-CZ" sz="3600" b="1" dirty="0" smtClean="0"/>
              <a:t>činností nebo osoby oprávněné k činnosti:</a:t>
            </a:r>
            <a:endParaRPr lang="cs-CZ" sz="3600" b="1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3600" dirty="0" smtClean="0"/>
              <a:t> provozování hazardních her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3600" dirty="0" smtClean="0"/>
              <a:t> obchodování nebo zprostředkování  obchodu </a:t>
            </a:r>
            <a:r>
              <a:rPr lang="cs-CZ" sz="3600" dirty="0"/>
              <a:t>s nemovitostmi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3600" dirty="0" smtClean="0"/>
              <a:t> bazaru</a:t>
            </a:r>
            <a:r>
              <a:rPr lang="cs-CZ" sz="3600" dirty="0"/>
              <a:t>, zastavárny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3600" dirty="0" smtClean="0"/>
              <a:t> obchodu </a:t>
            </a:r>
            <a:r>
              <a:rPr lang="cs-CZ" sz="3600" dirty="0"/>
              <a:t>s kulturními památkami </a:t>
            </a:r>
            <a:br>
              <a:rPr lang="cs-CZ" sz="3600" dirty="0"/>
            </a:br>
            <a:r>
              <a:rPr lang="cs-CZ" sz="3600" dirty="0"/>
              <a:t>a předměty kulturní </a:t>
            </a:r>
            <a:r>
              <a:rPr lang="cs-CZ" sz="3600" dirty="0" smtClean="0"/>
              <a:t>hodnoty</a:t>
            </a:r>
          </a:p>
          <a:p>
            <a:pPr>
              <a:defRPr/>
            </a:pPr>
            <a:r>
              <a:rPr lang="cs-CZ" sz="3600" dirty="0" smtClean="0"/>
              <a:t>poskytovatelé služeb s virtuálními měnami</a:t>
            </a:r>
            <a:endParaRPr lang="cs-CZ" sz="3600" dirty="0"/>
          </a:p>
          <a:p>
            <a:pPr algn="just">
              <a:defRPr/>
            </a:pPr>
            <a:r>
              <a:rPr lang="cs-CZ" sz="3600" b="1" dirty="0" smtClean="0"/>
              <a:t>„právní“ profese: </a:t>
            </a:r>
            <a:r>
              <a:rPr lang="cs-CZ" sz="3600" dirty="0" smtClean="0"/>
              <a:t>auditor, daňový poradce, externí účetní, soudní exekutor, advokát, notář</a:t>
            </a:r>
            <a:endParaRPr lang="cs-CZ" sz="36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3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Povinné osoby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556792"/>
            <a:ext cx="8642350" cy="5040858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cs-CZ" sz="3500" dirty="0"/>
              <a:t>V rámci podnikání nebo jako </a:t>
            </a:r>
            <a:r>
              <a:rPr lang="cs-CZ" sz="3500" dirty="0" err="1"/>
              <a:t>svěřenský</a:t>
            </a:r>
            <a:r>
              <a:rPr lang="cs-CZ" sz="3500" dirty="0"/>
              <a:t> fond poskytování služeb pro PO (zakládání PO, jednání jménem PO, poskytování sídla, adresy)</a:t>
            </a:r>
          </a:p>
          <a:p>
            <a:pPr>
              <a:defRPr/>
            </a:pPr>
            <a:r>
              <a:rPr lang="cs-CZ" sz="3500" dirty="0"/>
              <a:t>Národní správce rejstříku obchodování s emisními povolenkami</a:t>
            </a:r>
          </a:p>
          <a:p>
            <a:pPr>
              <a:defRPr/>
            </a:pPr>
            <a:r>
              <a:rPr lang="cs-CZ" sz="3500" dirty="0"/>
              <a:t>ostatní: podnikatel, který přijímá platbu v hotovosti v hodnotě nad 10 000 eur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3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Povinné osoby</a:t>
            </a:r>
          </a:p>
        </p:txBody>
      </p:sp>
    </p:spTree>
    <p:extLst>
      <p:ext uri="{BB962C8B-B14F-4D97-AF65-F5344CB8AC3E}">
        <p14:creationId xmlns:p14="http://schemas.microsoft.com/office/powerpoint/2010/main" val="38534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rázek 8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8" b="19958"/>
          <a:stretch>
            <a:fillRect/>
          </a:stretch>
        </p:blipFill>
        <p:spPr>
          <a:xfrm>
            <a:off x="5543550" y="3068638"/>
            <a:ext cx="3600450" cy="3173412"/>
          </a:xfrm>
        </p:spPr>
      </p:pic>
      <p:sp>
        <p:nvSpPr>
          <p:cNvPr id="23" name="Zástupný symbol pro text 22"/>
          <p:cNvSpPr>
            <a:spLocks noGrp="1"/>
          </p:cNvSpPr>
          <p:nvPr>
            <p:ph type="body" sz="half" idx="4294967295"/>
          </p:nvPr>
        </p:nvSpPr>
        <p:spPr>
          <a:xfrm>
            <a:off x="251520" y="332656"/>
            <a:ext cx="8208962" cy="5112568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150000"/>
              </a:lnSpc>
            </a:pPr>
            <a:endParaRPr lang="cs-CZ" altLang="cs-CZ" dirty="0" smtClean="0"/>
          </a:p>
          <a:p>
            <a:pPr marL="285750" indent="-285750" eaLnBrk="1" hangingPunct="1">
              <a:lnSpc>
                <a:spcPct val="150000"/>
              </a:lnSpc>
            </a:pPr>
            <a:r>
              <a:rPr lang="cs-CZ" altLang="cs-CZ" dirty="0" smtClean="0"/>
              <a:t>Legislativa </a:t>
            </a:r>
            <a:r>
              <a:rPr lang="cs-CZ" altLang="cs-CZ" dirty="0" smtClean="0"/>
              <a:t>AML– vnitrostátní i mezinárodní </a:t>
            </a:r>
          </a:p>
          <a:p>
            <a:pPr marL="285750" indent="-285750" eaLnBrk="1" hangingPunct="1">
              <a:lnSpc>
                <a:spcPct val="150000"/>
              </a:lnSpc>
            </a:pPr>
            <a:r>
              <a:rPr lang="cs-CZ" altLang="cs-CZ" dirty="0" smtClean="0"/>
              <a:t>Relevantní mezinárodní instituce</a:t>
            </a:r>
          </a:p>
          <a:p>
            <a:pPr marL="285750" indent="-285750" eaLnBrk="1" hangingPunct="1">
              <a:lnSpc>
                <a:spcPct val="150000"/>
              </a:lnSpc>
            </a:pPr>
            <a:r>
              <a:rPr lang="cs-CZ" altLang="cs-CZ" dirty="0" smtClean="0"/>
              <a:t>Role FAÚ </a:t>
            </a:r>
          </a:p>
          <a:p>
            <a:pPr marL="285750" indent="-285750" eaLnBrk="1" hangingPunct="1">
              <a:lnSpc>
                <a:spcPct val="150000"/>
              </a:lnSpc>
            </a:pPr>
            <a:r>
              <a:rPr lang="cs-CZ" altLang="cs-CZ" dirty="0" smtClean="0"/>
              <a:t>AML zákon </a:t>
            </a:r>
          </a:p>
          <a:p>
            <a:pPr marL="285750" indent="-285750" eaLnBrk="1" hangingPunct="1">
              <a:lnSpc>
                <a:spcPct val="150000"/>
              </a:lnSpc>
            </a:pPr>
            <a:r>
              <a:rPr lang="cs-CZ" altLang="cs-CZ" dirty="0" smtClean="0"/>
              <a:t>4. AML směrnice a její revize</a:t>
            </a:r>
          </a:p>
          <a:p>
            <a:pPr marL="285750" indent="-285750" eaLnBrk="1" hangingPunct="1">
              <a:lnSpc>
                <a:spcPct val="150000"/>
              </a:lnSpc>
            </a:pPr>
            <a:r>
              <a:rPr lang="cs-CZ" altLang="cs-CZ" dirty="0" smtClean="0"/>
              <a:t>Dotazy</a:t>
            </a:r>
            <a:endParaRPr lang="cs-CZ" altLang="cs-CZ" dirty="0" smtClean="0"/>
          </a:p>
          <a:p>
            <a:pPr marL="285750" indent="-285750" eaLnBrk="1" hangingPunct="1"/>
            <a:endParaRPr lang="cs-CZ" altLang="cs-CZ" sz="2400" dirty="0" smtClean="0"/>
          </a:p>
          <a:p>
            <a:pPr marL="285750" indent="-285750" eaLnBrk="1" hangingPunct="1"/>
            <a:endParaRPr lang="cs-CZ" altLang="cs-CZ" sz="2400" dirty="0" smtClean="0"/>
          </a:p>
          <a:p>
            <a:pPr marL="285750" indent="-285750" eaLnBrk="1" hangingPunct="1"/>
            <a:endParaRPr lang="cs-CZ" alt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124744"/>
            <a:ext cx="8642350" cy="5472906"/>
          </a:xfrm>
        </p:spPr>
        <p:txBody>
          <a:bodyPr rtlCol="0">
            <a:normAutofit/>
          </a:bodyPr>
          <a:lstStyle/>
          <a:p>
            <a:pPr marL="109728" indent="0">
              <a:buNone/>
              <a:defRPr/>
            </a:pPr>
            <a:r>
              <a:rPr lang="cs-CZ" sz="3500" dirty="0" smtClean="0"/>
              <a:t>§ 2 odst. 1 písm. g) AMLZ</a:t>
            </a:r>
          </a:p>
          <a:p>
            <a:pPr lvl="1">
              <a:spcAft>
                <a:spcPts val="600"/>
              </a:spcAft>
              <a:defRPr/>
            </a:pPr>
            <a:r>
              <a:rPr lang="cs-CZ" sz="3200" dirty="0"/>
              <a:t>úschova a správa prostředků klienta</a:t>
            </a:r>
          </a:p>
          <a:p>
            <a:pPr lvl="1">
              <a:spcAft>
                <a:spcPts val="600"/>
              </a:spcAft>
              <a:defRPr/>
            </a:pPr>
            <a:r>
              <a:rPr lang="pl-PL" sz="3200" dirty="0"/>
              <a:t>nákup a prodej nemovitosti / podniku </a:t>
            </a:r>
          </a:p>
          <a:p>
            <a:pPr lvl="1">
              <a:spcAft>
                <a:spcPts val="600"/>
              </a:spcAft>
              <a:defRPr/>
            </a:pPr>
            <a:r>
              <a:rPr lang="cs-CZ" sz="3200" dirty="0"/>
              <a:t>činnosti spojené se zakládáním nebo provozováním obchodní společnosti nebo podobného subjektu</a:t>
            </a:r>
          </a:p>
          <a:p>
            <a:pPr lvl="1">
              <a:spcAft>
                <a:spcPts val="600"/>
              </a:spcAft>
              <a:defRPr/>
            </a:pPr>
            <a:r>
              <a:rPr lang="cs-CZ" sz="3200" dirty="0"/>
              <a:t>převody peněz jakoukoli formou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cs-CZ" sz="3400" dirty="0" smtClean="0"/>
              <a:t>Omezení v § 27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Advokát jako povinná osoba</a:t>
            </a:r>
          </a:p>
        </p:txBody>
      </p:sp>
    </p:spTree>
    <p:extLst>
      <p:ext uri="{BB962C8B-B14F-4D97-AF65-F5344CB8AC3E}">
        <p14:creationId xmlns:p14="http://schemas.microsoft.com/office/powerpoint/2010/main" val="1670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5472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b="1" dirty="0" smtClean="0"/>
              <a:t>Identifikace klienta</a:t>
            </a:r>
          </a:p>
          <a:p>
            <a:pPr eaLnBrk="1" hangingPunct="1">
              <a:defRPr/>
            </a:pPr>
            <a:r>
              <a:rPr lang="cs-CZ" altLang="cs-CZ" b="1" dirty="0" smtClean="0"/>
              <a:t>Kontrola klienta</a:t>
            </a:r>
          </a:p>
          <a:p>
            <a:pPr eaLnBrk="1" hangingPunct="1">
              <a:defRPr/>
            </a:pPr>
            <a:r>
              <a:rPr lang="cs-CZ" altLang="cs-CZ" b="1" i="1" u="sng" dirty="0" smtClean="0"/>
              <a:t>Neuskutečnění obchodu</a:t>
            </a:r>
          </a:p>
          <a:p>
            <a:pPr eaLnBrk="1" hangingPunct="1">
              <a:defRPr/>
            </a:pPr>
            <a:r>
              <a:rPr lang="cs-CZ" altLang="cs-CZ" b="1" dirty="0" smtClean="0"/>
              <a:t>Uchovávání údajů</a:t>
            </a:r>
          </a:p>
          <a:p>
            <a:pPr eaLnBrk="1" hangingPunct="1">
              <a:defRPr/>
            </a:pPr>
            <a:r>
              <a:rPr lang="cs-CZ" altLang="cs-CZ" b="1" i="1" u="sng" dirty="0" smtClean="0"/>
              <a:t>Oznámení podezřelého obchodu</a:t>
            </a:r>
          </a:p>
          <a:p>
            <a:pPr eaLnBrk="1" hangingPunct="1">
              <a:defRPr/>
            </a:pPr>
            <a:r>
              <a:rPr lang="cs-CZ" altLang="cs-CZ" b="1" i="1" u="sng" dirty="0" smtClean="0"/>
              <a:t>Odklad splnění příkazu klienta</a:t>
            </a:r>
          </a:p>
          <a:p>
            <a:pPr eaLnBrk="1" hangingPunct="1">
              <a:defRPr/>
            </a:pPr>
            <a:r>
              <a:rPr lang="cs-CZ" altLang="cs-CZ" b="1" dirty="0" smtClean="0"/>
              <a:t>Systém vnitřních zásad, hodnocení rizik</a:t>
            </a:r>
          </a:p>
          <a:p>
            <a:pPr eaLnBrk="1" hangingPunct="1">
              <a:defRPr/>
            </a:pPr>
            <a:r>
              <a:rPr lang="cs-CZ" altLang="cs-CZ" b="1" dirty="0" smtClean="0"/>
              <a:t>Kontaktní osoba</a:t>
            </a:r>
          </a:p>
          <a:p>
            <a:pPr eaLnBrk="1" hangingPunct="1">
              <a:defRPr/>
            </a:pPr>
            <a:r>
              <a:rPr lang="cs-CZ" altLang="cs-CZ" b="1" dirty="0" smtClean="0"/>
              <a:t>Školení zaměstnanců</a:t>
            </a:r>
          </a:p>
          <a:p>
            <a:pPr eaLnBrk="1" hangingPunct="1">
              <a:defRPr/>
            </a:pPr>
            <a:r>
              <a:rPr lang="cs-CZ" altLang="cs-CZ" b="1" dirty="0" smtClean="0"/>
              <a:t>Informační povinnost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79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AML zákon –  Část druhá</a:t>
            </a:r>
            <a:br>
              <a:rPr lang="cs-CZ" dirty="0" smtClean="0"/>
            </a:br>
            <a:r>
              <a:rPr lang="cs-CZ" dirty="0" smtClean="0"/>
              <a:t>Základní povinnosti PO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1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589640" cy="5400675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cs-CZ" dirty="0" smtClean="0"/>
              <a:t>jednotlivý obchod v hodnotě &gt; 1 000 EUR (když je zřejmé)</a:t>
            </a:r>
          </a:p>
          <a:p>
            <a:pPr>
              <a:defRPr/>
            </a:pPr>
            <a:r>
              <a:rPr lang="cs-CZ" dirty="0"/>
              <a:t>b</a:t>
            </a:r>
            <a:r>
              <a:rPr lang="cs-CZ" dirty="0" smtClean="0"/>
              <a:t>ez limitu: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 </a:t>
            </a:r>
            <a:r>
              <a:rPr lang="cs-CZ" sz="2800" dirty="0" smtClean="0"/>
              <a:t>podezřelý obchod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800" dirty="0" smtClean="0"/>
              <a:t> vznik obchodního vztahu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800" dirty="0" smtClean="0"/>
              <a:t> smlouva o nájmu bezpečnostní schránky nebo o úschově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800" dirty="0" smtClean="0"/>
              <a:t> nákup</a:t>
            </a:r>
            <a:r>
              <a:rPr lang="cs-CZ" sz="2800" dirty="0"/>
              <a:t>, zprostředkování prodeje nebo zástava kulturních </a:t>
            </a:r>
            <a:r>
              <a:rPr lang="cs-CZ" sz="2800" dirty="0" smtClean="0"/>
              <a:t>památek a předmětů, </a:t>
            </a:r>
            <a:r>
              <a:rPr lang="cs-CZ" sz="2800" dirty="0"/>
              <a:t>použitého zboží nebo zboží bez dokladu o </a:t>
            </a:r>
            <a:r>
              <a:rPr lang="cs-CZ" sz="2800" dirty="0" smtClean="0"/>
              <a:t>jeho nabytí</a:t>
            </a:r>
            <a:endParaRPr lang="cs-CZ" sz="28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800" dirty="0" smtClean="0"/>
              <a:t> výplata </a:t>
            </a:r>
            <a:r>
              <a:rPr lang="cs-CZ" sz="2800" dirty="0"/>
              <a:t>zůstatku </a:t>
            </a:r>
            <a:r>
              <a:rPr lang="cs-CZ" sz="2800" dirty="0" smtClean="0"/>
              <a:t>z </a:t>
            </a:r>
            <a:r>
              <a:rPr lang="cs-CZ" sz="2800" dirty="0"/>
              <a:t>vkladní knížky na </a:t>
            </a:r>
            <a:r>
              <a:rPr lang="cs-CZ" sz="2800" dirty="0" smtClean="0"/>
              <a:t>doručitele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cs-CZ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cs-CZ" dirty="0" smtClean="0"/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865187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Identifikace klienta - § 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poprvé zásadně „face to face“ – identifikace klienta FO nebo osoby jednající za klienta – následná – ověření totožnosti</a:t>
            </a:r>
          </a:p>
          <a:p>
            <a:r>
              <a:rPr lang="cs-CZ" altLang="cs-CZ" sz="3200" dirty="0"/>
              <a:t>povinnost spolupráce klienta</a:t>
            </a:r>
          </a:p>
          <a:p>
            <a:pPr eaLnBrk="1" hangingPunct="1"/>
            <a:r>
              <a:rPr lang="cs-CZ" altLang="cs-CZ" sz="3200" dirty="0" smtClean="0"/>
              <a:t>zaznamenat: </a:t>
            </a:r>
          </a:p>
          <a:p>
            <a:pPr lvl="1"/>
            <a:r>
              <a:rPr lang="cs-CZ" altLang="cs-CZ" sz="3200" dirty="0" smtClean="0"/>
              <a:t>identifikační údaje </a:t>
            </a:r>
          </a:p>
          <a:p>
            <a:pPr lvl="1"/>
            <a:r>
              <a:rPr lang="cs-CZ" altLang="cs-CZ" sz="3200" dirty="0" smtClean="0"/>
              <a:t>informace související s identifikací</a:t>
            </a:r>
          </a:p>
          <a:p>
            <a:pPr lvl="1"/>
            <a:r>
              <a:rPr lang="cs-CZ" altLang="cs-CZ" sz="3200" dirty="0" smtClean="0"/>
              <a:t>zda je/není PEP</a:t>
            </a:r>
          </a:p>
          <a:p>
            <a:pPr lvl="1"/>
            <a:r>
              <a:rPr lang="cs-CZ" altLang="cs-CZ" sz="3200" dirty="0" smtClean="0"/>
              <a:t>zda je/není na sankčním seznamu</a:t>
            </a:r>
          </a:p>
          <a:p>
            <a:pPr marL="457200" lvl="1" indent="0" eaLnBrk="1" hangingPunct="1">
              <a:buFont typeface="Arial" charset="0"/>
              <a:buNone/>
            </a:pPr>
            <a:endParaRPr lang="cs-CZ" altLang="cs-CZ" dirty="0" smtClean="0"/>
          </a:p>
        </p:txBody>
      </p:sp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 smtClean="0"/>
              <a:t>Provádění identifikace klienta - § 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25643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FO: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cs-CZ" sz="3200" dirty="0"/>
              <a:t>jméno a příjmení, rodné číslo/datum narození, místo narození, pohlaví, pobyt a státní občanství</a:t>
            </a:r>
          </a:p>
          <a:p>
            <a:pPr marL="0" indent="0">
              <a:buNone/>
              <a:defRPr/>
            </a:pPr>
            <a:endParaRPr lang="cs-CZ" sz="3200" dirty="0" smtClean="0"/>
          </a:p>
          <a:p>
            <a:pPr marL="0" indent="0">
              <a:buNone/>
              <a:defRPr/>
            </a:pP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podnikající FO: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cs-CZ" sz="3200" dirty="0"/>
              <a:t>jako FO + obchodní firma, odlišující dodatek nebo další označení, místo </a:t>
            </a:r>
            <a:r>
              <a:rPr lang="cs-CZ" sz="3200" dirty="0" smtClean="0"/>
              <a:t>podnikání, IČO</a:t>
            </a:r>
            <a:endParaRPr lang="cs-CZ" sz="3200" dirty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 smtClean="0"/>
          </a:p>
        </p:txBody>
      </p:sp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Identifikační údaje - §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256436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PO:</a:t>
            </a:r>
          </a:p>
          <a:p>
            <a:pPr>
              <a:defRPr/>
            </a:pPr>
            <a:r>
              <a:rPr lang="cs-CZ" sz="3200" dirty="0" smtClean="0"/>
              <a:t>obchodní </a:t>
            </a:r>
            <a:r>
              <a:rPr lang="cs-CZ" sz="3200" dirty="0"/>
              <a:t>firma / název včetně odlišujícího dodatku nebo dalšího označení, sídlo, identifikační nebo obdobné číslo </a:t>
            </a:r>
          </a:p>
          <a:p>
            <a:pPr>
              <a:defRPr/>
            </a:pPr>
            <a:r>
              <a:rPr lang="cs-CZ" sz="3200" dirty="0" smtClean="0"/>
              <a:t>u </a:t>
            </a:r>
            <a:r>
              <a:rPr lang="cs-CZ" sz="3200" dirty="0"/>
              <a:t>statutárních orgánů nebo jejich </a:t>
            </a:r>
            <a:r>
              <a:rPr lang="cs-CZ" sz="3200" dirty="0" smtClean="0"/>
              <a:t>členů jednajících v daném obchodě jako u FO, </a:t>
            </a:r>
            <a:r>
              <a:rPr lang="cs-CZ" sz="3200" b="1" u="sng" dirty="0" smtClean="0"/>
              <a:t>u nejednajících údaje ke zjištění a ověření totožnosti</a:t>
            </a:r>
            <a:endParaRPr lang="cs-CZ" sz="3200" b="1" u="sng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 smtClean="0"/>
          </a:p>
        </p:txBody>
      </p:sp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Identifikační údaje - § 5</a:t>
            </a:r>
          </a:p>
        </p:txBody>
      </p:sp>
    </p:spTree>
    <p:extLst>
      <p:ext uri="{BB962C8B-B14F-4D97-AF65-F5344CB8AC3E}">
        <p14:creationId xmlns:p14="http://schemas.microsoft.com/office/powerpoint/2010/main" val="28576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1133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/>
              <a:t>plná moc:</a:t>
            </a:r>
          </a:p>
          <a:p>
            <a:pPr>
              <a:defRPr/>
            </a:pPr>
            <a:r>
              <a:rPr lang="cs-CZ" dirty="0"/>
              <a:t>identifikace zmocněnce </a:t>
            </a:r>
            <a:r>
              <a:rPr lang="cs-CZ" dirty="0" smtClean="0"/>
              <a:t> (dle identifikaci FO)</a:t>
            </a:r>
            <a:endParaRPr lang="cs-CZ" dirty="0"/>
          </a:p>
          <a:p>
            <a:pPr>
              <a:defRPr/>
            </a:pPr>
            <a:r>
              <a:rPr lang="cs-CZ" dirty="0"/>
              <a:t>identifikační údaje zmocnitele</a:t>
            </a:r>
          </a:p>
          <a:p>
            <a:pPr>
              <a:defRPr/>
            </a:pPr>
            <a:r>
              <a:rPr lang="cs-CZ" dirty="0"/>
              <a:t>předložení plné moci (uchovává se originál nebo ověřená kopie, viz § 16 odst. 1)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smtClean="0"/>
              <a:t>zákonný </a:t>
            </a:r>
            <a:r>
              <a:rPr lang="cs-CZ" b="1" dirty="0"/>
              <a:t>zástupce / opatrovník:</a:t>
            </a:r>
          </a:p>
          <a:p>
            <a:pPr>
              <a:defRPr/>
            </a:pPr>
            <a:r>
              <a:rPr lang="cs-CZ" dirty="0"/>
              <a:t>identifikace zákonného zástupce / opatrovníka</a:t>
            </a:r>
          </a:p>
          <a:p>
            <a:pPr>
              <a:defRPr/>
            </a:pPr>
            <a:r>
              <a:rPr lang="cs-CZ" dirty="0"/>
              <a:t>identifikační údaje </a:t>
            </a:r>
            <a:r>
              <a:rPr lang="cs-CZ" dirty="0" smtClean="0"/>
              <a:t>zastoupeného</a:t>
            </a:r>
          </a:p>
          <a:p>
            <a:pPr>
              <a:defRPr/>
            </a:pPr>
            <a:r>
              <a:rPr lang="cs-CZ" dirty="0" smtClean="0"/>
              <a:t>opatrovník rozhodnutí soudu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Zastoupení - § 8 odst. 4 a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84784"/>
            <a:ext cx="8229600" cy="496840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3200" dirty="0" smtClean="0"/>
              <a:t>Na žádost identifikovaného nebo povinné osoby</a:t>
            </a:r>
          </a:p>
          <a:p>
            <a:pPr>
              <a:defRPr/>
            </a:pPr>
            <a:r>
              <a:rPr lang="cs-CZ" sz="3200" dirty="0" smtClean="0"/>
              <a:t>provádí notář nebo kontaktní místo veřejné správy (</a:t>
            </a:r>
            <a:r>
              <a:rPr lang="cs-CZ" sz="3200" dirty="0" err="1" smtClean="0"/>
              <a:t>CzechPOINT</a:t>
            </a:r>
            <a:r>
              <a:rPr lang="cs-CZ" sz="3200" dirty="0" smtClean="0"/>
              <a:t>)</a:t>
            </a:r>
          </a:p>
          <a:p>
            <a:pPr>
              <a:defRPr/>
            </a:pPr>
            <a:r>
              <a:rPr lang="cs-CZ" sz="3200" dirty="0" smtClean="0"/>
              <a:t>sepsat veřejnou listinu – přílohou kopie </a:t>
            </a:r>
            <a:r>
              <a:rPr lang="cs-CZ" sz="3200" dirty="0"/>
              <a:t>identifikačních dokladů</a:t>
            </a:r>
          </a:p>
          <a:p>
            <a:pPr>
              <a:defRPr/>
            </a:pPr>
            <a:r>
              <a:rPr lang="cs-CZ" sz="3200" dirty="0"/>
              <a:t>lze i ze zahraničí (notář)</a:t>
            </a:r>
          </a:p>
          <a:p>
            <a:pPr>
              <a:defRPr/>
            </a:pPr>
            <a:r>
              <a:rPr lang="cs-CZ" sz="3200" dirty="0"/>
              <a:t>e</a:t>
            </a:r>
            <a:r>
              <a:rPr lang="cs-CZ" sz="3200" dirty="0" smtClean="0"/>
              <a:t>vidence listin o identifikaci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Zprostředkovaná identifikace - § 10</a:t>
            </a: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567737" cy="4895850"/>
          </a:xfrm>
        </p:spPr>
        <p:txBody>
          <a:bodyPr rtlCol="0"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dirty="0"/>
              <a:t>p</a:t>
            </a:r>
            <a:r>
              <a:rPr lang="cs-CZ" dirty="0" smtClean="0"/>
              <a:t>řevzetí od ÚI </a:t>
            </a:r>
            <a:r>
              <a:rPr lang="cs-CZ" dirty="0"/>
              <a:t>nebo </a:t>
            </a:r>
            <a:r>
              <a:rPr lang="cs-CZ" dirty="0" smtClean="0"/>
              <a:t>FI (včetně zahraniční)  - vyloučeny </a:t>
            </a:r>
            <a:r>
              <a:rPr lang="cs-CZ" dirty="0"/>
              <a:t>směnárny </a:t>
            </a:r>
            <a:r>
              <a:rPr lang="cs-CZ" dirty="0" smtClean="0"/>
              <a:t>a </a:t>
            </a:r>
            <a:r>
              <a:rPr lang="cs-CZ" dirty="0"/>
              <a:t>platební služby vč. poštovních  </a:t>
            </a:r>
            <a:endParaRPr lang="cs-CZ" dirty="0" smtClean="0"/>
          </a:p>
          <a:p>
            <a:pPr>
              <a:spcBef>
                <a:spcPts val="600"/>
              </a:spcBef>
              <a:defRPr/>
            </a:pPr>
            <a:r>
              <a:rPr lang="cs-CZ" b="1" dirty="0" smtClean="0"/>
              <a:t>právní profese – možnost převzít od povinné osoby stejného typu ze státu s rovnocennou AML regulací (§ 11 odst. 2)</a:t>
            </a:r>
            <a:endParaRPr lang="cs-CZ" b="1" dirty="0"/>
          </a:p>
          <a:p>
            <a:pPr>
              <a:spcBef>
                <a:spcPts val="600"/>
              </a:spcBef>
              <a:defRPr/>
            </a:pPr>
            <a:r>
              <a:rPr lang="cs-CZ" dirty="0"/>
              <a:t>smluvně zajištěno poskytnutí informací (včetně kopií dokladů</a:t>
            </a:r>
            <a:r>
              <a:rPr lang="cs-CZ" dirty="0" smtClean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smtClean="0">
                <a:solidFill>
                  <a:srgbClr val="C00000"/>
                </a:solidFill>
              </a:rPr>
              <a:t>Konečná </a:t>
            </a:r>
            <a:r>
              <a:rPr lang="cs-CZ" b="1" dirty="0">
                <a:solidFill>
                  <a:srgbClr val="C00000"/>
                </a:solidFill>
              </a:rPr>
              <a:t>odpovědnost je vždy na přebírajícím!</a:t>
            </a:r>
          </a:p>
        </p:txBody>
      </p:sp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Převzetí identifikace - § 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cs-CZ" altLang="cs-CZ" sz="2800" dirty="0" smtClean="0"/>
              <a:t>klienti s </a:t>
            </a:r>
            <a:r>
              <a:rPr lang="cs-CZ" altLang="cs-CZ" sz="2800" b="1" dirty="0" smtClean="0"/>
              <a:t>potenciálně nižším rizikem zneužití pro ML/TF</a:t>
            </a:r>
            <a:r>
              <a:rPr lang="cs-CZ" altLang="cs-CZ" sz="2800" dirty="0" smtClean="0"/>
              <a:t> a to pokud je klient: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 úvěrovou nebo finanční institucí vč. zahraničních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 kótovanou společností vč. zahraničních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 </a:t>
            </a:r>
            <a:r>
              <a:rPr lang="cs-CZ" altLang="cs-CZ" sz="2800" b="1" dirty="0" smtClean="0"/>
              <a:t>skutečným majitelem prostředků na účtu notáře, advokáta, exekutora, soudu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 orgánem vyšší státní správy nebo institucí EU</a:t>
            </a:r>
          </a:p>
          <a:p>
            <a:endParaRPr lang="cs-CZ" altLang="cs-CZ" dirty="0" smtClean="0"/>
          </a:p>
        </p:txBody>
      </p:sp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cs-CZ" b="1" smtClean="0"/>
              <a:t>Zjednodušená identifikace </a:t>
            </a:r>
            <a:br>
              <a:rPr lang="pl-PL" altLang="cs-CZ" b="1" smtClean="0"/>
            </a:br>
            <a:r>
              <a:rPr lang="pl-PL" altLang="cs-CZ" b="1" smtClean="0"/>
              <a:t>a kontrola klienta - § 13</a:t>
            </a:r>
            <a:endParaRPr lang="cs-CZ" altLang="cs-CZ" b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2" y="1557338"/>
            <a:ext cx="8496175" cy="45259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200" dirty="0"/>
              <a:t>zabránit zneužívání finančního systému </a:t>
            </a:r>
            <a:br>
              <a:rPr lang="cs-CZ" sz="3200" dirty="0"/>
            </a:br>
            <a:r>
              <a:rPr lang="cs-CZ" sz="3200" dirty="0"/>
              <a:t>k legalizaci výnosů z trestné činnosti, financování terorismu a šíření zbraní hromadného ničení</a:t>
            </a:r>
          </a:p>
          <a:p>
            <a:pPr>
              <a:defRPr/>
            </a:pPr>
            <a:endParaRPr lang="cs-CZ" sz="3200" dirty="0"/>
          </a:p>
          <a:p>
            <a:pPr>
              <a:defRPr/>
            </a:pPr>
            <a:r>
              <a:rPr lang="cs-CZ" sz="3200" dirty="0"/>
              <a:t>zajistit uchování stop po přesunech nebo přeměně majetku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Účel AML opatření</a:t>
            </a:r>
            <a:endParaRPr lang="cs-CZ" sz="36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/>
              <a:t>výjimky jsou fakultativní !!!</a:t>
            </a:r>
          </a:p>
          <a:p>
            <a:pPr marL="0" indent="0">
              <a:buFont typeface="Arial" charset="0"/>
              <a:buNone/>
              <a:defRPr/>
            </a:pPr>
            <a:endParaRPr lang="cs-CZ" sz="3200" dirty="0" smtClean="0"/>
          </a:p>
          <a:p>
            <a:pPr>
              <a:defRPr/>
            </a:pPr>
            <a:r>
              <a:rPr lang="cs-CZ" sz="3200" dirty="0" smtClean="0"/>
              <a:t>povinnost posoudit rizikovost klienta, produktu či konkrétního obchodu (odst. 3) – i ve vztahu k NRA</a:t>
            </a:r>
          </a:p>
          <a:p>
            <a:pPr marL="0" indent="0">
              <a:buFont typeface="Arial" charset="0"/>
              <a:buNone/>
              <a:defRPr/>
            </a:pPr>
            <a:endParaRPr lang="cs-CZ" sz="3200" dirty="0" smtClean="0"/>
          </a:p>
          <a:p>
            <a:pPr>
              <a:defRPr/>
            </a:pPr>
            <a:r>
              <a:rPr lang="cs-CZ" sz="3200" dirty="0" smtClean="0"/>
              <a:t>nelze použít u PEP (odst. 4)</a:t>
            </a:r>
          </a:p>
        </p:txBody>
      </p:sp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altLang="cs-CZ" b="1" smtClean="0"/>
              <a:t>Zjednodušená identifikace </a:t>
            </a:r>
            <a:br>
              <a:rPr lang="pl-PL" altLang="cs-CZ" b="1" smtClean="0"/>
            </a:br>
            <a:r>
              <a:rPr lang="pl-PL" altLang="cs-CZ" b="1" smtClean="0"/>
              <a:t>a kontrola klienta - § 13</a:t>
            </a:r>
            <a:endParaRPr lang="cs-CZ" altLang="cs-CZ" b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54006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při jednorázovém obchodu - nad 15.000 €</a:t>
            </a:r>
          </a:p>
          <a:p>
            <a:pPr eaLnBrk="1" hangingPunct="1">
              <a:defRPr/>
            </a:pPr>
            <a:r>
              <a:rPr lang="cs-CZ" altLang="cs-CZ" dirty="0"/>
              <a:t>o</a:t>
            </a:r>
            <a:r>
              <a:rPr lang="cs-CZ" altLang="cs-CZ" dirty="0" smtClean="0"/>
              <a:t>bchodu s PEP</a:t>
            </a:r>
          </a:p>
          <a:p>
            <a:pPr eaLnBrk="1" hangingPunct="1">
              <a:defRPr/>
            </a:pPr>
            <a:r>
              <a:rPr lang="cs-CZ" altLang="cs-CZ" dirty="0" smtClean="0"/>
              <a:t>podezřelém obchodu</a:t>
            </a:r>
          </a:p>
          <a:p>
            <a:pPr eaLnBrk="1" hangingPunct="1">
              <a:defRPr/>
            </a:pPr>
            <a:r>
              <a:rPr lang="cs-CZ" altLang="cs-CZ" dirty="0" smtClean="0"/>
              <a:t>s osobou z rizikové země (Nařízení  2016/1675)</a:t>
            </a:r>
          </a:p>
          <a:p>
            <a:pPr eaLnBrk="1" hangingPunct="1">
              <a:defRPr/>
            </a:pPr>
            <a:r>
              <a:rPr lang="cs-CZ" altLang="cs-CZ" dirty="0" smtClean="0"/>
              <a:t>vzniku a v průběhu obchodního vztahu</a:t>
            </a:r>
          </a:p>
          <a:p>
            <a:pPr eaLnBrk="1" hangingPunct="1">
              <a:defRPr/>
            </a:pPr>
            <a:r>
              <a:rPr lang="cs-CZ" altLang="cs-CZ" dirty="0" smtClean="0"/>
              <a:t>smlouvě o nájmu bezpečnostní schránky nebo o úschově</a:t>
            </a:r>
          </a:p>
          <a:p>
            <a:pPr eaLnBrk="1" hangingPunct="1">
              <a:defRPr/>
            </a:pPr>
            <a:r>
              <a:rPr lang="cs-CZ" altLang="cs-CZ" dirty="0"/>
              <a:t>h</a:t>
            </a:r>
            <a:r>
              <a:rPr lang="cs-CZ" altLang="cs-CZ" dirty="0" smtClean="0"/>
              <a:t>azard – obchod od 2.000 €</a:t>
            </a:r>
          </a:p>
          <a:p>
            <a:pPr eaLnBrk="1" hangingPunct="1">
              <a:defRPr/>
            </a:pPr>
            <a:r>
              <a:rPr lang="cs-CZ" altLang="cs-CZ" dirty="0" smtClean="0"/>
              <a:t>hotovostním obchodu od 10.000 €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altLang="cs-CZ" dirty="0" smtClean="0"/>
          </a:p>
        </p:txBody>
      </p:sp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Kontrola klienta - § 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231900"/>
            <a:ext cx="8229600" cy="489743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b="1" dirty="0" smtClean="0"/>
              <a:t>CO</a:t>
            </a:r>
            <a:r>
              <a:rPr lang="cs-CZ" altLang="cs-CZ" dirty="0" smtClean="0"/>
              <a:t>               účel a povaha obchodu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 smtClean="0"/>
              <a:t>      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 smtClean="0"/>
              <a:t>                           zjišťování skutečného majitele 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dirty="0" smtClean="0"/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 smtClean="0"/>
              <a:t>                  průběžné sledování činnosti klienta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 smtClean="0"/>
              <a:t>  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 smtClean="0"/>
              <a:t>přezkoumávání zdrojů peněžních prostředků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 smtClean="0"/>
              <a:t>Při obchodním vztahu s PEP i původ majetku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b="1" u="sng" dirty="0" smtClean="0"/>
          </a:p>
          <a:p>
            <a:pPr marL="0" indent="0" eaLnBrk="1" hangingPunct="1">
              <a:buFont typeface="Arial" charset="0"/>
              <a:buNone/>
            </a:pPr>
            <a:r>
              <a:rPr lang="cs-CZ" altLang="cs-CZ" b="1" u="sng" dirty="0" smtClean="0"/>
              <a:t>Povinná součinnost klienta!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klienta - § 9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260475" y="1484784"/>
            <a:ext cx="13673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1260475" y="1773238"/>
            <a:ext cx="2159397" cy="6476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043608" y="1916113"/>
            <a:ext cx="1368152" cy="14144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754063" y="1916113"/>
            <a:ext cx="361553" cy="20889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2" y="1484313"/>
            <a:ext cx="8568183" cy="48974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cs-CZ" altLang="cs-CZ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cs-CZ" altLang="cs-CZ" b="1" dirty="0" smtClean="0"/>
              <a:t>ROZSAH</a:t>
            </a:r>
            <a:r>
              <a:rPr lang="cs-CZ" altLang="cs-CZ" dirty="0" smtClean="0"/>
              <a:t>               potřebný k posouzení možného 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 smtClean="0"/>
              <a:t>                               rizika ML a FT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 smtClean="0"/>
              <a:t>                                    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 smtClean="0"/>
              <a:t>           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 smtClean="0"/>
              <a:t> kontrolnímu orgánu odůvodnit  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 smtClean="0"/>
              <a:t>      rozsah kontroly klienta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altLang="cs-CZ" dirty="0" smtClean="0"/>
          </a:p>
          <a:p>
            <a:pPr marL="0" indent="0" eaLnBrk="1" hangingPunct="1">
              <a:buFont typeface="Arial" charset="0"/>
              <a:buNone/>
            </a:pPr>
            <a:endParaRPr lang="cs-CZ" altLang="cs-CZ" dirty="0" smtClean="0"/>
          </a:p>
        </p:txBody>
      </p:sp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Kontrola klienta - § 9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116138" y="2204864"/>
            <a:ext cx="123172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1475656" y="2492896"/>
            <a:ext cx="1368152" cy="1728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320"/>
          </a:xfrm>
        </p:spPr>
        <p:txBody>
          <a:bodyPr rtlCol="0">
            <a:normAutofit/>
          </a:bodyPr>
          <a:lstStyle/>
          <a:p>
            <a:pPr marL="174625" indent="0">
              <a:spcBef>
                <a:spcPts val="2400"/>
              </a:spcBef>
              <a:buSzPct val="100000"/>
              <a:buNone/>
              <a:defRPr/>
            </a:pPr>
            <a:r>
              <a:rPr lang="cs-CZ" sz="3200" dirty="0" smtClean="0"/>
              <a:t>Uchovávají </a:t>
            </a:r>
            <a:r>
              <a:rPr lang="cs-CZ" sz="3200" dirty="0"/>
              <a:t>se informace </a:t>
            </a:r>
          </a:p>
          <a:p>
            <a:pPr marL="631825" indent="-457200">
              <a:spcBef>
                <a:spcPts val="2400"/>
              </a:spcBef>
              <a:buSzPct val="100000"/>
              <a:defRPr/>
            </a:pPr>
            <a:r>
              <a:rPr lang="cs-CZ" sz="3200" dirty="0"/>
              <a:t>související s identifikací</a:t>
            </a:r>
          </a:p>
          <a:p>
            <a:pPr marL="631825" indent="-457200">
              <a:spcBef>
                <a:spcPts val="2400"/>
              </a:spcBef>
              <a:buSzPct val="100000"/>
              <a:defRPr/>
            </a:pPr>
            <a:r>
              <a:rPr lang="cs-CZ" sz="3200" dirty="0"/>
              <a:t>o obchodech spojených s identifikací</a:t>
            </a:r>
          </a:p>
          <a:p>
            <a:pPr marL="174625" indent="0">
              <a:spcBef>
                <a:spcPts val="2400"/>
              </a:spcBef>
              <a:buSzPct val="100000"/>
              <a:buNone/>
              <a:defRPr/>
            </a:pPr>
            <a:r>
              <a:rPr lang="cs-CZ" sz="3200" dirty="0" smtClean="0"/>
              <a:t>Lhůty</a:t>
            </a:r>
            <a:r>
              <a:rPr lang="cs-CZ" sz="3200" dirty="0"/>
              <a:t>:</a:t>
            </a:r>
          </a:p>
          <a:p>
            <a:pPr marL="631825" indent="-457200">
              <a:spcBef>
                <a:spcPts val="2400"/>
              </a:spcBef>
              <a:buSzPct val="100000"/>
              <a:defRPr/>
            </a:pPr>
            <a:r>
              <a:rPr lang="cs-CZ" sz="3200" dirty="0"/>
              <a:t>10 let po uskutečnění obchodu</a:t>
            </a:r>
          </a:p>
          <a:p>
            <a:pPr marL="631825" indent="-457200">
              <a:spcBef>
                <a:spcPts val="2400"/>
              </a:spcBef>
              <a:buSzPct val="100000"/>
              <a:defRPr/>
            </a:pPr>
            <a:r>
              <a:rPr lang="cs-CZ" sz="3200" dirty="0"/>
              <a:t>10 let od ukončení vztahu se zákazníkem</a:t>
            </a:r>
          </a:p>
          <a:p>
            <a:pPr marL="631825" indent="-457200" eaLnBrk="1" fontAlgn="auto" hangingPunct="1">
              <a:spcBef>
                <a:spcPts val="24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Uchovávání údajů - § 16</a:t>
            </a:r>
          </a:p>
        </p:txBody>
      </p:sp>
    </p:spTree>
    <p:extLst>
      <p:ext uri="{BB962C8B-B14F-4D97-AF65-F5344CB8AC3E}">
        <p14:creationId xmlns:p14="http://schemas.microsoft.com/office/powerpoint/2010/main" val="19203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12776"/>
            <a:ext cx="8136904" cy="4104456"/>
          </a:xfrm>
        </p:spPr>
        <p:txBody>
          <a:bodyPr rtlCol="0">
            <a:normAutofit/>
          </a:bodyPr>
          <a:lstStyle/>
          <a:p>
            <a:pPr marL="631825" indent="-457200">
              <a:spcBef>
                <a:spcPts val="2400"/>
              </a:spcBef>
              <a:buSzPct val="100000"/>
              <a:defRPr/>
            </a:pPr>
            <a:r>
              <a:rPr lang="cs-CZ" sz="3600" dirty="0"/>
              <a:t>způsob uložení není předepsán</a:t>
            </a:r>
          </a:p>
          <a:p>
            <a:pPr marL="631825" indent="-457200">
              <a:spcBef>
                <a:spcPts val="2400"/>
              </a:spcBef>
              <a:buSzPct val="100000"/>
              <a:defRPr/>
            </a:pPr>
            <a:r>
              <a:rPr lang="cs-CZ" sz="3600" dirty="0"/>
              <a:t>uložení u povinné osoby </a:t>
            </a:r>
            <a:br>
              <a:rPr lang="cs-CZ" sz="3600" dirty="0"/>
            </a:br>
            <a:r>
              <a:rPr lang="cs-CZ" sz="3600" dirty="0"/>
              <a:t>(možnost outsourcingu)</a:t>
            </a:r>
          </a:p>
          <a:p>
            <a:pPr marL="631825" indent="-457200">
              <a:spcBef>
                <a:spcPts val="2400"/>
              </a:spcBef>
              <a:buSzPct val="100000"/>
              <a:defRPr/>
            </a:pPr>
            <a:r>
              <a:rPr lang="cs-CZ" sz="3600" dirty="0"/>
              <a:t>spolupráce při uchovávání (§ 17)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Uchovávání údajů - § 16</a:t>
            </a:r>
          </a:p>
        </p:txBody>
      </p:sp>
    </p:spTree>
    <p:extLst>
      <p:ext uri="{BB962C8B-B14F-4D97-AF65-F5344CB8AC3E}">
        <p14:creationId xmlns:p14="http://schemas.microsoft.com/office/powerpoint/2010/main" val="20762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165600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povinnost určit zaměstnance k zajištění průběžného styku s FAÚ  + OPO – pokud nezajišťuje přímo statutární orgán 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dirty="0" smtClean="0"/>
              <a:t>ÚI a FI – oznámit na FAÚ (jméno, příjmení, pracovní zařazení, telefon, e-mail)</a:t>
            </a:r>
          </a:p>
          <a:p>
            <a:pPr marL="109728" indent="0" eaLnBrk="1" hangingPunct="1">
              <a:buNone/>
            </a:pPr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600" b="1" dirty="0" smtClean="0"/>
              <a:t>Kontaktní osoba - § 22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zaměstnanci kteří se mohou při své činnosti setkat s podezřelými obchody</a:t>
            </a:r>
          </a:p>
          <a:p>
            <a:pPr eaLnBrk="1" hangingPunct="1"/>
            <a:r>
              <a:rPr lang="cs-CZ" altLang="cs-CZ" sz="3200" dirty="0" smtClean="0"/>
              <a:t>noví zaměstnanci před zařazením na pracovní místo</a:t>
            </a:r>
          </a:p>
          <a:p>
            <a:pPr eaLnBrk="1" hangingPunct="1"/>
            <a:r>
              <a:rPr lang="cs-CZ" altLang="cs-CZ" sz="3200" dirty="0" smtClean="0"/>
              <a:t>zaměstnanci na základě jiné než pracovní smlouvy (např. mandátní, zprostředkovatelská)</a:t>
            </a:r>
          </a:p>
          <a:p>
            <a:pPr eaLnBrk="1" hangingPunct="1"/>
            <a:r>
              <a:rPr lang="cs-CZ" altLang="cs-CZ" sz="3200" dirty="0" smtClean="0"/>
              <a:t>nejméně 1 x / 12 měsíců</a:t>
            </a:r>
          </a:p>
        </p:txBody>
      </p:sp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Školení zaměstnanců - § 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341438"/>
            <a:ext cx="8435975" cy="4784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3600" dirty="0" smtClean="0"/>
              <a:t>evidence o obsahu a účasti – 5 let</a:t>
            </a:r>
          </a:p>
          <a:p>
            <a:pPr eaLnBrk="1" hangingPunct="1"/>
            <a:r>
              <a:rPr lang="cs-CZ" altLang="cs-CZ" sz="3600" dirty="0" smtClean="0"/>
              <a:t>obsah</a:t>
            </a:r>
            <a:r>
              <a:rPr lang="cs-CZ" altLang="cs-CZ" dirty="0" smtClean="0"/>
              <a:t>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3000" dirty="0" smtClean="0"/>
              <a:t> typologie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3000" dirty="0" smtClean="0"/>
              <a:t> znaky podezřelých obchodů (vychází ze SVZ)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3000" dirty="0" smtClean="0"/>
              <a:t> postupy při zjištění PO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3000" dirty="0" smtClean="0"/>
              <a:t> NOVĚ - požadavky stanovené povinnou osobou pro provádění identifikace a kontroly klienta a postupy pro zjišťování rizikových faktorů klienta</a:t>
            </a:r>
          </a:p>
          <a:p>
            <a:pPr lvl="1" eaLnBrk="1" hangingPunct="1"/>
            <a:endParaRPr lang="cs-CZ" altLang="cs-CZ" sz="3200" dirty="0" smtClean="0"/>
          </a:p>
        </p:txBody>
      </p:sp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Školení zaměstnanců - § 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484313"/>
            <a:ext cx="8569325" cy="452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dirty="0" smtClean="0"/>
              <a:t>na žádost FAÚ →  v jím stanovené lhůtě → údaje o obchodech → předloží doklady o obchodech / umožní k nim přístup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Informační povinnost - § 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844824"/>
            <a:ext cx="8229600" cy="42384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Doporučení FATF</a:t>
            </a:r>
          </a:p>
          <a:p>
            <a:pPr>
              <a:defRPr/>
            </a:pPr>
            <a:r>
              <a:rPr lang="cs-CZ" dirty="0"/>
              <a:t>Vídeňská úmluva – OSN 1988 (drogy) – ČR 1989</a:t>
            </a:r>
          </a:p>
          <a:p>
            <a:pPr>
              <a:defRPr/>
            </a:pPr>
            <a:r>
              <a:rPr lang="cs-CZ" dirty="0"/>
              <a:t>Štrasburská (AML) úmluva – RE 1990 – ČR 1995</a:t>
            </a:r>
          </a:p>
          <a:p>
            <a:pPr>
              <a:defRPr/>
            </a:pPr>
            <a:r>
              <a:rPr lang="cs-CZ" dirty="0"/>
              <a:t>Mezinárodní úmluva o potlačování financování terorismu – OSN 1999 – ČR 2000</a:t>
            </a:r>
          </a:p>
          <a:p>
            <a:pPr>
              <a:defRPr/>
            </a:pPr>
            <a:r>
              <a:rPr lang="cs-CZ" dirty="0"/>
              <a:t>Varšavská (AML/CFT) úmluva – RE 2005 – ČR ne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Prameny mezinárodního práva AML/CFT</a:t>
            </a:r>
            <a:endParaRPr lang="cs-CZ" sz="36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5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4317" y="1556792"/>
            <a:ext cx="9143999" cy="54729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500" dirty="0"/>
              <a:t>povinnost kontroly klienta, oznamovací a informační se </a:t>
            </a:r>
            <a:r>
              <a:rPr lang="cs-CZ" sz="3500" dirty="0" smtClean="0"/>
              <a:t>neuplatní při:</a:t>
            </a:r>
          </a:p>
          <a:p>
            <a:pPr lvl="1">
              <a:lnSpc>
                <a:spcPct val="170000"/>
              </a:lnSpc>
              <a:defRPr/>
            </a:pPr>
            <a:r>
              <a:rPr lang="cs-CZ" sz="3500" dirty="0" smtClean="0"/>
              <a:t>právním </a:t>
            </a:r>
            <a:r>
              <a:rPr lang="cs-CZ" sz="3500" dirty="0"/>
              <a:t>poradenství</a:t>
            </a:r>
          </a:p>
          <a:p>
            <a:pPr lvl="1">
              <a:lnSpc>
                <a:spcPct val="170000"/>
              </a:lnSpc>
              <a:defRPr/>
            </a:pPr>
            <a:r>
              <a:rPr lang="cs-CZ" sz="3500" dirty="0" smtClean="0"/>
              <a:t>obhajobě </a:t>
            </a:r>
            <a:r>
              <a:rPr lang="cs-CZ" sz="3500" dirty="0"/>
              <a:t>v trestním </a:t>
            </a:r>
            <a:r>
              <a:rPr lang="cs-CZ" sz="3500" dirty="0" smtClean="0"/>
              <a:t>řízení</a:t>
            </a:r>
          </a:p>
          <a:p>
            <a:pPr lvl="1">
              <a:lnSpc>
                <a:spcPct val="170000"/>
              </a:lnSpc>
              <a:defRPr/>
            </a:pPr>
            <a:r>
              <a:rPr lang="cs-CZ" sz="3500" dirty="0" smtClean="0"/>
              <a:t>zastupování </a:t>
            </a:r>
            <a:r>
              <a:rPr lang="cs-CZ" sz="3500" dirty="0"/>
              <a:t>v řízení před </a:t>
            </a:r>
            <a:r>
              <a:rPr lang="cs-CZ" sz="3500" dirty="0" smtClean="0"/>
              <a:t>soudy</a:t>
            </a:r>
          </a:p>
          <a:p>
            <a:pPr marL="109728" indent="0">
              <a:buNone/>
              <a:defRPr/>
            </a:pPr>
            <a:endParaRPr lang="cs-CZ" sz="35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Advokát jako povinná osoba – § 27</a:t>
            </a:r>
          </a:p>
        </p:txBody>
      </p:sp>
    </p:spTree>
    <p:extLst>
      <p:ext uri="{BB962C8B-B14F-4D97-AF65-F5344CB8AC3E}">
        <p14:creationId xmlns:p14="http://schemas.microsoft.com/office/powerpoint/2010/main" val="3830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3999" cy="54729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500" dirty="0" smtClean="0"/>
              <a:t>Pouze cestou ČAK:</a:t>
            </a:r>
          </a:p>
          <a:p>
            <a:pPr lvl="1">
              <a:defRPr/>
            </a:pPr>
            <a:r>
              <a:rPr lang="cs-CZ" sz="3600" dirty="0" smtClean="0"/>
              <a:t>podání OPO – ČAK pouze přezkoumá zda splněny zákonné podmínky – zda není v rozporu s § 27 odst. 1, </a:t>
            </a:r>
            <a:br>
              <a:rPr lang="cs-CZ" sz="3600" dirty="0" smtClean="0"/>
            </a:br>
            <a:r>
              <a:rPr lang="cs-CZ" sz="3600" dirty="0" smtClean="0"/>
              <a:t>§ 2 odst. 1 písm. g) a § 18 odst. 1 (ne věcně)</a:t>
            </a:r>
          </a:p>
          <a:p>
            <a:pPr lvl="1">
              <a:defRPr/>
            </a:pPr>
            <a:r>
              <a:rPr lang="cs-CZ" sz="3600" dirty="0" smtClean="0"/>
              <a:t>vyžádání informací </a:t>
            </a:r>
            <a:r>
              <a:rPr lang="cs-CZ" sz="3600" dirty="0"/>
              <a:t>podle § </a:t>
            </a:r>
            <a:r>
              <a:rPr lang="cs-CZ" sz="3600" dirty="0" smtClean="0"/>
              <a:t>24 + předání údajů a dokladů</a:t>
            </a:r>
            <a:endParaRPr lang="cs-CZ" sz="3600" dirty="0"/>
          </a:p>
          <a:p>
            <a:pPr marL="109728" indent="0">
              <a:buNone/>
              <a:defRPr/>
            </a:pPr>
            <a:endParaRPr lang="cs-CZ" sz="35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Advokát jako povinná osoba – §27</a:t>
            </a:r>
          </a:p>
        </p:txBody>
      </p:sp>
    </p:spTree>
    <p:extLst>
      <p:ext uri="{BB962C8B-B14F-4D97-AF65-F5344CB8AC3E}">
        <p14:creationId xmlns:p14="http://schemas.microsoft.com/office/powerpoint/2010/main" val="38574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3999" cy="54729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500" b="1" i="1" u="sng" dirty="0" smtClean="0"/>
              <a:t>Úřad</a:t>
            </a:r>
          </a:p>
          <a:p>
            <a:pPr>
              <a:defRPr/>
            </a:pPr>
            <a:r>
              <a:rPr lang="cs-CZ" sz="3500" b="1" i="1" u="sng" dirty="0" smtClean="0"/>
              <a:t>Získávání informací</a:t>
            </a:r>
          </a:p>
          <a:p>
            <a:pPr>
              <a:defRPr/>
            </a:pPr>
            <a:r>
              <a:rPr lang="cs-CZ" sz="3500" b="1" dirty="0" smtClean="0"/>
              <a:t>Hodnocení rizik</a:t>
            </a:r>
          </a:p>
          <a:p>
            <a:pPr>
              <a:defRPr/>
            </a:pPr>
            <a:r>
              <a:rPr lang="cs-CZ" sz="3500" b="1" i="1" u="sng" dirty="0" smtClean="0"/>
              <a:t>Zpracování informací</a:t>
            </a:r>
          </a:p>
          <a:p>
            <a:pPr>
              <a:defRPr/>
            </a:pPr>
            <a:r>
              <a:rPr lang="cs-CZ" sz="3500" b="1" dirty="0" smtClean="0"/>
              <a:t>Kontrola Úřadu</a:t>
            </a:r>
          </a:p>
          <a:p>
            <a:pPr>
              <a:defRPr/>
            </a:pPr>
            <a:r>
              <a:rPr lang="cs-CZ" sz="3500" b="1" i="1" u="sng" dirty="0" smtClean="0"/>
              <a:t>Nakládání s výsledky šetření</a:t>
            </a:r>
          </a:p>
          <a:p>
            <a:pPr>
              <a:defRPr/>
            </a:pPr>
            <a:r>
              <a:rPr lang="cs-CZ" sz="3500" b="1" dirty="0" smtClean="0"/>
              <a:t>Mezinárodní spolupráce</a:t>
            </a:r>
          </a:p>
          <a:p>
            <a:pPr>
              <a:defRPr/>
            </a:pPr>
            <a:r>
              <a:rPr lang="cs-CZ" sz="3500" b="1" dirty="0" smtClean="0"/>
              <a:t>Povolování výjimek</a:t>
            </a:r>
          </a:p>
          <a:p>
            <a:pPr>
              <a:defRPr/>
            </a:pPr>
            <a:r>
              <a:rPr lang="cs-CZ" sz="3500" b="1" dirty="0" smtClean="0"/>
              <a:t>Správní dozor</a:t>
            </a:r>
          </a:p>
          <a:p>
            <a:pPr marL="393192" lvl="1" indent="0">
              <a:buNone/>
              <a:defRPr/>
            </a:pPr>
            <a:endParaRPr lang="cs-CZ" sz="3600" dirty="0"/>
          </a:p>
          <a:p>
            <a:pPr marL="109728" indent="0">
              <a:buNone/>
              <a:defRPr/>
            </a:pPr>
            <a:endParaRPr lang="cs-CZ" sz="35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AML zákon - Část třetí </a:t>
            </a:r>
            <a:br>
              <a:rPr lang="cs-CZ" altLang="cs-CZ" b="1" dirty="0" smtClean="0"/>
            </a:br>
            <a:r>
              <a:rPr lang="cs-CZ" altLang="cs-CZ" dirty="0" smtClean="0"/>
              <a:t>Činnost Úřadu a dalších orgánů</a:t>
            </a: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7790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3999" cy="5472906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cs-CZ" sz="3200" dirty="0" smtClean="0"/>
          </a:p>
          <a:p>
            <a:pPr>
              <a:defRPr/>
            </a:pPr>
            <a:r>
              <a:rPr lang="cs-CZ" sz="3200" dirty="0" smtClean="0"/>
              <a:t>Ustanovení se nevztahují na advokáty</a:t>
            </a:r>
          </a:p>
          <a:p>
            <a:pPr>
              <a:defRPr/>
            </a:pPr>
            <a:r>
              <a:rPr lang="cs-CZ" sz="3200" dirty="0" smtClean="0"/>
              <a:t>Správní </a:t>
            </a:r>
            <a:r>
              <a:rPr lang="cs-CZ" sz="3200" dirty="0"/>
              <a:t>dozor u advokáta (§ 37)</a:t>
            </a:r>
          </a:p>
          <a:p>
            <a:pPr lvl="1">
              <a:defRPr/>
            </a:pPr>
            <a:r>
              <a:rPr lang="cs-CZ" sz="3200" dirty="0"/>
              <a:t>zásadně ČAK</a:t>
            </a:r>
          </a:p>
          <a:p>
            <a:pPr lvl="1">
              <a:defRPr/>
            </a:pPr>
            <a:r>
              <a:rPr lang="cs-CZ" sz="3200" dirty="0"/>
              <a:t>povinnost provést na vyžádání </a:t>
            </a:r>
            <a:r>
              <a:rPr lang="cs-CZ" sz="3200" dirty="0" smtClean="0"/>
              <a:t>FAÚ</a:t>
            </a:r>
          </a:p>
          <a:p>
            <a:pPr lvl="1">
              <a:defRPr/>
            </a:pPr>
            <a:r>
              <a:rPr lang="cs-CZ" sz="3200" dirty="0" smtClean="0"/>
              <a:t>povinnost vyrozumět FAÚ o výsledku ve stanovené lhůtě</a:t>
            </a:r>
            <a:endParaRPr lang="cs-CZ" sz="3200" dirty="0"/>
          </a:p>
          <a:p>
            <a:pPr>
              <a:defRPr/>
            </a:pPr>
            <a:endParaRPr lang="cs-CZ" sz="3500" b="1" dirty="0" smtClean="0"/>
          </a:p>
          <a:p>
            <a:pPr marL="393192" lvl="1" indent="0">
              <a:buNone/>
              <a:defRPr/>
            </a:pPr>
            <a:endParaRPr lang="cs-CZ" sz="3600" dirty="0"/>
          </a:p>
          <a:p>
            <a:pPr marL="109728" indent="0">
              <a:buNone/>
              <a:defRPr/>
            </a:pPr>
            <a:endParaRPr lang="cs-CZ" sz="35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Správní dozor</a:t>
            </a: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6263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3999" cy="5472906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endParaRPr lang="cs-CZ" sz="3500" b="1" dirty="0"/>
          </a:p>
          <a:p>
            <a:pPr>
              <a:defRPr/>
            </a:pPr>
            <a:r>
              <a:rPr lang="cs-CZ" sz="3500" b="1" dirty="0" smtClean="0"/>
              <a:t>Povinnost mlčenlivosti</a:t>
            </a:r>
          </a:p>
          <a:p>
            <a:pPr>
              <a:defRPr/>
            </a:pPr>
            <a:r>
              <a:rPr lang="cs-CZ" sz="3500" b="1" dirty="0" smtClean="0"/>
              <a:t>Výjimky</a:t>
            </a:r>
          </a:p>
          <a:p>
            <a:pPr>
              <a:defRPr/>
            </a:pPr>
            <a:r>
              <a:rPr lang="cs-CZ" sz="3500" b="1" dirty="0" smtClean="0"/>
              <a:t>Zvláštní ustanovení </a:t>
            </a:r>
          </a:p>
          <a:p>
            <a:pPr>
              <a:defRPr/>
            </a:pPr>
            <a:endParaRPr lang="cs-CZ" sz="3500" b="1" dirty="0" smtClean="0"/>
          </a:p>
          <a:p>
            <a:pPr marL="393192" lvl="1" indent="0">
              <a:buNone/>
              <a:defRPr/>
            </a:pPr>
            <a:endParaRPr lang="cs-CZ" sz="3600" dirty="0"/>
          </a:p>
          <a:p>
            <a:pPr marL="109728" indent="0">
              <a:buNone/>
              <a:defRPr/>
            </a:pPr>
            <a:endParaRPr lang="cs-CZ" sz="35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AML zákon - Část čtvrtá </a:t>
            </a:r>
            <a:br>
              <a:rPr lang="cs-CZ" altLang="cs-CZ" b="1" dirty="0" smtClean="0"/>
            </a:br>
            <a:r>
              <a:rPr lang="cs-CZ" altLang="cs-CZ" b="1" dirty="0" smtClean="0"/>
              <a:t>Mlčenlivost</a:t>
            </a:r>
          </a:p>
        </p:txBody>
      </p:sp>
    </p:spTree>
    <p:extLst>
      <p:ext uri="{BB962C8B-B14F-4D97-AF65-F5344CB8AC3E}">
        <p14:creationId xmlns:p14="http://schemas.microsoft.com/office/powerpoint/2010/main" val="29660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13787" cy="48148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Aft>
                <a:spcPts val="1200"/>
              </a:spcAft>
              <a:buFont typeface="Arial" charset="0"/>
              <a:buNone/>
              <a:defRPr/>
            </a:pPr>
            <a:r>
              <a:rPr lang="cs-CZ" altLang="cs-CZ" b="1" dirty="0" smtClean="0"/>
              <a:t>Smysl a účel</a:t>
            </a:r>
            <a:r>
              <a:rPr lang="cs-CZ" altLang="cs-CZ" dirty="0" smtClean="0"/>
              <a:t>:</a:t>
            </a:r>
          </a:p>
          <a:p>
            <a:pPr eaLnBrk="1" hangingPunct="1">
              <a:defRPr/>
            </a:pPr>
            <a:r>
              <a:rPr lang="cs-CZ" altLang="cs-CZ" dirty="0" smtClean="0"/>
              <a:t>nerušený průběh šetření OPO</a:t>
            </a:r>
          </a:p>
          <a:p>
            <a:pPr eaLnBrk="1" hangingPunct="1">
              <a:defRPr/>
            </a:pPr>
            <a:r>
              <a:rPr lang="cs-CZ" altLang="cs-CZ" dirty="0" smtClean="0"/>
              <a:t>ochrana zpracovávaných a uchovávaných informací po dobu, než jsou výsledky šetření předány jinému orgánu</a:t>
            </a:r>
          </a:p>
          <a:p>
            <a:pPr eaLnBrk="1" hangingPunct="1">
              <a:defRPr/>
            </a:pPr>
            <a:r>
              <a:rPr lang="cs-CZ" altLang="cs-CZ" dirty="0" smtClean="0"/>
              <a:t>zachování možnosti použití zajišťovacích opatření vůči majetku v případném následném trestním řízení</a:t>
            </a:r>
          </a:p>
          <a:p>
            <a:pPr eaLnBrk="1" hangingPunct="1">
              <a:defRPr/>
            </a:pPr>
            <a:r>
              <a:rPr lang="cs-CZ" altLang="cs-CZ" dirty="0" smtClean="0"/>
              <a:t>ochrana osob, které oznamují podezřelé obchody, před hrozbami nebo nepřátelskými činy</a:t>
            </a:r>
          </a:p>
        </p:txBody>
      </p:sp>
      <p:sp>
        <p:nvSpPr>
          <p:cNvPr id="60418" name="Nadpis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Mlčenlivost- § 38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3999" cy="54729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200" dirty="0" smtClean="0"/>
              <a:t>Mlčenlivost advokáta</a:t>
            </a:r>
          </a:p>
          <a:p>
            <a:pPr marL="822960" lvl="1" indent="-457200">
              <a:defRPr/>
            </a:pPr>
            <a:r>
              <a:rPr lang="cs-CZ" sz="3200" dirty="0"/>
              <a:t>zvláštní úprava v § </a:t>
            </a:r>
            <a:r>
              <a:rPr lang="cs-CZ" sz="3200" dirty="0" smtClean="0"/>
              <a:t>40</a:t>
            </a:r>
          </a:p>
          <a:p>
            <a:pPr marL="822960" lvl="1" indent="-457200">
              <a:defRPr/>
            </a:pPr>
            <a:r>
              <a:rPr lang="cs-CZ" sz="3200" dirty="0" smtClean="0"/>
              <a:t>ustanovení neplatí pro advokáty</a:t>
            </a:r>
          </a:p>
          <a:p>
            <a:pPr marL="822960" lvl="1" indent="-457200">
              <a:defRPr/>
            </a:pPr>
            <a:r>
              <a:rPr lang="cs-CZ" sz="3200" dirty="0" smtClean="0"/>
              <a:t>X platí povinnost zachovávat ve vztahu ke klientovi mlčenlivost o úkonech učiněných podle AMLZ</a:t>
            </a:r>
            <a:endParaRPr lang="cs-CZ" sz="3200" dirty="0"/>
          </a:p>
          <a:p>
            <a:pPr lvl="1">
              <a:defRPr/>
            </a:pPr>
            <a:r>
              <a:rPr lang="cs-CZ" sz="3200" dirty="0" smtClean="0"/>
              <a:t>  výjimka </a:t>
            </a:r>
            <a:r>
              <a:rPr lang="cs-CZ" sz="3200" dirty="0"/>
              <a:t>pro </a:t>
            </a:r>
            <a:r>
              <a:rPr lang="cs-CZ" sz="3200" dirty="0" smtClean="0"/>
              <a:t>prevenci (snaha odradit klienta od zapojení do nedovolené činnosti)</a:t>
            </a:r>
            <a:endParaRPr lang="cs-CZ" sz="3200" dirty="0"/>
          </a:p>
          <a:p>
            <a:pPr>
              <a:defRPr/>
            </a:pPr>
            <a:endParaRPr lang="cs-CZ" sz="3200" dirty="0" smtClean="0"/>
          </a:p>
          <a:p>
            <a:pPr marL="109728" indent="0">
              <a:buNone/>
              <a:defRPr/>
            </a:pPr>
            <a:endParaRPr lang="cs-CZ" sz="35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Mlčenlivost</a:t>
            </a: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1979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3999" cy="5472906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r>
              <a:rPr lang="cs-CZ" sz="3500" b="1" dirty="0" smtClean="0"/>
              <a:t>Oznamovací povinnost</a:t>
            </a:r>
            <a:endParaRPr lang="cs-CZ" sz="3500" b="1" dirty="0"/>
          </a:p>
          <a:p>
            <a:pPr>
              <a:defRPr/>
            </a:pPr>
            <a:r>
              <a:rPr lang="cs-CZ" sz="3500" b="1" dirty="0" smtClean="0"/>
              <a:t>Činnost celních orgánů</a:t>
            </a:r>
          </a:p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endParaRPr lang="cs-CZ" sz="3500" b="1" dirty="0" smtClean="0"/>
          </a:p>
          <a:p>
            <a:pPr marL="393192" lvl="1" indent="0">
              <a:buNone/>
              <a:defRPr/>
            </a:pPr>
            <a:endParaRPr lang="cs-CZ" sz="3600" dirty="0"/>
          </a:p>
          <a:p>
            <a:pPr marL="109728" indent="0">
              <a:buNone/>
              <a:defRPr/>
            </a:pPr>
            <a:endParaRPr lang="cs-CZ" sz="35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AML zákon - Část pátá </a:t>
            </a:r>
            <a:br>
              <a:rPr lang="cs-CZ" altLang="cs-CZ" b="1" dirty="0" smtClean="0"/>
            </a:br>
            <a:r>
              <a:rPr lang="cs-CZ" altLang="cs-CZ" b="1" dirty="0" smtClean="0"/>
              <a:t>Přeshraniční převozy</a:t>
            </a:r>
          </a:p>
        </p:txBody>
      </p:sp>
    </p:spTree>
    <p:extLst>
      <p:ext uri="{BB962C8B-B14F-4D97-AF65-F5344CB8AC3E}">
        <p14:creationId xmlns:p14="http://schemas.microsoft.com/office/powerpoint/2010/main" val="17847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3200" dirty="0" smtClean="0"/>
              <a:t>provedení nařízení (ES) č. 1889/2005</a:t>
            </a:r>
          </a:p>
          <a:p>
            <a:pPr>
              <a:defRPr/>
            </a:pPr>
            <a:r>
              <a:rPr lang="cs-CZ" sz="2800" dirty="0" smtClean="0"/>
              <a:t>vstup do/z ČR z/do oblastí mimo EU</a:t>
            </a:r>
          </a:p>
          <a:p>
            <a:pPr>
              <a:defRPr/>
            </a:pPr>
            <a:r>
              <a:rPr lang="cs-CZ" sz="2800" dirty="0"/>
              <a:t>p</a:t>
            </a:r>
            <a:r>
              <a:rPr lang="cs-CZ" sz="2800" dirty="0" smtClean="0"/>
              <a:t>ovinnost oznámit vývoz/dovoz v hotovosti v hodnotě 10 000 EUR a vyšší</a:t>
            </a:r>
          </a:p>
          <a:p>
            <a:pPr>
              <a:defRPr/>
            </a:pPr>
            <a:r>
              <a:rPr lang="cs-CZ" sz="2800" dirty="0" smtClean="0"/>
              <a:t> povinnost FO i PO</a:t>
            </a:r>
          </a:p>
          <a:p>
            <a:pPr>
              <a:defRPr/>
            </a:pPr>
            <a:r>
              <a:rPr lang="cs-CZ" sz="2800" dirty="0"/>
              <a:t>c</a:t>
            </a:r>
            <a:r>
              <a:rPr lang="cs-CZ" sz="2800" dirty="0" smtClean="0"/>
              <a:t>elními úřadu na předepsaném formuláři</a:t>
            </a:r>
          </a:p>
          <a:p>
            <a:pPr>
              <a:defRPr/>
            </a:pPr>
            <a:r>
              <a:rPr lang="cs-CZ" sz="2800" dirty="0"/>
              <a:t>p</a:t>
            </a:r>
            <a:r>
              <a:rPr lang="cs-CZ" sz="2800" dirty="0" smtClean="0"/>
              <a:t>ři zjištění porušení povinnosti – možnost zajištění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Přeshraniční převozy hotovosti - § 41 a 42</a:t>
            </a: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3999" cy="54729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500" b="1" dirty="0" smtClean="0"/>
              <a:t>Porušení povinnosti mlčenlivosti</a:t>
            </a:r>
          </a:p>
          <a:p>
            <a:pPr>
              <a:defRPr/>
            </a:pPr>
            <a:r>
              <a:rPr lang="cs-CZ" sz="3500" b="1" dirty="0" smtClean="0"/>
              <a:t>Neplnění povinností při id. a KK</a:t>
            </a:r>
          </a:p>
          <a:p>
            <a:pPr>
              <a:defRPr/>
            </a:pPr>
            <a:r>
              <a:rPr lang="cs-CZ" sz="3500" b="1" dirty="0" smtClean="0"/>
              <a:t>Nesplnění informační povinnosti</a:t>
            </a:r>
          </a:p>
          <a:p>
            <a:pPr>
              <a:defRPr/>
            </a:pPr>
            <a:r>
              <a:rPr lang="cs-CZ" sz="3500" b="1" dirty="0" smtClean="0"/>
              <a:t>Nesplnění oznamovací povinnosti</a:t>
            </a:r>
          </a:p>
          <a:p>
            <a:pPr>
              <a:defRPr/>
            </a:pPr>
            <a:r>
              <a:rPr lang="cs-CZ" sz="3500" b="1" dirty="0" err="1" smtClean="0"/>
              <a:t>Nespl</a:t>
            </a:r>
            <a:r>
              <a:rPr lang="cs-CZ" sz="3500" b="1" dirty="0" smtClean="0"/>
              <a:t>. </a:t>
            </a:r>
            <a:r>
              <a:rPr lang="cs-CZ" sz="3500" b="1" dirty="0" err="1" smtClean="0"/>
              <a:t>pov</a:t>
            </a:r>
            <a:r>
              <a:rPr lang="cs-CZ" sz="3500" b="1" dirty="0" smtClean="0"/>
              <a:t>. odložit </a:t>
            </a:r>
            <a:r>
              <a:rPr lang="cs-CZ" sz="3500" b="1" dirty="0" err="1" smtClean="0"/>
              <a:t>přík</a:t>
            </a:r>
            <a:r>
              <a:rPr lang="cs-CZ" sz="3500" b="1" dirty="0" smtClean="0"/>
              <a:t>. Klienta</a:t>
            </a:r>
          </a:p>
          <a:p>
            <a:pPr>
              <a:defRPr/>
            </a:pPr>
            <a:r>
              <a:rPr lang="cs-CZ" sz="3500" b="1" dirty="0" smtClean="0"/>
              <a:t>Nesplnění povinnosti k prevenci</a:t>
            </a:r>
          </a:p>
          <a:p>
            <a:pPr>
              <a:defRPr/>
            </a:pPr>
            <a:r>
              <a:rPr lang="cs-CZ" sz="3500" b="1" dirty="0" smtClean="0"/>
              <a:t>Porušení </a:t>
            </a:r>
            <a:r>
              <a:rPr lang="cs-CZ" sz="3500" b="1" dirty="0" err="1" smtClean="0"/>
              <a:t>pov</a:t>
            </a:r>
            <a:r>
              <a:rPr lang="cs-CZ" sz="3500" b="1" dirty="0" smtClean="0"/>
              <a:t>. při převodech PP</a:t>
            </a:r>
          </a:p>
          <a:p>
            <a:pPr>
              <a:defRPr/>
            </a:pPr>
            <a:r>
              <a:rPr lang="cs-CZ" sz="3500" b="1" dirty="0" smtClean="0"/>
              <a:t>Neplnění oznam. </a:t>
            </a:r>
            <a:r>
              <a:rPr lang="cs-CZ" sz="3500" b="1" dirty="0" err="1"/>
              <a:t>p</a:t>
            </a:r>
            <a:r>
              <a:rPr lang="cs-CZ" sz="3500" b="1" dirty="0" err="1" smtClean="0"/>
              <a:t>ov</a:t>
            </a:r>
            <a:r>
              <a:rPr lang="cs-CZ" sz="3500" b="1" dirty="0" smtClean="0"/>
              <a:t>. při </a:t>
            </a:r>
            <a:r>
              <a:rPr lang="cs-CZ" sz="3500" b="1" dirty="0" err="1" smtClean="0"/>
              <a:t>přesh</a:t>
            </a:r>
            <a:r>
              <a:rPr lang="cs-CZ" sz="3500" b="1" dirty="0" smtClean="0"/>
              <a:t>. </a:t>
            </a:r>
            <a:r>
              <a:rPr lang="cs-CZ" sz="3500" b="1" dirty="0" err="1" smtClean="0"/>
              <a:t>přev</a:t>
            </a:r>
            <a:r>
              <a:rPr lang="cs-CZ" sz="3500" b="1" dirty="0" smtClean="0"/>
              <a:t>. </a:t>
            </a:r>
          </a:p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endParaRPr lang="cs-CZ" sz="3500" b="1" dirty="0" smtClean="0"/>
          </a:p>
          <a:p>
            <a:pPr marL="393192" lvl="1" indent="0">
              <a:buNone/>
              <a:defRPr/>
            </a:pPr>
            <a:endParaRPr lang="cs-CZ" sz="3600" dirty="0"/>
          </a:p>
          <a:p>
            <a:pPr marL="109728" indent="0">
              <a:buNone/>
              <a:defRPr/>
            </a:pPr>
            <a:endParaRPr lang="cs-CZ" sz="35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AML zákon - Část šestá </a:t>
            </a:r>
            <a:br>
              <a:rPr lang="cs-CZ" altLang="cs-CZ" b="1" dirty="0" smtClean="0"/>
            </a:br>
            <a:r>
              <a:rPr lang="cs-CZ" altLang="cs-CZ" b="1" dirty="0" smtClean="0"/>
              <a:t>Přestupky</a:t>
            </a:r>
          </a:p>
        </p:txBody>
      </p:sp>
    </p:spTree>
    <p:extLst>
      <p:ext uri="{BB962C8B-B14F-4D97-AF65-F5344CB8AC3E}">
        <p14:creationId xmlns:p14="http://schemas.microsoft.com/office/powerpoint/2010/main" val="6748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775"/>
            <a:ext cx="8569647" cy="4525963"/>
          </a:xfrm>
        </p:spPr>
        <p:txBody>
          <a:bodyPr rtlCol="0">
            <a:normAutofit/>
          </a:bodyPr>
          <a:lstStyle/>
          <a:p>
            <a:pPr marL="552450" indent="-457200">
              <a:defRPr/>
            </a:pPr>
            <a:r>
              <a:rPr lang="cs-CZ" b="1" dirty="0" smtClean="0"/>
              <a:t>směrnice</a:t>
            </a:r>
            <a:r>
              <a:rPr lang="cs-CZ" dirty="0" smtClean="0"/>
              <a:t> Evropského parlamentu a Rady (EU) </a:t>
            </a:r>
            <a:r>
              <a:rPr lang="cs-CZ" b="1" dirty="0" smtClean="0"/>
              <a:t>2015/849</a:t>
            </a:r>
            <a:r>
              <a:rPr lang="cs-CZ" dirty="0" smtClean="0"/>
              <a:t> ze dne 20. května 2015 o předcházení využívání finančního systému k praní peněz nebo financování terorismu </a:t>
            </a:r>
            <a:br>
              <a:rPr lang="cs-CZ" dirty="0" smtClean="0"/>
            </a:br>
            <a:r>
              <a:rPr lang="cs-CZ" dirty="0" smtClean="0"/>
              <a:t>(4. AMLD) + revize</a:t>
            </a:r>
          </a:p>
          <a:p>
            <a:pPr marL="552450" indent="-457200">
              <a:defRPr/>
            </a:pPr>
            <a:r>
              <a:rPr lang="cs-CZ" b="1" dirty="0" smtClean="0"/>
              <a:t>nařízení ES č. 1889/2005 </a:t>
            </a:r>
            <a:r>
              <a:rPr lang="cs-CZ" dirty="0" smtClean="0">
                <a:cs typeface="Times New Roman" pitchFamily="18" charset="0"/>
              </a:rPr>
              <a:t>o kontrolách pen</a:t>
            </a:r>
            <a:r>
              <a:rPr lang="cs-CZ" dirty="0" smtClean="0"/>
              <a:t>ěž</a:t>
            </a:r>
            <a:r>
              <a:rPr lang="cs-CZ" dirty="0" smtClean="0">
                <a:cs typeface="Times New Roman" pitchFamily="18" charset="0"/>
              </a:rPr>
              <a:t>ní hotovosti vstupující do Spole</a:t>
            </a:r>
            <a:r>
              <a:rPr lang="cs-CZ" dirty="0" smtClean="0"/>
              <a:t>č</a:t>
            </a:r>
            <a:r>
              <a:rPr lang="cs-CZ" dirty="0" smtClean="0">
                <a:cs typeface="Times New Roman" pitchFamily="18" charset="0"/>
              </a:rPr>
              <a:t>enství nebo je opoušt</a:t>
            </a:r>
            <a:r>
              <a:rPr lang="cs-CZ" dirty="0" smtClean="0"/>
              <a:t>ě</a:t>
            </a:r>
            <a:r>
              <a:rPr lang="cs-CZ" dirty="0" smtClean="0">
                <a:cs typeface="Times New Roman" pitchFamily="18" charset="0"/>
              </a:rPr>
              <a:t>jící</a:t>
            </a:r>
            <a:r>
              <a:rPr lang="cs-CZ" dirty="0" smtClean="0"/>
              <a:t> (novela)</a:t>
            </a:r>
          </a:p>
          <a:p>
            <a:pPr marL="552450" indent="-457200">
              <a:defRPr/>
            </a:pPr>
            <a:r>
              <a:rPr lang="cs-CZ" b="1" dirty="0" smtClean="0"/>
              <a:t>nařízení EU 2015/847 </a:t>
            </a:r>
            <a:r>
              <a:rPr lang="cs-CZ" dirty="0" smtClean="0"/>
              <a:t>o informacích doprovázejících převody peněžních prostředků</a:t>
            </a:r>
            <a:r>
              <a:rPr lang="cs-CZ" b="1" dirty="0" smtClean="0"/>
              <a:t> </a:t>
            </a:r>
          </a:p>
          <a:p>
            <a:pPr marL="55245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55245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55245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55245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55245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smtClean="0">
                <a:ea typeface="Verdana" pitchFamily="34" charset="0"/>
                <a:cs typeface="Verdana" pitchFamily="34" charset="0"/>
              </a:rPr>
              <a:t>Prameny mezinárodního práva AML/CFT - EU</a:t>
            </a:r>
            <a:endParaRPr lang="cs-CZ" altLang="cs-CZ" sz="3600" b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3999" cy="5472906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r>
              <a:rPr lang="cs-CZ" sz="3500" b="1" dirty="0" smtClean="0"/>
              <a:t>Společná ustanovení k přestupkům</a:t>
            </a:r>
          </a:p>
          <a:p>
            <a:pPr>
              <a:defRPr/>
            </a:pPr>
            <a:r>
              <a:rPr lang="cs-CZ" sz="3500" b="1" dirty="0" smtClean="0"/>
              <a:t>Zvláštní ustanovení (advokát) </a:t>
            </a:r>
          </a:p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endParaRPr lang="cs-CZ" sz="3500" b="1" dirty="0" smtClean="0"/>
          </a:p>
          <a:p>
            <a:pPr marL="393192" lvl="1" indent="0">
              <a:buNone/>
              <a:defRPr/>
            </a:pPr>
            <a:endParaRPr lang="cs-CZ" sz="3600" dirty="0"/>
          </a:p>
          <a:p>
            <a:pPr marL="109728" indent="0">
              <a:buNone/>
              <a:defRPr/>
            </a:pPr>
            <a:endParaRPr lang="cs-CZ" sz="35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AML zákon - Část šestá </a:t>
            </a:r>
            <a:br>
              <a:rPr lang="cs-CZ" altLang="cs-CZ" b="1" dirty="0" smtClean="0"/>
            </a:br>
            <a:r>
              <a:rPr lang="cs-CZ" altLang="cs-CZ" b="1" dirty="0" smtClean="0"/>
              <a:t>Přestupky</a:t>
            </a:r>
          </a:p>
        </p:txBody>
      </p:sp>
    </p:spTree>
    <p:extLst>
      <p:ext uri="{BB962C8B-B14F-4D97-AF65-F5344CB8AC3E}">
        <p14:creationId xmlns:p14="http://schemas.microsoft.com/office/powerpoint/2010/main" val="15007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3999" cy="5472906"/>
          </a:xfrm>
        </p:spPr>
        <p:txBody>
          <a:bodyPr rtlCol="0">
            <a:normAutofit/>
          </a:bodyPr>
          <a:lstStyle/>
          <a:p>
            <a:pPr lvl="1">
              <a:defRPr/>
            </a:pPr>
            <a:endParaRPr lang="cs-CZ" sz="3200" dirty="0" smtClean="0"/>
          </a:p>
          <a:p>
            <a:pPr lvl="1">
              <a:defRPr/>
            </a:pPr>
            <a:endParaRPr lang="cs-CZ" sz="3200" dirty="0"/>
          </a:p>
          <a:p>
            <a:pPr>
              <a:defRPr/>
            </a:pPr>
            <a:r>
              <a:rPr lang="cs-CZ" sz="3200" dirty="0" smtClean="0"/>
              <a:t>Přestupky – </a:t>
            </a:r>
            <a:r>
              <a:rPr lang="cs-CZ" sz="3200" dirty="0"/>
              <a:t>výjimka v § </a:t>
            </a:r>
            <a:r>
              <a:rPr lang="cs-CZ" sz="3200" dirty="0" smtClean="0"/>
              <a:t>53 (právní profese)</a:t>
            </a:r>
          </a:p>
          <a:p>
            <a:pPr>
              <a:defRPr/>
            </a:pPr>
            <a:r>
              <a:rPr lang="cs-CZ" sz="3200" dirty="0" smtClean="0"/>
              <a:t>V případě zjištění dozorčí úřad odevzdá k projednání příslušné komoře</a:t>
            </a:r>
            <a:endParaRPr lang="cs-CZ" sz="3200" dirty="0"/>
          </a:p>
          <a:p>
            <a:pPr lvl="1">
              <a:defRPr/>
            </a:pPr>
            <a:endParaRPr lang="cs-CZ" sz="3200" dirty="0" smtClean="0"/>
          </a:p>
          <a:p>
            <a:pPr marL="109728" indent="0">
              <a:buNone/>
              <a:defRPr/>
            </a:pPr>
            <a:endParaRPr lang="cs-CZ" sz="35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Přestupky</a:t>
            </a:r>
          </a:p>
        </p:txBody>
      </p:sp>
    </p:spTree>
    <p:extLst>
      <p:ext uri="{BB962C8B-B14F-4D97-AF65-F5344CB8AC3E}">
        <p14:creationId xmlns:p14="http://schemas.microsoft.com/office/powerpoint/2010/main" val="37301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3999" cy="5472906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r>
              <a:rPr lang="cs-CZ" sz="3500" b="1" dirty="0" smtClean="0"/>
              <a:t>!!! Další výkladová ustanovení</a:t>
            </a:r>
          </a:p>
          <a:p>
            <a:pPr>
              <a:defRPr/>
            </a:pPr>
            <a:r>
              <a:rPr lang="cs-CZ" sz="3500" b="1" dirty="0" smtClean="0"/>
              <a:t>Přechodná ustanovení</a:t>
            </a:r>
          </a:p>
          <a:p>
            <a:pPr>
              <a:defRPr/>
            </a:pPr>
            <a:r>
              <a:rPr lang="cs-CZ" sz="3500" b="1" dirty="0" smtClean="0"/>
              <a:t>Zrušovací ustanovení</a:t>
            </a:r>
          </a:p>
          <a:p>
            <a:pPr>
              <a:defRPr/>
            </a:pPr>
            <a:r>
              <a:rPr lang="cs-CZ" sz="3500" b="1" dirty="0" smtClean="0"/>
              <a:t>Účinnost </a:t>
            </a:r>
          </a:p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endParaRPr lang="cs-CZ" sz="3500" b="1" dirty="0" smtClean="0"/>
          </a:p>
          <a:p>
            <a:pPr>
              <a:defRPr/>
            </a:pPr>
            <a:endParaRPr lang="cs-CZ" sz="3500" b="1" dirty="0" smtClean="0"/>
          </a:p>
          <a:p>
            <a:pPr marL="393192" lvl="1" indent="0">
              <a:buNone/>
              <a:defRPr/>
            </a:pPr>
            <a:endParaRPr lang="cs-CZ" sz="3600" dirty="0"/>
          </a:p>
          <a:p>
            <a:pPr marL="109728" indent="0">
              <a:buNone/>
              <a:defRPr/>
            </a:pPr>
            <a:endParaRPr lang="cs-CZ" sz="35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/>
              <a:t>AML zákon - Část sedmá </a:t>
            </a:r>
            <a:br>
              <a:rPr lang="cs-CZ" altLang="cs-CZ" b="1" dirty="0" smtClean="0"/>
            </a:br>
            <a:r>
              <a:rPr lang="cs-CZ" altLang="cs-CZ" dirty="0" smtClean="0"/>
              <a:t>Společná a závěrečná ustanovení</a:t>
            </a: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9163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cs-CZ" altLang="cs-CZ" sz="2800" dirty="0" smtClean="0"/>
              <a:t>hodnocení rizik (EU, ČS, povinné osoby) </a:t>
            </a:r>
          </a:p>
          <a:p>
            <a:pPr eaLnBrk="1" hangingPunct="1"/>
            <a:r>
              <a:rPr lang="cs-CZ" altLang="cs-CZ" sz="2800" dirty="0" smtClean="0"/>
              <a:t>zvýšená kontrola klienta i vůči domácím PEP</a:t>
            </a:r>
          </a:p>
          <a:p>
            <a:pPr eaLnBrk="1" hangingPunct="1"/>
            <a:r>
              <a:rPr lang="cs-CZ" altLang="cs-CZ" sz="2800" dirty="0" smtClean="0"/>
              <a:t>zapojení evropských orgánů dohledu </a:t>
            </a:r>
          </a:p>
          <a:p>
            <a:pPr eaLnBrk="1" hangingPunct="1"/>
            <a:r>
              <a:rPr lang="cs-CZ" altLang="cs-CZ" sz="2800" dirty="0" smtClean="0"/>
              <a:t>evidence skutečných vlastníků práv. osob a trustů</a:t>
            </a:r>
          </a:p>
          <a:p>
            <a:pPr eaLnBrk="1" hangingPunct="1"/>
            <a:r>
              <a:rPr lang="cs-CZ" altLang="cs-CZ" sz="2800" dirty="0" smtClean="0"/>
              <a:t>hranice pro hotovostní obchody (10.000 €) - </a:t>
            </a:r>
          </a:p>
          <a:p>
            <a:pPr eaLnBrk="1" hangingPunct="1"/>
            <a:r>
              <a:rPr lang="cs-CZ" altLang="cs-CZ" sz="2800" dirty="0" smtClean="0"/>
              <a:t>lhůta uchování informací (5 + 5 let) </a:t>
            </a:r>
          </a:p>
          <a:p>
            <a:pPr eaLnBrk="1" hangingPunct="1"/>
            <a:r>
              <a:rPr lang="cs-CZ" altLang="cs-CZ" sz="2800" dirty="0" smtClean="0"/>
              <a:t>ochrana osobních údajů </a:t>
            </a:r>
          </a:p>
          <a:p>
            <a:pPr eaLnBrk="1" hangingPunct="1"/>
            <a:r>
              <a:rPr lang="cs-CZ" altLang="cs-CZ" sz="2800" dirty="0" smtClean="0"/>
              <a:t>spolupráce mezi </a:t>
            </a:r>
            <a:r>
              <a:rPr lang="cs-CZ" altLang="cs-CZ" sz="2800" dirty="0" err="1" smtClean="0"/>
              <a:t>FIUs</a:t>
            </a:r>
            <a:r>
              <a:rPr lang="cs-CZ" altLang="cs-CZ" sz="2800" dirty="0" smtClean="0"/>
              <a:t> </a:t>
            </a:r>
          </a:p>
          <a:p>
            <a:pPr eaLnBrk="1" hangingPunct="1"/>
            <a:r>
              <a:rPr lang="cs-CZ" altLang="cs-CZ" sz="2800" dirty="0" smtClean="0"/>
              <a:t>sankce při neplnění povinností</a:t>
            </a:r>
          </a:p>
        </p:txBody>
      </p:sp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4. AMLD</a:t>
            </a:r>
          </a:p>
        </p:txBody>
      </p:sp>
    </p:spTree>
    <p:extLst>
      <p:ext uri="{BB962C8B-B14F-4D97-AF65-F5344CB8AC3E}">
        <p14:creationId xmlns:p14="http://schemas.microsoft.com/office/powerpoint/2010/main" val="14795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doplňuje 4. AMLD  - v zájmu fungování vnitřního trhu nezbytné identifikovat 3. země, které mají ve svých AML/TF systémech strategické nedostatky</a:t>
            </a:r>
          </a:p>
          <a:p>
            <a:r>
              <a:rPr lang="cs-CZ" altLang="cs-CZ" sz="2800" dirty="0"/>
              <a:t>seznam vydáván Komisí formou delegovaného aktu – Rada a EP mohou do </a:t>
            </a:r>
            <a:endParaRPr lang="cs-CZ" altLang="cs-CZ" sz="2800" dirty="0" smtClean="0"/>
          </a:p>
          <a:p>
            <a:pPr marL="109728" indent="0">
              <a:buNone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  1 </a:t>
            </a:r>
            <a:r>
              <a:rPr lang="cs-CZ" altLang="cs-CZ" sz="2800" dirty="0"/>
              <a:t>měsíce vyslovit  námitky</a:t>
            </a:r>
          </a:p>
          <a:p>
            <a:r>
              <a:rPr lang="cs-CZ" altLang="cs-CZ" sz="2800" dirty="0"/>
              <a:t>kopíruje činnost FATF</a:t>
            </a:r>
          </a:p>
        </p:txBody>
      </p:sp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800200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Nařízení o identifikaci vysoce rizikových </a:t>
            </a:r>
            <a:r>
              <a:rPr lang="cs-CZ" altLang="cs-CZ" dirty="0" smtClean="0"/>
              <a:t>3. zemích se strategickými </a:t>
            </a:r>
            <a:r>
              <a:rPr lang="cs-CZ" altLang="cs-CZ" dirty="0"/>
              <a:t>nedostatky</a:t>
            </a: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0502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reakce na teroristické útoky v Paříži v listopadu 2015 a na kauzu „Panama Papers“</a:t>
            </a:r>
          </a:p>
          <a:p>
            <a:r>
              <a:rPr lang="cs-CZ" altLang="cs-CZ" sz="2800" dirty="0"/>
              <a:t>v únoru 2016 - Akční plán Komise k posílení boje proti financování terorismu (jeden z </a:t>
            </a:r>
            <a:r>
              <a:rPr lang="cs-CZ" altLang="cs-CZ" sz="2800" dirty="0" smtClean="0"/>
              <a:t>bodů </a:t>
            </a:r>
            <a:r>
              <a:rPr lang="cs-CZ" altLang="cs-CZ" sz="2800" dirty="0"/>
              <a:t>novela 4. AMLD) </a:t>
            </a:r>
          </a:p>
          <a:p>
            <a:r>
              <a:rPr lang="cs-CZ" altLang="cs-CZ" sz="2800" dirty="0"/>
              <a:t>5. 7. 2016 představila Komise legislativní návrh - v době, kdy ve většině států transpozice </a:t>
            </a:r>
            <a:r>
              <a:rPr lang="cs-CZ" altLang="cs-CZ" sz="2800" dirty="0" smtClean="0"/>
              <a:t>začínala </a:t>
            </a:r>
            <a:r>
              <a:rPr lang="cs-CZ" altLang="cs-CZ" sz="2800" dirty="0"/>
              <a:t>nebo </a:t>
            </a:r>
            <a:r>
              <a:rPr lang="cs-CZ" altLang="cs-CZ" sz="2800" dirty="0" smtClean="0"/>
              <a:t>probíhala </a:t>
            </a:r>
            <a:r>
              <a:rPr lang="cs-CZ" altLang="cs-CZ" sz="2800" dirty="0"/>
              <a:t>(termín pro transpozici </a:t>
            </a:r>
            <a:r>
              <a:rPr lang="cs-CZ" altLang="cs-CZ" sz="2800" dirty="0" smtClean="0"/>
              <a:t>červen </a:t>
            </a:r>
            <a:r>
              <a:rPr lang="cs-CZ" altLang="cs-CZ" sz="2800" dirty="0"/>
              <a:t>2017). </a:t>
            </a:r>
          </a:p>
        </p:txBody>
      </p:sp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5</a:t>
            </a:r>
            <a:r>
              <a:rPr lang="cs-CZ" altLang="cs-CZ" b="1" dirty="0" smtClean="0"/>
              <a:t>. AMLD</a:t>
            </a:r>
          </a:p>
        </p:txBody>
      </p:sp>
    </p:spTree>
    <p:extLst>
      <p:ext uri="{BB962C8B-B14F-4D97-AF65-F5344CB8AC3E}">
        <p14:creationId xmlns:p14="http://schemas.microsoft.com/office/powerpoint/2010/main" val="31379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395288" y="1341438"/>
            <a:ext cx="8497192" cy="4895874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Předplacené karty</a:t>
            </a:r>
          </a:p>
          <a:p>
            <a:r>
              <a:rPr lang="cs-CZ" altLang="cs-CZ" sz="3200" dirty="0" smtClean="0"/>
              <a:t>Virtuální měny</a:t>
            </a:r>
          </a:p>
          <a:p>
            <a:r>
              <a:rPr lang="cs-CZ" altLang="cs-CZ" sz="3200" dirty="0" smtClean="0"/>
              <a:t>Registr skutečných majitelů</a:t>
            </a:r>
          </a:p>
          <a:p>
            <a:r>
              <a:rPr lang="cs-CZ" altLang="cs-CZ" sz="3200" dirty="0" smtClean="0"/>
              <a:t>Registr bankovních účtů</a:t>
            </a:r>
          </a:p>
          <a:p>
            <a:r>
              <a:rPr lang="cs-CZ" altLang="cs-CZ" sz="3200" dirty="0" smtClean="0"/>
              <a:t>Harmonizace přístupu EU k vysoce rizikovým třetím zemím </a:t>
            </a:r>
          </a:p>
          <a:p>
            <a:r>
              <a:rPr lang="cs-CZ" altLang="cs-CZ" sz="3200" dirty="0" smtClean="0"/>
              <a:t>Rozšíření oprávnění FIU (informace od každé povinné osoby)</a:t>
            </a:r>
          </a:p>
          <a:p>
            <a:r>
              <a:rPr lang="cs-CZ" altLang="cs-CZ" sz="3200" dirty="0" smtClean="0"/>
              <a:t>Zkrácení lhůty pro transpozici 4. AMLD</a:t>
            </a:r>
          </a:p>
          <a:p>
            <a:endParaRPr lang="cs-CZ" altLang="cs-CZ" dirty="0" smtClean="0"/>
          </a:p>
        </p:txBody>
      </p:sp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altLang="cs-CZ" b="1" dirty="0" smtClean="0"/>
              <a:t>Hlavní body 5. AMLD</a:t>
            </a:r>
          </a:p>
        </p:txBody>
      </p:sp>
    </p:spTree>
    <p:extLst>
      <p:ext uri="{BB962C8B-B14F-4D97-AF65-F5344CB8AC3E}">
        <p14:creationId xmlns:p14="http://schemas.microsoft.com/office/powerpoint/2010/main" val="1553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521776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mtClean="0"/>
              <a:t>Finanční </a:t>
            </a:r>
            <a:r>
              <a:rPr lang="cs-CZ" dirty="0" smtClean="0"/>
              <a:t>analytický úřad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alibri" panose="020F0502020204030204" pitchFamily="34" charset="0"/>
              <a:buChar char="→"/>
              <a:defRPr/>
            </a:pPr>
            <a:r>
              <a:rPr lang="cs-CZ" dirty="0" smtClean="0"/>
              <a:t> P.O BOX </a:t>
            </a:r>
            <a:r>
              <a:rPr lang="cs-CZ" dirty="0" smtClean="0">
                <a:cs typeface="Times New Roman" pitchFamily="18" charset="0"/>
              </a:rPr>
              <a:t>675, Jind</a:t>
            </a:r>
            <a:r>
              <a:rPr lang="cs-CZ" dirty="0" smtClean="0"/>
              <a:t>ř</a:t>
            </a:r>
            <a:r>
              <a:rPr lang="cs-CZ" dirty="0" smtClean="0">
                <a:cs typeface="Times New Roman" pitchFamily="18" charset="0"/>
              </a:rPr>
              <a:t>išská 14, 111 21 Praha 1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alibri" panose="020F0502020204030204" pitchFamily="34" charset="0"/>
              <a:buChar char="→"/>
              <a:defRPr/>
            </a:pPr>
            <a:r>
              <a:rPr lang="cs-CZ" dirty="0" smtClean="0"/>
              <a:t> telefon</a:t>
            </a:r>
            <a:r>
              <a:rPr lang="cs-CZ" dirty="0"/>
              <a:t>: </a:t>
            </a:r>
            <a:r>
              <a:rPr lang="cs-CZ" dirty="0">
                <a:cs typeface="Times New Roman" pitchFamily="18" charset="0"/>
              </a:rPr>
              <a:t>257 044 501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alibri" panose="020F0502020204030204" pitchFamily="34" charset="0"/>
              <a:buChar char="→"/>
              <a:defRPr/>
            </a:pPr>
            <a:r>
              <a:rPr lang="cs-CZ" dirty="0" smtClean="0"/>
              <a:t> fax</a:t>
            </a:r>
            <a:r>
              <a:rPr lang="cs-CZ" dirty="0"/>
              <a:t>: </a:t>
            </a:r>
            <a:r>
              <a:rPr lang="cs-CZ" dirty="0">
                <a:cs typeface="Times New Roman" pitchFamily="18" charset="0"/>
              </a:rPr>
              <a:t>257 044 502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alibri" panose="020F0502020204030204" pitchFamily="34" charset="0"/>
              <a:buChar char="→"/>
              <a:defRPr/>
            </a:pPr>
            <a:r>
              <a:rPr lang="cs-CZ" dirty="0" smtClean="0"/>
              <a:t> e-mail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b="1" dirty="0">
                <a:solidFill>
                  <a:srgbClr val="FF0000"/>
                </a:solidFill>
              </a:rPr>
              <a:t>fau@mfcr.cz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alibri" panose="020F0502020204030204" pitchFamily="34" charset="0"/>
              <a:buChar char="→"/>
              <a:defRPr/>
            </a:pPr>
            <a:r>
              <a:rPr lang="cs-CZ" dirty="0" smtClean="0"/>
              <a:t> datová </a:t>
            </a:r>
            <a:r>
              <a:rPr lang="cs-CZ" dirty="0"/>
              <a:t>schránka: </a:t>
            </a:r>
            <a:r>
              <a:rPr lang="cs-CZ" b="1" dirty="0">
                <a:solidFill>
                  <a:srgbClr val="FF0000"/>
                </a:solidFill>
              </a:rPr>
              <a:t>egi8zyh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0658" name="Nadpis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29600" cy="954360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Kontakty</a:t>
            </a:r>
          </a:p>
        </p:txBody>
      </p:sp>
      <p:sp>
        <p:nvSpPr>
          <p:cNvPr id="5" name="Volný tvar 4"/>
          <p:cNvSpPr/>
          <p:nvPr/>
        </p:nvSpPr>
        <p:spPr>
          <a:xfrm flipV="1">
            <a:off x="584200" y="4203700"/>
            <a:ext cx="6819900" cy="46038"/>
          </a:xfrm>
          <a:custGeom>
            <a:avLst/>
            <a:gdLst>
              <a:gd name="connsiteX0" fmla="*/ 0 w 6819900"/>
              <a:gd name="connsiteY0" fmla="*/ 177800 h 177800"/>
              <a:gd name="connsiteX1" fmla="*/ 6819900 w 6819900"/>
              <a:gd name="connsiteY1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9900" h="177800">
                <a:moveTo>
                  <a:pt x="0" y="177800"/>
                </a:moveTo>
                <a:lnTo>
                  <a:pt x="68199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680824" cy="4608512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DOTAZY ?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5539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založen na summitu G7 v Paříži v roce 1989</a:t>
            </a:r>
          </a:p>
          <a:p>
            <a:r>
              <a:rPr lang="cs-CZ" altLang="cs-CZ" sz="3200" dirty="0" smtClean="0"/>
              <a:t>jeho úkolem je vytvářet standardy a propagovat účinnou implementaci právních, regulačních a operativních opatření v boji proti praní peněz, FT a financování šíření ZHN</a:t>
            </a:r>
          </a:p>
          <a:p>
            <a:r>
              <a:rPr lang="cs-CZ" altLang="cs-CZ" sz="3200" dirty="0" smtClean="0"/>
              <a:t>vzájemné hodnocení členů</a:t>
            </a:r>
          </a:p>
          <a:p>
            <a:r>
              <a:rPr lang="cs-CZ" altLang="cs-CZ" sz="3200" dirty="0" smtClean="0"/>
              <a:t>ČR není členem – (</a:t>
            </a:r>
            <a:r>
              <a:rPr lang="cs-CZ" altLang="cs-CZ" sz="3200" dirty="0" err="1" smtClean="0"/>
              <a:t>Moneyval</a:t>
            </a:r>
            <a:r>
              <a:rPr lang="cs-CZ" altLang="cs-CZ" dirty="0" smtClean="0"/>
              <a:t>)</a:t>
            </a:r>
          </a:p>
          <a:p>
            <a:endParaRPr lang="cs-CZ" altLang="cs-CZ" dirty="0" smtClean="0"/>
          </a:p>
        </p:txBody>
      </p:sp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 smtClean="0"/>
              <a:t>FATF (</a:t>
            </a:r>
            <a:r>
              <a:rPr lang="cs-CZ" altLang="cs-CZ" b="1" dirty="0" err="1" smtClean="0"/>
              <a:t>Financial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Action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Task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Force</a:t>
            </a:r>
            <a:r>
              <a:rPr lang="cs-CZ" altLang="cs-CZ" b="1" dirty="0" smtClean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975"/>
            <a:ext cx="8856984" cy="5184354"/>
          </a:xfrm>
        </p:spPr>
        <p:txBody>
          <a:bodyPr>
            <a:normAutofit fontScale="92500"/>
          </a:bodyPr>
          <a:lstStyle/>
          <a:p>
            <a:r>
              <a:rPr lang="cs-CZ" altLang="cs-CZ" sz="3500" dirty="0" smtClean="0"/>
              <a:t>mezinárodně přijímaný standard</a:t>
            </a:r>
          </a:p>
          <a:p>
            <a:r>
              <a:rPr lang="cs-CZ" altLang="cs-CZ" sz="3500" dirty="0" smtClean="0"/>
              <a:t>komplexní a konzistentní rámec opatření,    která  by státy měly implementovat</a:t>
            </a:r>
          </a:p>
          <a:p>
            <a:r>
              <a:rPr lang="cs-CZ" altLang="cs-CZ" sz="3500" dirty="0" smtClean="0"/>
              <a:t>1. verze 1990 – ML (z drog)</a:t>
            </a:r>
          </a:p>
          <a:p>
            <a:r>
              <a:rPr lang="cs-CZ" altLang="cs-CZ" sz="3500" dirty="0" smtClean="0"/>
              <a:t>1996 – i z další TČ</a:t>
            </a:r>
          </a:p>
          <a:p>
            <a:r>
              <a:rPr lang="cs-CZ" altLang="cs-CZ" sz="3500" dirty="0" smtClean="0"/>
              <a:t> říjen 2001 + 8 </a:t>
            </a:r>
            <a:r>
              <a:rPr lang="cs-CZ" altLang="cs-CZ" sz="3500" dirty="0" err="1" smtClean="0"/>
              <a:t>spec</a:t>
            </a:r>
            <a:r>
              <a:rPr lang="cs-CZ" altLang="cs-CZ" sz="3500" dirty="0" smtClean="0"/>
              <a:t>. doporučení FT; </a:t>
            </a:r>
          </a:p>
          <a:p>
            <a:r>
              <a:rPr lang="cs-CZ" altLang="cs-CZ" sz="3500" dirty="0"/>
              <a:t> </a:t>
            </a:r>
            <a:r>
              <a:rPr lang="cs-CZ" altLang="cs-CZ" sz="3500" dirty="0" smtClean="0"/>
              <a:t>2012 – zahrnuje 40 + 9 + 1 nové (RBA)</a:t>
            </a:r>
          </a:p>
          <a:p>
            <a:r>
              <a:rPr lang="cs-CZ" altLang="cs-CZ" sz="3500" dirty="0" smtClean="0"/>
              <a:t>další publikace AML, FT, RBA – 10/2008 – </a:t>
            </a:r>
            <a:r>
              <a:rPr lang="en-US" altLang="cs-CZ" sz="3500" dirty="0" smtClean="0"/>
              <a:t>Guidance</a:t>
            </a:r>
            <a:r>
              <a:rPr lang="cs-CZ" altLang="cs-CZ" sz="3500" dirty="0" smtClean="0"/>
              <a:t> on RBA </a:t>
            </a:r>
            <a:r>
              <a:rPr lang="cs-CZ" altLang="cs-CZ" sz="3500" dirty="0" err="1" smtClean="0"/>
              <a:t>for</a:t>
            </a:r>
            <a:r>
              <a:rPr lang="cs-CZ" altLang="cs-CZ" sz="3500" dirty="0" smtClean="0"/>
              <a:t> Legal </a:t>
            </a:r>
            <a:r>
              <a:rPr lang="cs-CZ" altLang="cs-CZ" sz="3500" dirty="0" err="1" smtClean="0"/>
              <a:t>Professionals</a:t>
            </a:r>
            <a:endParaRPr lang="cs-CZ" altLang="cs-CZ" sz="3500" dirty="0" smtClean="0"/>
          </a:p>
          <a:p>
            <a:endParaRPr lang="cs-CZ" altLang="cs-CZ" dirty="0" smtClean="0"/>
          </a:p>
        </p:txBody>
      </p:sp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5831"/>
          </a:xfrm>
        </p:spPr>
        <p:txBody>
          <a:bodyPr/>
          <a:lstStyle/>
          <a:p>
            <a:r>
              <a:rPr lang="cs-CZ" altLang="cs-CZ" b="1" dirty="0" smtClean="0"/>
              <a:t>Doporučení FATF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altLang="cs-CZ" sz="3200" dirty="0" smtClean="0"/>
              <a:t>vytvořen při Radě Evropy v roce 1998</a:t>
            </a:r>
          </a:p>
          <a:p>
            <a:r>
              <a:rPr lang="cs-CZ" altLang="cs-CZ" sz="3200" b="1" dirty="0" smtClean="0"/>
              <a:t>„FATF style </a:t>
            </a:r>
            <a:r>
              <a:rPr lang="cs-CZ" altLang="cs-CZ" sz="3200" b="1" dirty="0" err="1" smtClean="0"/>
              <a:t>regional</a:t>
            </a:r>
            <a:r>
              <a:rPr lang="cs-CZ" altLang="cs-CZ" sz="3200" b="1" dirty="0" smtClean="0"/>
              <a:t> body“</a:t>
            </a:r>
          </a:p>
          <a:p>
            <a:r>
              <a:rPr lang="cs-CZ" altLang="cs-CZ" sz="3200" dirty="0" smtClean="0"/>
              <a:t> členové: členské státy RE, které nejsou členy FATF, Rusko (které je členem FATF) a Izrael</a:t>
            </a:r>
          </a:p>
          <a:p>
            <a:r>
              <a:rPr lang="cs-CZ" altLang="cs-CZ" sz="3200" dirty="0" smtClean="0"/>
              <a:t> některé další státy statut pozorovatele (Japonsko, Mexiko, USA)</a:t>
            </a:r>
          </a:p>
          <a:p>
            <a:r>
              <a:rPr lang="cs-CZ" altLang="cs-CZ" sz="3200" dirty="0" smtClean="0"/>
              <a:t> ČR delegace – FAÚ (vedoucí delegace), ČNB a Ministerstvo spravedlnosti</a:t>
            </a:r>
          </a:p>
          <a:p>
            <a:endParaRPr lang="cs-CZ" altLang="cs-CZ" dirty="0" smtClean="0"/>
          </a:p>
        </p:txBody>
      </p:sp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MONEYVAL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>
            <a:normAutofit lnSpcReduction="10000"/>
          </a:bodyPr>
          <a:lstStyle/>
          <a:p>
            <a:r>
              <a:rPr lang="cs-CZ" altLang="cs-CZ" sz="3200" dirty="0" smtClean="0"/>
              <a:t>vzájemná hodnocení členských států (stejně  jako FATF)</a:t>
            </a:r>
          </a:p>
          <a:p>
            <a:r>
              <a:rPr lang="cs-CZ" altLang="cs-CZ" sz="3200" dirty="0" smtClean="0"/>
              <a:t> legislativa + efektivita fungování v praxi</a:t>
            </a:r>
          </a:p>
          <a:p>
            <a:r>
              <a:rPr lang="cs-CZ" altLang="cs-CZ" sz="3200" dirty="0" smtClean="0"/>
              <a:t> všechny instituce, které se podílejí na boji proti ML a FT (i privat)</a:t>
            </a:r>
          </a:p>
          <a:p>
            <a:r>
              <a:rPr lang="cs-CZ" altLang="cs-CZ" sz="3200" dirty="0" smtClean="0"/>
              <a:t> předcházejí dotazníky – legislativa</a:t>
            </a:r>
          </a:p>
          <a:p>
            <a:r>
              <a:rPr lang="cs-CZ" altLang="cs-CZ" sz="3200" dirty="0" smtClean="0"/>
              <a:t> v ČR proběhla </a:t>
            </a:r>
            <a:r>
              <a:rPr lang="cs-CZ" altLang="cs-CZ" sz="3200" smtClean="0"/>
              <a:t>již </a:t>
            </a:r>
            <a:r>
              <a:rPr lang="cs-CZ" altLang="cs-CZ" sz="3200" smtClean="0"/>
              <a:t>4 </a:t>
            </a:r>
            <a:r>
              <a:rPr lang="cs-CZ" altLang="cs-CZ" sz="3200" dirty="0" smtClean="0"/>
              <a:t>kola (1998, 2001, 2005, 2010)</a:t>
            </a:r>
          </a:p>
          <a:p>
            <a:r>
              <a:rPr lang="cs-CZ" altLang="cs-CZ" sz="3200" dirty="0" smtClean="0"/>
              <a:t> 5. kolo → 5. - 16. března 2018</a:t>
            </a:r>
          </a:p>
          <a:p>
            <a:endParaRPr lang="cs-CZ" altLang="cs-CZ" dirty="0" smtClean="0"/>
          </a:p>
        </p:txBody>
      </p:sp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Hodnocení Moneyval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2823</TotalTime>
  <Words>2349</Words>
  <Application>Microsoft Office PowerPoint</Application>
  <PresentationFormat>Předvádění na obrazovce (4:3)</PresentationFormat>
  <Paragraphs>472</Paragraphs>
  <Slides>58</Slides>
  <Notes>51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Shluk</vt:lpstr>
      <vt:lpstr>Povinnosti advokátů  dle AML zákona</vt:lpstr>
      <vt:lpstr>Prezentace aplikace PowerPoint</vt:lpstr>
      <vt:lpstr>Účel AML opatření</vt:lpstr>
      <vt:lpstr>Prameny mezinárodního práva AML/CFT</vt:lpstr>
      <vt:lpstr>Prameny mezinárodního práva AML/CFT - EU</vt:lpstr>
      <vt:lpstr>FATF (Financial Action Task Force)</vt:lpstr>
      <vt:lpstr>Doporučení FATF</vt:lpstr>
      <vt:lpstr>MONEYVAL</vt:lpstr>
      <vt:lpstr>Hodnocení Moneyval</vt:lpstr>
      <vt:lpstr>Nařízení EU 2015/847</vt:lpstr>
      <vt:lpstr>Nařízení EU 2015/847</vt:lpstr>
      <vt:lpstr>Prameny vnitrostátního práva</vt:lpstr>
      <vt:lpstr>www.financnianalytickyurad.cz</vt:lpstr>
      <vt:lpstr>Hlavní úkoly FAÚ</vt:lpstr>
      <vt:lpstr>AML zákon – 7 částí </vt:lpstr>
      <vt:lpstr> AML zákon – Část první  Úvodní ustanovení </vt:lpstr>
      <vt:lpstr>Povinné osoby</vt:lpstr>
      <vt:lpstr>Povinné osoby</vt:lpstr>
      <vt:lpstr>Povinné osoby</vt:lpstr>
      <vt:lpstr>Advokát jako povinná osoba</vt:lpstr>
      <vt:lpstr> AML zákon –  Část druhá Základní povinnosti PO </vt:lpstr>
      <vt:lpstr>Identifikace klienta - § 7</vt:lpstr>
      <vt:lpstr>Provádění identifikace klienta - § 8</vt:lpstr>
      <vt:lpstr>Identifikační údaje - § 5</vt:lpstr>
      <vt:lpstr>Identifikační údaje - § 5</vt:lpstr>
      <vt:lpstr>Zastoupení - § 8 odst. 4 a 5</vt:lpstr>
      <vt:lpstr>Zprostředkovaná identifikace - § 10</vt:lpstr>
      <vt:lpstr>Převzetí identifikace - § 11</vt:lpstr>
      <vt:lpstr>Zjednodušená identifikace  a kontrola klienta - § 13</vt:lpstr>
      <vt:lpstr>Zjednodušená identifikace  a kontrola klienta - § 13</vt:lpstr>
      <vt:lpstr>Kontrola klienta - § 9</vt:lpstr>
      <vt:lpstr>Kontrola klienta - § 9</vt:lpstr>
      <vt:lpstr>Kontrola klienta - § 9</vt:lpstr>
      <vt:lpstr>Uchovávání údajů - § 16</vt:lpstr>
      <vt:lpstr>Uchovávání údajů - § 16</vt:lpstr>
      <vt:lpstr>Kontaktní osoba - § 22 </vt:lpstr>
      <vt:lpstr>Školení zaměstnanců - § 23</vt:lpstr>
      <vt:lpstr>Školení zaměstnanců - § 23</vt:lpstr>
      <vt:lpstr>Informační povinnost - § 24</vt:lpstr>
      <vt:lpstr>Advokát jako povinná osoba – § 27</vt:lpstr>
      <vt:lpstr>Advokát jako povinná osoba – §27</vt:lpstr>
      <vt:lpstr>AML zákon - Část třetí  Činnost Úřadu a dalších orgánů</vt:lpstr>
      <vt:lpstr>Správní dozor</vt:lpstr>
      <vt:lpstr>AML zákon - Část čtvrtá  Mlčenlivost</vt:lpstr>
      <vt:lpstr>Mlčenlivost- § 38</vt:lpstr>
      <vt:lpstr>Mlčenlivost</vt:lpstr>
      <vt:lpstr>AML zákon - Část pátá  Přeshraniční převozy</vt:lpstr>
      <vt:lpstr>Přeshraniční převozy hotovosti - § 41 a 42</vt:lpstr>
      <vt:lpstr>AML zákon - Část šestá  Přestupky</vt:lpstr>
      <vt:lpstr>AML zákon - Část šestá  Přestupky</vt:lpstr>
      <vt:lpstr>Přestupky</vt:lpstr>
      <vt:lpstr>AML zákon - Část sedmá  Společná a závěrečná ustanovení</vt:lpstr>
      <vt:lpstr>4. AMLD</vt:lpstr>
      <vt:lpstr>Nařízení o identifikaci vysoce rizikových 3. zemích se strategickými nedostatky</vt:lpstr>
      <vt:lpstr>5. AMLD</vt:lpstr>
      <vt:lpstr>Hlavní body 5. AMLD</vt:lpstr>
      <vt:lpstr>Kontakty</vt:lpstr>
      <vt:lpstr>DOTAZY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 proti legalizaci výnosů  z trestné činnosti  a financování terorismu</dc:title>
  <dc:creator>Hlavinová Markéta Mgr.</dc:creator>
  <cp:lastModifiedBy>Hladká Michaela Mgr. Ph.D.</cp:lastModifiedBy>
  <cp:revision>170</cp:revision>
  <cp:lastPrinted>2016-03-07T10:52:54Z</cp:lastPrinted>
  <dcterms:created xsi:type="dcterms:W3CDTF">2016-02-25T07:33:22Z</dcterms:created>
  <dcterms:modified xsi:type="dcterms:W3CDTF">2018-02-02T07:38:59Z</dcterms:modified>
</cp:coreProperties>
</file>