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notesMasterIdLst>
    <p:notesMasterId r:id="rId97"/>
  </p:notesMasterIdLst>
  <p:sldIdLst>
    <p:sldId id="256" r:id="rId2"/>
    <p:sldId id="293" r:id="rId3"/>
    <p:sldId id="350" r:id="rId4"/>
    <p:sldId id="257" r:id="rId5"/>
    <p:sldId id="259" r:id="rId6"/>
    <p:sldId id="266" r:id="rId7"/>
    <p:sldId id="269" r:id="rId8"/>
    <p:sldId id="267" r:id="rId9"/>
    <p:sldId id="268" r:id="rId10"/>
    <p:sldId id="270" r:id="rId11"/>
    <p:sldId id="271" r:id="rId12"/>
    <p:sldId id="272" r:id="rId13"/>
    <p:sldId id="273" r:id="rId14"/>
    <p:sldId id="274" r:id="rId15"/>
    <p:sldId id="275" r:id="rId16"/>
    <p:sldId id="258" r:id="rId17"/>
    <p:sldId id="265" r:id="rId18"/>
    <p:sldId id="276" r:id="rId19"/>
    <p:sldId id="277" r:id="rId20"/>
    <p:sldId id="278" r:id="rId21"/>
    <p:sldId id="260" r:id="rId22"/>
    <p:sldId id="280" r:id="rId23"/>
    <p:sldId id="261" r:id="rId24"/>
    <p:sldId id="279" r:id="rId25"/>
    <p:sldId id="282" r:id="rId26"/>
    <p:sldId id="283" r:id="rId27"/>
    <p:sldId id="262" r:id="rId28"/>
    <p:sldId id="284" r:id="rId29"/>
    <p:sldId id="281" r:id="rId30"/>
    <p:sldId id="285" r:id="rId31"/>
    <p:sldId id="263" r:id="rId32"/>
    <p:sldId id="286" r:id="rId33"/>
    <p:sldId id="287" r:id="rId34"/>
    <p:sldId id="288" r:id="rId35"/>
    <p:sldId id="289" r:id="rId36"/>
    <p:sldId id="264" r:id="rId37"/>
    <p:sldId id="290" r:id="rId38"/>
    <p:sldId id="291" r:id="rId39"/>
    <p:sldId id="292"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51" r:id="rId86"/>
    <p:sldId id="340" r:id="rId87"/>
    <p:sldId id="341" r:id="rId88"/>
    <p:sldId id="342" r:id="rId89"/>
    <p:sldId id="343" r:id="rId90"/>
    <p:sldId id="344" r:id="rId91"/>
    <p:sldId id="345" r:id="rId92"/>
    <p:sldId id="346" r:id="rId93"/>
    <p:sldId id="347" r:id="rId94"/>
    <p:sldId id="348" r:id="rId95"/>
    <p:sldId id="349" r:id="rId9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F84470-D0FE-47BB-98A9-C5C975591A43}" type="datetimeFigureOut">
              <a:rPr lang="cs-CZ" smtClean="0"/>
              <a:t>5.2.2015</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23A9EB-6568-4EE9-949F-0D665D333644}" type="slidenum">
              <a:rPr lang="cs-CZ" smtClean="0"/>
              <a:t>‹#›</a:t>
            </a:fld>
            <a:endParaRPr lang="cs-CZ"/>
          </a:p>
        </p:txBody>
      </p:sp>
    </p:spTree>
    <p:extLst>
      <p:ext uri="{BB962C8B-B14F-4D97-AF65-F5344CB8AC3E}">
        <p14:creationId xmlns:p14="http://schemas.microsoft.com/office/powerpoint/2010/main" val="2025665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pPr>
              <a:defRPr/>
            </a:pPr>
            <a:fld id="{1D4E2D1E-81FE-485A-96D1-EFFFF609C896}" type="slidenum">
              <a:rPr lang="en-GB" smtClean="0"/>
              <a:pPr>
                <a:defRPr/>
              </a:pPr>
              <a:t>40</a:t>
            </a:fld>
            <a:endParaRPr lang="en-GB" dirty="0"/>
          </a:p>
        </p:txBody>
      </p:sp>
    </p:spTree>
    <p:extLst>
      <p:ext uri="{BB962C8B-B14F-4D97-AF65-F5344CB8AC3E}">
        <p14:creationId xmlns:p14="http://schemas.microsoft.com/office/powerpoint/2010/main" val="14080785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1D4E2D1E-81FE-485A-96D1-EFFFF609C896}" type="slidenum">
              <a:rPr lang="en-GB" smtClean="0"/>
              <a:pPr>
                <a:defRPr/>
              </a:pPr>
              <a:t>51</a:t>
            </a:fld>
            <a:endParaRPr lang="en-GB" dirty="0"/>
          </a:p>
        </p:txBody>
      </p:sp>
    </p:spTree>
    <p:extLst>
      <p:ext uri="{BB962C8B-B14F-4D97-AF65-F5344CB8AC3E}">
        <p14:creationId xmlns:p14="http://schemas.microsoft.com/office/powerpoint/2010/main" val="33935845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2662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s-CZ" dirty="0" smtClean="0"/>
          </a:p>
        </p:txBody>
      </p:sp>
      <p:sp>
        <p:nvSpPr>
          <p:cNvPr id="26628"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F7A10DA-79A9-4D5A-BD32-A64E8F8D8580}" type="slidenum">
              <a:rPr lang="cs-CZ"/>
              <a:pPr fontAlgn="base">
                <a:spcBef>
                  <a:spcPct val="0"/>
                </a:spcBef>
                <a:spcAft>
                  <a:spcPct val="0"/>
                </a:spcAft>
              </a:pPr>
              <a:t>52</a:t>
            </a:fld>
            <a:endParaRPr lang="cs-CZ" dirty="0"/>
          </a:p>
        </p:txBody>
      </p:sp>
    </p:spTree>
    <p:extLst>
      <p:ext uri="{BB962C8B-B14F-4D97-AF65-F5344CB8AC3E}">
        <p14:creationId xmlns:p14="http://schemas.microsoft.com/office/powerpoint/2010/main" val="4344921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53</a:t>
            </a:fld>
            <a:endParaRPr lang="cs-CZ" dirty="0"/>
          </a:p>
        </p:txBody>
      </p:sp>
    </p:spTree>
    <p:extLst>
      <p:ext uri="{BB962C8B-B14F-4D97-AF65-F5344CB8AC3E}">
        <p14:creationId xmlns:p14="http://schemas.microsoft.com/office/powerpoint/2010/main" val="19141320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54</a:t>
            </a:fld>
            <a:endParaRPr lang="cs-CZ" dirty="0"/>
          </a:p>
        </p:txBody>
      </p:sp>
    </p:spTree>
    <p:extLst>
      <p:ext uri="{BB962C8B-B14F-4D97-AF65-F5344CB8AC3E}">
        <p14:creationId xmlns:p14="http://schemas.microsoft.com/office/powerpoint/2010/main" val="42298379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56</a:t>
            </a:fld>
            <a:endParaRPr lang="cs-CZ" dirty="0"/>
          </a:p>
        </p:txBody>
      </p:sp>
    </p:spTree>
    <p:extLst>
      <p:ext uri="{BB962C8B-B14F-4D97-AF65-F5344CB8AC3E}">
        <p14:creationId xmlns:p14="http://schemas.microsoft.com/office/powerpoint/2010/main" val="1249298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64</a:t>
            </a:fld>
            <a:endParaRPr lang="cs-CZ" dirty="0"/>
          </a:p>
        </p:txBody>
      </p:sp>
    </p:spTree>
    <p:extLst>
      <p:ext uri="{BB962C8B-B14F-4D97-AF65-F5344CB8AC3E}">
        <p14:creationId xmlns:p14="http://schemas.microsoft.com/office/powerpoint/2010/main" val="32842956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65</a:t>
            </a:fld>
            <a:endParaRPr lang="cs-CZ" dirty="0"/>
          </a:p>
        </p:txBody>
      </p:sp>
    </p:spTree>
    <p:extLst>
      <p:ext uri="{BB962C8B-B14F-4D97-AF65-F5344CB8AC3E}">
        <p14:creationId xmlns:p14="http://schemas.microsoft.com/office/powerpoint/2010/main" val="31489320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66</a:t>
            </a:fld>
            <a:endParaRPr lang="cs-CZ" dirty="0"/>
          </a:p>
        </p:txBody>
      </p:sp>
    </p:spTree>
    <p:extLst>
      <p:ext uri="{BB962C8B-B14F-4D97-AF65-F5344CB8AC3E}">
        <p14:creationId xmlns:p14="http://schemas.microsoft.com/office/powerpoint/2010/main" val="9958795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67</a:t>
            </a:fld>
            <a:endParaRPr lang="cs-CZ" dirty="0"/>
          </a:p>
        </p:txBody>
      </p:sp>
    </p:spTree>
    <p:extLst>
      <p:ext uri="{BB962C8B-B14F-4D97-AF65-F5344CB8AC3E}">
        <p14:creationId xmlns:p14="http://schemas.microsoft.com/office/powerpoint/2010/main" val="16788506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68</a:t>
            </a:fld>
            <a:endParaRPr lang="cs-CZ" dirty="0"/>
          </a:p>
        </p:txBody>
      </p:sp>
    </p:spTree>
    <p:extLst>
      <p:ext uri="{BB962C8B-B14F-4D97-AF65-F5344CB8AC3E}">
        <p14:creationId xmlns:p14="http://schemas.microsoft.com/office/powerpoint/2010/main" val="3550358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43</a:t>
            </a:fld>
            <a:endParaRPr lang="cs-CZ" dirty="0"/>
          </a:p>
        </p:txBody>
      </p:sp>
    </p:spTree>
    <p:extLst>
      <p:ext uri="{BB962C8B-B14F-4D97-AF65-F5344CB8AC3E}">
        <p14:creationId xmlns:p14="http://schemas.microsoft.com/office/powerpoint/2010/main" val="29284190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69</a:t>
            </a:fld>
            <a:endParaRPr lang="cs-CZ" dirty="0"/>
          </a:p>
        </p:txBody>
      </p:sp>
    </p:spTree>
    <p:extLst>
      <p:ext uri="{BB962C8B-B14F-4D97-AF65-F5344CB8AC3E}">
        <p14:creationId xmlns:p14="http://schemas.microsoft.com/office/powerpoint/2010/main" val="11577393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5AFF11EA-579B-46B5-8743-78F08BD9049E}" type="slidenum">
              <a:rPr lang="cs-CZ" altLang="cs-CZ"/>
              <a:pPr eaLnBrk="1" hangingPunct="1">
                <a:spcBef>
                  <a:spcPct val="0"/>
                </a:spcBef>
              </a:pPr>
              <a:t>84</a:t>
            </a:fld>
            <a:endParaRPr lang="cs-CZ" altLang="cs-CZ"/>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xfrm>
            <a:off x="912813" y="4343400"/>
            <a:ext cx="5032375"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cs-CZ" smtClean="0">
              <a:latin typeface="Arial" panose="020B0604020202020204" pitchFamily="34" charset="0"/>
            </a:endParaRPr>
          </a:p>
        </p:txBody>
      </p:sp>
    </p:spTree>
    <p:extLst>
      <p:ext uri="{BB962C8B-B14F-4D97-AF65-F5344CB8AC3E}">
        <p14:creationId xmlns:p14="http://schemas.microsoft.com/office/powerpoint/2010/main" val="111224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44</a:t>
            </a:fld>
            <a:endParaRPr lang="cs-CZ" dirty="0"/>
          </a:p>
        </p:txBody>
      </p:sp>
    </p:spTree>
    <p:extLst>
      <p:ext uri="{BB962C8B-B14F-4D97-AF65-F5344CB8AC3E}">
        <p14:creationId xmlns:p14="http://schemas.microsoft.com/office/powerpoint/2010/main" val="24451921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45</a:t>
            </a:fld>
            <a:endParaRPr lang="cs-CZ" dirty="0"/>
          </a:p>
        </p:txBody>
      </p:sp>
    </p:spTree>
    <p:extLst>
      <p:ext uri="{BB962C8B-B14F-4D97-AF65-F5344CB8AC3E}">
        <p14:creationId xmlns:p14="http://schemas.microsoft.com/office/powerpoint/2010/main" val="9797569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46</a:t>
            </a:fld>
            <a:endParaRPr lang="cs-CZ" dirty="0"/>
          </a:p>
        </p:txBody>
      </p:sp>
    </p:spTree>
    <p:extLst>
      <p:ext uri="{BB962C8B-B14F-4D97-AF65-F5344CB8AC3E}">
        <p14:creationId xmlns:p14="http://schemas.microsoft.com/office/powerpoint/2010/main" val="1515348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47</a:t>
            </a:fld>
            <a:endParaRPr lang="cs-CZ" dirty="0"/>
          </a:p>
        </p:txBody>
      </p:sp>
    </p:spTree>
    <p:extLst>
      <p:ext uri="{BB962C8B-B14F-4D97-AF65-F5344CB8AC3E}">
        <p14:creationId xmlns:p14="http://schemas.microsoft.com/office/powerpoint/2010/main" val="13245365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48</a:t>
            </a:fld>
            <a:endParaRPr lang="cs-CZ" dirty="0"/>
          </a:p>
        </p:txBody>
      </p:sp>
    </p:spTree>
    <p:extLst>
      <p:ext uri="{BB962C8B-B14F-4D97-AF65-F5344CB8AC3E}">
        <p14:creationId xmlns:p14="http://schemas.microsoft.com/office/powerpoint/2010/main" val="32630007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49</a:t>
            </a:fld>
            <a:endParaRPr lang="cs-CZ" dirty="0"/>
          </a:p>
        </p:txBody>
      </p:sp>
    </p:spTree>
    <p:extLst>
      <p:ext uri="{BB962C8B-B14F-4D97-AF65-F5344CB8AC3E}">
        <p14:creationId xmlns:p14="http://schemas.microsoft.com/office/powerpoint/2010/main" val="24851404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50</a:t>
            </a:fld>
            <a:endParaRPr lang="cs-CZ" dirty="0"/>
          </a:p>
        </p:txBody>
      </p:sp>
    </p:spTree>
    <p:extLst>
      <p:ext uri="{BB962C8B-B14F-4D97-AF65-F5344CB8AC3E}">
        <p14:creationId xmlns:p14="http://schemas.microsoft.com/office/powerpoint/2010/main" val="272504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cs-CZ" smtClean="0"/>
              <a:t>Kliknutím lze upravit styl.</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F941B717-0A00-4988-9ACE-8B57C7D348D3}" type="datetimeFigureOut">
              <a:rPr lang="cs-CZ" smtClean="0"/>
              <a:pPr/>
              <a:t>5.2.2015</a:t>
            </a:fld>
            <a:endParaRPr lang="cs-CZ"/>
          </a:p>
        </p:txBody>
      </p:sp>
      <p:sp>
        <p:nvSpPr>
          <p:cNvPr id="5" name="Footer Placeholder 4"/>
          <p:cNvSpPr>
            <a:spLocks noGrp="1"/>
          </p:cNvSpPr>
          <p:nvPr>
            <p:ph type="ftr" sz="quarter" idx="11"/>
          </p:nvPr>
        </p:nvSpPr>
        <p:spPr/>
        <p:txBody>
          <a:bodyPr/>
          <a:lstStyle/>
          <a:p>
            <a:endParaRPr lang="cs-CZ"/>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71ED810E-C319-4C91-9A8A-3F9EF510348C}" type="slidenum">
              <a:rPr lang="cs-CZ" smtClean="0"/>
              <a:pPr/>
              <a:t>‹#›</a:t>
            </a:fld>
            <a:endParaRPr lang="cs-CZ"/>
          </a:p>
        </p:txBody>
      </p:sp>
    </p:spTree>
    <p:extLst>
      <p:ext uri="{BB962C8B-B14F-4D97-AF65-F5344CB8AC3E}">
        <p14:creationId xmlns:p14="http://schemas.microsoft.com/office/powerpoint/2010/main" val="4477946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cs-CZ" smtClean="0"/>
              <a:t>Kliknutím lze upravit styl.</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F941B717-0A00-4988-9ACE-8B57C7D348D3}" type="datetimeFigureOut">
              <a:rPr lang="cs-CZ" smtClean="0"/>
              <a:pPr/>
              <a:t>5.2.2015</a:t>
            </a:fld>
            <a:endParaRPr lang="cs-CZ"/>
          </a:p>
        </p:txBody>
      </p:sp>
      <p:sp>
        <p:nvSpPr>
          <p:cNvPr id="5" name="Footer Placeholder 4"/>
          <p:cNvSpPr>
            <a:spLocks noGrp="1"/>
          </p:cNvSpPr>
          <p:nvPr>
            <p:ph type="ftr" sz="quarter" idx="11"/>
          </p:nvPr>
        </p:nvSpPr>
        <p:spPr/>
        <p:txBody>
          <a:bodyPr/>
          <a:lstStyle/>
          <a:p>
            <a:endParaRPr lang="cs-CZ"/>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1ED810E-C319-4C91-9A8A-3F9EF510348C}" type="slidenum">
              <a:rPr lang="cs-CZ" smtClean="0"/>
              <a:pPr/>
              <a:t>‹#›</a:t>
            </a:fld>
            <a:endParaRPr lang="cs-CZ"/>
          </a:p>
        </p:txBody>
      </p:sp>
    </p:spTree>
    <p:extLst>
      <p:ext uri="{BB962C8B-B14F-4D97-AF65-F5344CB8AC3E}">
        <p14:creationId xmlns:p14="http://schemas.microsoft.com/office/powerpoint/2010/main" val="19161870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cs-CZ" smtClean="0"/>
              <a:t>Kliknutím lze upravit styl.</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F941B717-0A00-4988-9ACE-8B57C7D348D3}" type="datetimeFigureOut">
              <a:rPr lang="cs-CZ" smtClean="0"/>
              <a:pPr/>
              <a:t>5.2.2015</a:t>
            </a:fld>
            <a:endParaRPr lang="cs-CZ"/>
          </a:p>
        </p:txBody>
      </p:sp>
      <p:sp>
        <p:nvSpPr>
          <p:cNvPr id="5" name="Footer Placeholder 4"/>
          <p:cNvSpPr>
            <a:spLocks noGrp="1"/>
          </p:cNvSpPr>
          <p:nvPr>
            <p:ph type="ftr" sz="quarter" idx="11"/>
          </p:nvPr>
        </p:nvSpPr>
        <p:spPr/>
        <p:txBody>
          <a:bodyPr/>
          <a:lstStyle/>
          <a:p>
            <a:endParaRPr lang="cs-CZ"/>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1ED810E-C319-4C91-9A8A-3F9EF510348C}" type="slidenum">
              <a:rPr lang="cs-CZ" smtClean="0"/>
              <a:pPr/>
              <a:t>‹#›</a:t>
            </a:fld>
            <a:endParaRPr lang="cs-CZ"/>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606481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cs-CZ" smtClean="0"/>
              <a:t>Kliknutím lze upravit styl.</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Kliknutím lze upravit styly předlohy textu.</a:t>
            </a:r>
          </a:p>
        </p:txBody>
      </p:sp>
      <p:sp>
        <p:nvSpPr>
          <p:cNvPr id="5" name="Date Placeholder 4"/>
          <p:cNvSpPr>
            <a:spLocks noGrp="1"/>
          </p:cNvSpPr>
          <p:nvPr>
            <p:ph type="dt" sz="half" idx="10"/>
          </p:nvPr>
        </p:nvSpPr>
        <p:spPr/>
        <p:txBody>
          <a:bodyPr/>
          <a:lstStyle/>
          <a:p>
            <a:fld id="{F941B717-0A00-4988-9ACE-8B57C7D348D3}" type="datetimeFigureOut">
              <a:rPr lang="cs-CZ" smtClean="0"/>
              <a:pPr/>
              <a:t>5.2.2015</a:t>
            </a:fld>
            <a:endParaRPr lang="cs-CZ"/>
          </a:p>
        </p:txBody>
      </p:sp>
      <p:sp>
        <p:nvSpPr>
          <p:cNvPr id="6" name="Footer Placeholder 5"/>
          <p:cNvSpPr>
            <a:spLocks noGrp="1"/>
          </p:cNvSpPr>
          <p:nvPr>
            <p:ph type="ftr" sz="quarter" idx="11"/>
          </p:nvPr>
        </p:nvSpPr>
        <p:spPr/>
        <p:txBody>
          <a:bodyPr/>
          <a:lstStyle/>
          <a:p>
            <a:endParaRPr lang="cs-CZ"/>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1ED810E-C319-4C91-9A8A-3F9EF510348C}" type="slidenum">
              <a:rPr lang="cs-CZ" smtClean="0"/>
              <a:pPr/>
              <a:t>‹#›</a:t>
            </a:fld>
            <a:endParaRPr lang="cs-CZ"/>
          </a:p>
        </p:txBody>
      </p:sp>
    </p:spTree>
    <p:extLst>
      <p:ext uri="{BB962C8B-B14F-4D97-AF65-F5344CB8AC3E}">
        <p14:creationId xmlns:p14="http://schemas.microsoft.com/office/powerpoint/2010/main" val="5760053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cs-CZ" smtClean="0"/>
              <a:t>Kliknutím lze upravit styl.</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Kliknutím lze upravit styly předlohy textu.</a:t>
            </a:r>
          </a:p>
        </p:txBody>
      </p:sp>
      <p:sp>
        <p:nvSpPr>
          <p:cNvPr id="5" name="Date Placeholder 4"/>
          <p:cNvSpPr>
            <a:spLocks noGrp="1"/>
          </p:cNvSpPr>
          <p:nvPr>
            <p:ph type="dt" sz="half" idx="10"/>
          </p:nvPr>
        </p:nvSpPr>
        <p:spPr/>
        <p:txBody>
          <a:bodyPr/>
          <a:lstStyle/>
          <a:p>
            <a:fld id="{F941B717-0A00-4988-9ACE-8B57C7D348D3}" type="datetimeFigureOut">
              <a:rPr lang="cs-CZ" smtClean="0"/>
              <a:pPr/>
              <a:t>5.2.2015</a:t>
            </a:fld>
            <a:endParaRPr lang="cs-CZ"/>
          </a:p>
        </p:txBody>
      </p:sp>
      <p:sp>
        <p:nvSpPr>
          <p:cNvPr id="6" name="Footer Placeholder 5"/>
          <p:cNvSpPr>
            <a:spLocks noGrp="1"/>
          </p:cNvSpPr>
          <p:nvPr>
            <p:ph type="ftr" sz="quarter" idx="11"/>
          </p:nvPr>
        </p:nvSpPr>
        <p:spPr/>
        <p:txBody>
          <a:bodyPr/>
          <a:lstStyle/>
          <a:p>
            <a:endParaRPr lang="cs-CZ"/>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1ED810E-C319-4C91-9A8A-3F9EF510348C}" type="slidenum">
              <a:rPr lang="cs-CZ" smtClean="0"/>
              <a:pPr/>
              <a:t>‹#›</a:t>
            </a:fld>
            <a:endParaRPr lang="cs-CZ"/>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005188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cs-CZ" smtClean="0"/>
              <a:t>Kliknutím lze upravit styl.</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Kliknutím lze upravit styly předlohy textu.</a:t>
            </a:r>
          </a:p>
        </p:txBody>
      </p:sp>
      <p:sp>
        <p:nvSpPr>
          <p:cNvPr id="5" name="Date Placeholder 4"/>
          <p:cNvSpPr>
            <a:spLocks noGrp="1"/>
          </p:cNvSpPr>
          <p:nvPr>
            <p:ph type="dt" sz="half" idx="10"/>
          </p:nvPr>
        </p:nvSpPr>
        <p:spPr/>
        <p:txBody>
          <a:bodyPr/>
          <a:lstStyle/>
          <a:p>
            <a:fld id="{F941B717-0A00-4988-9ACE-8B57C7D348D3}" type="datetimeFigureOut">
              <a:rPr lang="cs-CZ" smtClean="0"/>
              <a:pPr/>
              <a:t>5.2.2015</a:t>
            </a:fld>
            <a:endParaRPr lang="cs-CZ"/>
          </a:p>
        </p:txBody>
      </p:sp>
      <p:sp>
        <p:nvSpPr>
          <p:cNvPr id="6" name="Footer Placeholder 5"/>
          <p:cNvSpPr>
            <a:spLocks noGrp="1"/>
          </p:cNvSpPr>
          <p:nvPr>
            <p:ph type="ftr" sz="quarter" idx="11"/>
          </p:nvPr>
        </p:nvSpPr>
        <p:spPr/>
        <p:txBody>
          <a:bodyPr/>
          <a:lstStyle/>
          <a:p>
            <a:endParaRPr lang="cs-CZ"/>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1ED810E-C319-4C91-9A8A-3F9EF510348C}" type="slidenum">
              <a:rPr lang="cs-CZ" smtClean="0"/>
              <a:pPr/>
              <a:t>‹#›</a:t>
            </a:fld>
            <a:endParaRPr lang="cs-CZ"/>
          </a:p>
        </p:txBody>
      </p:sp>
    </p:spTree>
    <p:extLst>
      <p:ext uri="{BB962C8B-B14F-4D97-AF65-F5344CB8AC3E}">
        <p14:creationId xmlns:p14="http://schemas.microsoft.com/office/powerpoint/2010/main" val="4824048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F941B717-0A00-4988-9ACE-8B57C7D348D3}" type="datetimeFigureOut">
              <a:rPr lang="cs-CZ" smtClean="0"/>
              <a:pPr/>
              <a:t>5.2.2015</a:t>
            </a:fld>
            <a:endParaRPr lang="cs-CZ"/>
          </a:p>
        </p:txBody>
      </p:sp>
      <p:sp>
        <p:nvSpPr>
          <p:cNvPr id="5" name="Footer Placeholder 4"/>
          <p:cNvSpPr>
            <a:spLocks noGrp="1"/>
          </p:cNvSpPr>
          <p:nvPr>
            <p:ph type="ftr" sz="quarter" idx="11"/>
          </p:nvPr>
        </p:nvSpPr>
        <p:spPr/>
        <p:txBody>
          <a:bodyPr/>
          <a:lstStyle/>
          <a:p>
            <a:endParaRPr lang="cs-CZ"/>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1ED810E-C319-4C91-9A8A-3F9EF510348C}" type="slidenum">
              <a:rPr lang="cs-CZ" smtClean="0"/>
              <a:pPr/>
              <a:t>‹#›</a:t>
            </a:fld>
            <a:endParaRPr lang="cs-CZ"/>
          </a:p>
        </p:txBody>
      </p:sp>
    </p:spTree>
    <p:extLst>
      <p:ext uri="{BB962C8B-B14F-4D97-AF65-F5344CB8AC3E}">
        <p14:creationId xmlns:p14="http://schemas.microsoft.com/office/powerpoint/2010/main" val="32059201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cs-CZ" smtClean="0"/>
              <a:t>Kliknutím lze upravit styl.</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F941B717-0A00-4988-9ACE-8B57C7D348D3}" type="datetimeFigureOut">
              <a:rPr lang="cs-CZ" smtClean="0"/>
              <a:pPr/>
              <a:t>5.2.2015</a:t>
            </a:fld>
            <a:endParaRPr lang="cs-CZ"/>
          </a:p>
        </p:txBody>
      </p:sp>
      <p:sp>
        <p:nvSpPr>
          <p:cNvPr id="5" name="Footer Placeholder 4"/>
          <p:cNvSpPr>
            <a:spLocks noGrp="1"/>
          </p:cNvSpPr>
          <p:nvPr>
            <p:ph type="ftr" sz="quarter" idx="11"/>
          </p:nvPr>
        </p:nvSpPr>
        <p:spPr/>
        <p:txBody>
          <a:bodyPr/>
          <a:lstStyle/>
          <a:p>
            <a:endParaRPr lang="cs-CZ"/>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1ED810E-C319-4C91-9A8A-3F9EF510348C}" type="slidenum">
              <a:rPr lang="cs-CZ" smtClean="0"/>
              <a:pPr/>
              <a:t>‹#›</a:t>
            </a:fld>
            <a:endParaRPr lang="cs-CZ"/>
          </a:p>
        </p:txBody>
      </p:sp>
    </p:spTree>
    <p:extLst>
      <p:ext uri="{BB962C8B-B14F-4D97-AF65-F5344CB8AC3E}">
        <p14:creationId xmlns:p14="http://schemas.microsoft.com/office/powerpoint/2010/main" val="38333477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cs-CZ" smtClean="0"/>
              <a:t>Kliknutím lze upravit styl.</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F941B717-0A00-4988-9ACE-8B57C7D348D3}" type="datetimeFigureOut">
              <a:rPr lang="cs-CZ" smtClean="0"/>
              <a:pPr/>
              <a:t>5.2.2015</a:t>
            </a:fld>
            <a:endParaRPr lang="cs-CZ"/>
          </a:p>
        </p:txBody>
      </p:sp>
      <p:sp>
        <p:nvSpPr>
          <p:cNvPr id="5" name="Footer Placeholder 4"/>
          <p:cNvSpPr>
            <a:spLocks noGrp="1"/>
          </p:cNvSpPr>
          <p:nvPr>
            <p:ph type="ftr" sz="quarter" idx="11"/>
          </p:nvPr>
        </p:nvSpPr>
        <p:spPr/>
        <p:txBody>
          <a:bodyPr/>
          <a:lstStyle/>
          <a:p>
            <a:endParaRPr lang="cs-CZ"/>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1ED810E-C319-4C91-9A8A-3F9EF510348C}" type="slidenum">
              <a:rPr lang="cs-CZ" smtClean="0"/>
              <a:pPr/>
              <a:t>‹#›</a:t>
            </a:fld>
            <a:endParaRPr lang="cs-CZ"/>
          </a:p>
        </p:txBody>
      </p:sp>
    </p:spTree>
    <p:extLst>
      <p:ext uri="{BB962C8B-B14F-4D97-AF65-F5344CB8AC3E}">
        <p14:creationId xmlns:p14="http://schemas.microsoft.com/office/powerpoint/2010/main" val="39777657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F941B717-0A00-4988-9ACE-8B57C7D348D3}" type="datetimeFigureOut">
              <a:rPr lang="cs-CZ" smtClean="0"/>
              <a:pPr/>
              <a:t>5.2.2015</a:t>
            </a:fld>
            <a:endParaRPr lang="cs-CZ"/>
          </a:p>
        </p:txBody>
      </p:sp>
      <p:sp>
        <p:nvSpPr>
          <p:cNvPr id="5" name="Footer Placeholder 4"/>
          <p:cNvSpPr>
            <a:spLocks noGrp="1"/>
          </p:cNvSpPr>
          <p:nvPr>
            <p:ph type="ftr" sz="quarter" idx="11"/>
          </p:nvPr>
        </p:nvSpPr>
        <p:spPr/>
        <p:txBody>
          <a:bodyPr/>
          <a:lstStyle/>
          <a:p>
            <a:endParaRPr lang="cs-CZ"/>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1ED810E-C319-4C91-9A8A-3F9EF510348C}" type="slidenum">
              <a:rPr lang="cs-CZ" smtClean="0"/>
              <a:pPr/>
              <a:t>‹#›</a:t>
            </a:fld>
            <a:endParaRPr lang="cs-CZ"/>
          </a:p>
        </p:txBody>
      </p:sp>
    </p:spTree>
    <p:extLst>
      <p:ext uri="{BB962C8B-B14F-4D97-AF65-F5344CB8AC3E}">
        <p14:creationId xmlns:p14="http://schemas.microsoft.com/office/powerpoint/2010/main" val="27529743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F941B717-0A00-4988-9ACE-8B57C7D348D3}" type="datetimeFigureOut">
              <a:rPr lang="cs-CZ" smtClean="0"/>
              <a:pPr/>
              <a:t>5.2.2015</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71ED810E-C319-4C91-9A8A-3F9EF510348C}" type="slidenum">
              <a:rPr lang="cs-CZ" smtClean="0"/>
              <a:pPr/>
              <a:t>‹#›</a:t>
            </a:fld>
            <a:endParaRPr lang="cs-CZ"/>
          </a:p>
        </p:txBody>
      </p:sp>
    </p:spTree>
    <p:extLst>
      <p:ext uri="{BB962C8B-B14F-4D97-AF65-F5344CB8AC3E}">
        <p14:creationId xmlns:p14="http://schemas.microsoft.com/office/powerpoint/2010/main" val="13923352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smtClean="0"/>
              <a:t>Kliknutím lze upravit styl.</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F941B717-0A00-4988-9ACE-8B57C7D348D3}" type="datetimeFigureOut">
              <a:rPr lang="cs-CZ" smtClean="0"/>
              <a:pPr/>
              <a:t>5.2.2015</a:t>
            </a:fld>
            <a:endParaRPr lang="cs-CZ"/>
          </a:p>
        </p:txBody>
      </p:sp>
      <p:sp>
        <p:nvSpPr>
          <p:cNvPr id="8" name="Footer Placeholder 7"/>
          <p:cNvSpPr>
            <a:spLocks noGrp="1"/>
          </p:cNvSpPr>
          <p:nvPr>
            <p:ph type="ftr" sz="quarter" idx="11"/>
          </p:nvPr>
        </p:nvSpPr>
        <p:spPr/>
        <p:txBody>
          <a:bodyPr/>
          <a:lstStyle/>
          <a:p>
            <a:endParaRPr lang="cs-CZ"/>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71ED810E-C319-4C91-9A8A-3F9EF510348C}" type="slidenum">
              <a:rPr lang="cs-CZ" smtClean="0"/>
              <a:pPr/>
              <a:t>‹#›</a:t>
            </a:fld>
            <a:endParaRPr lang="cs-CZ"/>
          </a:p>
        </p:txBody>
      </p:sp>
    </p:spTree>
    <p:extLst>
      <p:ext uri="{BB962C8B-B14F-4D97-AF65-F5344CB8AC3E}">
        <p14:creationId xmlns:p14="http://schemas.microsoft.com/office/powerpoint/2010/main" val="1644436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F941B717-0A00-4988-9ACE-8B57C7D348D3}" type="datetimeFigureOut">
              <a:rPr lang="cs-CZ" smtClean="0"/>
              <a:pPr/>
              <a:t>5.2.2015</a:t>
            </a:fld>
            <a:endParaRPr lang="cs-CZ"/>
          </a:p>
        </p:txBody>
      </p:sp>
      <p:sp>
        <p:nvSpPr>
          <p:cNvPr id="4" name="Footer Placeholder 3"/>
          <p:cNvSpPr>
            <a:spLocks noGrp="1"/>
          </p:cNvSpPr>
          <p:nvPr>
            <p:ph type="ftr" sz="quarter" idx="11"/>
          </p:nvPr>
        </p:nvSpPr>
        <p:spPr/>
        <p:txBody>
          <a:bodyPr/>
          <a:lstStyle/>
          <a:p>
            <a:endParaRPr lang="cs-CZ"/>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1ED810E-C319-4C91-9A8A-3F9EF510348C}" type="slidenum">
              <a:rPr lang="cs-CZ" smtClean="0"/>
              <a:pPr/>
              <a:t>‹#›</a:t>
            </a:fld>
            <a:endParaRPr lang="cs-CZ"/>
          </a:p>
        </p:txBody>
      </p:sp>
    </p:spTree>
    <p:extLst>
      <p:ext uri="{BB962C8B-B14F-4D97-AF65-F5344CB8AC3E}">
        <p14:creationId xmlns:p14="http://schemas.microsoft.com/office/powerpoint/2010/main" val="41293989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41B717-0A00-4988-9ACE-8B57C7D348D3}" type="datetimeFigureOut">
              <a:rPr lang="cs-CZ" smtClean="0"/>
              <a:pPr/>
              <a:t>5.2.2015</a:t>
            </a:fld>
            <a:endParaRPr lang="cs-CZ"/>
          </a:p>
        </p:txBody>
      </p:sp>
      <p:sp>
        <p:nvSpPr>
          <p:cNvPr id="3" name="Footer Placeholder 2"/>
          <p:cNvSpPr>
            <a:spLocks noGrp="1"/>
          </p:cNvSpPr>
          <p:nvPr>
            <p:ph type="ftr" sz="quarter" idx="11"/>
          </p:nvPr>
        </p:nvSpPr>
        <p:spPr/>
        <p:txBody>
          <a:bodyPr/>
          <a:lstStyle/>
          <a:p>
            <a:endParaRPr lang="cs-CZ"/>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1ED810E-C319-4C91-9A8A-3F9EF510348C}" type="slidenum">
              <a:rPr lang="cs-CZ" smtClean="0"/>
              <a:pPr/>
              <a:t>‹#›</a:t>
            </a:fld>
            <a:endParaRPr lang="cs-CZ"/>
          </a:p>
        </p:txBody>
      </p:sp>
    </p:spTree>
    <p:extLst>
      <p:ext uri="{BB962C8B-B14F-4D97-AF65-F5344CB8AC3E}">
        <p14:creationId xmlns:p14="http://schemas.microsoft.com/office/powerpoint/2010/main" val="1764551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cs-CZ" smtClean="0"/>
              <a:t>Kliknutím lze upravit styl.</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F941B717-0A00-4988-9ACE-8B57C7D348D3}" type="datetimeFigureOut">
              <a:rPr lang="cs-CZ" smtClean="0"/>
              <a:pPr/>
              <a:t>5.2.2015</a:t>
            </a:fld>
            <a:endParaRPr lang="cs-CZ"/>
          </a:p>
        </p:txBody>
      </p:sp>
      <p:sp>
        <p:nvSpPr>
          <p:cNvPr id="6" name="Footer Placeholder 5"/>
          <p:cNvSpPr>
            <a:spLocks noGrp="1"/>
          </p:cNvSpPr>
          <p:nvPr>
            <p:ph type="ftr" sz="quarter" idx="11"/>
          </p:nvPr>
        </p:nvSpPr>
        <p:spPr/>
        <p:txBody>
          <a:bodyPr/>
          <a:lstStyle/>
          <a:p>
            <a:endParaRPr lang="cs-CZ"/>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1ED810E-C319-4C91-9A8A-3F9EF510348C}" type="slidenum">
              <a:rPr lang="cs-CZ" smtClean="0"/>
              <a:pPr/>
              <a:t>‹#›</a:t>
            </a:fld>
            <a:endParaRPr lang="cs-CZ"/>
          </a:p>
        </p:txBody>
      </p:sp>
    </p:spTree>
    <p:extLst>
      <p:ext uri="{BB962C8B-B14F-4D97-AF65-F5344CB8AC3E}">
        <p14:creationId xmlns:p14="http://schemas.microsoft.com/office/powerpoint/2010/main" val="32473704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F941B717-0A00-4988-9ACE-8B57C7D348D3}" type="datetimeFigureOut">
              <a:rPr lang="cs-CZ" smtClean="0"/>
              <a:pPr/>
              <a:t>5.2.2015</a:t>
            </a:fld>
            <a:endParaRPr lang="cs-CZ"/>
          </a:p>
        </p:txBody>
      </p:sp>
      <p:sp>
        <p:nvSpPr>
          <p:cNvPr id="6" name="Footer Placeholder 5"/>
          <p:cNvSpPr>
            <a:spLocks noGrp="1"/>
          </p:cNvSpPr>
          <p:nvPr>
            <p:ph type="ftr" sz="quarter" idx="11"/>
          </p:nvPr>
        </p:nvSpPr>
        <p:spPr/>
        <p:txBody>
          <a:bodyPr/>
          <a:lstStyle/>
          <a:p>
            <a:endParaRPr lang="cs-CZ"/>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1ED810E-C319-4C91-9A8A-3F9EF510348C}" type="slidenum">
              <a:rPr lang="cs-CZ" smtClean="0"/>
              <a:pPr/>
              <a:t>‹#›</a:t>
            </a:fld>
            <a:endParaRPr lang="cs-CZ"/>
          </a:p>
        </p:txBody>
      </p:sp>
    </p:spTree>
    <p:extLst>
      <p:ext uri="{BB962C8B-B14F-4D97-AF65-F5344CB8AC3E}">
        <p14:creationId xmlns:p14="http://schemas.microsoft.com/office/powerpoint/2010/main" val="42092880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749"/>
            <a:ext cx="1952272" cy="6852504"/>
            <a:chOff x="6627813" y="196102"/>
            <a:chExt cx="1952625" cy="5677649"/>
          </a:xfrm>
        </p:grpSpPr>
        <p:sp>
          <p:nvSpPr>
            <p:cNvPr id="50" name="Freeform 27"/>
            <p:cNvSpPr/>
            <p:nvPr/>
          </p:nvSpPr>
          <p:spPr bwMode="auto">
            <a:xfrm>
              <a:off x="6627813" y="19610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cs-CZ" smtClean="0"/>
              <a:t>Kliknutím lze upravit styl.</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F941B717-0A00-4988-9ACE-8B57C7D348D3}" type="datetimeFigureOut">
              <a:rPr lang="cs-CZ" smtClean="0"/>
              <a:pPr/>
              <a:t>5.2.2015</a:t>
            </a:fld>
            <a:endParaRPr lang="cs-CZ"/>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71ED810E-C319-4C91-9A8A-3F9EF510348C}" type="slidenum">
              <a:rPr lang="cs-CZ" smtClean="0"/>
              <a:pPr/>
              <a:t>‹#›</a:t>
            </a:fld>
            <a:endParaRPr lang="cs-CZ"/>
          </a:p>
        </p:txBody>
      </p:sp>
    </p:spTree>
    <p:extLst>
      <p:ext uri="{BB962C8B-B14F-4D97-AF65-F5344CB8AC3E}">
        <p14:creationId xmlns:p14="http://schemas.microsoft.com/office/powerpoint/2010/main" val="3695254438"/>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 id="2147483750" r:id="rId15"/>
    <p:sldLayoutId id="2147483751" r:id="rId16"/>
  </p:sldLayoutIdLst>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Osoby v NOZ a jejich zastoupení</a:t>
            </a:r>
            <a:endParaRPr lang="cs-CZ" dirty="0"/>
          </a:p>
        </p:txBody>
      </p:sp>
      <p:sp>
        <p:nvSpPr>
          <p:cNvPr id="3" name="Podnadpis 2"/>
          <p:cNvSpPr>
            <a:spLocks noGrp="1"/>
          </p:cNvSpPr>
          <p:nvPr>
            <p:ph type="subTitle" idx="1"/>
          </p:nvPr>
        </p:nvSpPr>
        <p:spPr/>
        <p:txBody>
          <a:bodyPr/>
          <a:lstStyle/>
          <a:p>
            <a:r>
              <a:rPr lang="cs-CZ" dirty="0" smtClean="0"/>
              <a:t>Petr Lavický</a:t>
            </a:r>
          </a:p>
          <a:p>
            <a:r>
              <a:rPr lang="cs-CZ" dirty="0" smtClean="0"/>
              <a:t>Kateřina Ronovská</a:t>
            </a:r>
            <a:endParaRPr lang="cs-CZ"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Konstatování smrti lékařem</a:t>
            </a:r>
            <a:endParaRPr lang="cs-CZ" dirty="0"/>
          </a:p>
        </p:txBody>
      </p:sp>
      <p:sp>
        <p:nvSpPr>
          <p:cNvPr id="3" name="Zástupný symbol pro obsah 2"/>
          <p:cNvSpPr>
            <a:spLocks noGrp="1"/>
          </p:cNvSpPr>
          <p:nvPr>
            <p:ph idx="1"/>
          </p:nvPr>
        </p:nvSpPr>
        <p:spPr/>
        <p:txBody>
          <a:bodyPr>
            <a:normAutofit/>
          </a:bodyPr>
          <a:lstStyle/>
          <a:p>
            <a:r>
              <a:rPr lang="cs-CZ" sz="2800" dirty="0" smtClean="0"/>
              <a:t>Lékař </a:t>
            </a:r>
          </a:p>
          <a:p>
            <a:pPr lvl="1"/>
            <a:r>
              <a:rPr lang="cs-CZ" sz="2400" dirty="0" smtClean="0"/>
              <a:t>prohlédne mrtvolu</a:t>
            </a:r>
          </a:p>
          <a:p>
            <a:pPr lvl="1"/>
            <a:r>
              <a:rPr lang="cs-CZ" sz="2400" dirty="0" smtClean="0"/>
              <a:t>sepíše list o prohlídce mrtvého</a:t>
            </a:r>
          </a:p>
          <a:p>
            <a:pPr lvl="1"/>
            <a:r>
              <a:rPr lang="cs-CZ" sz="2400" dirty="0" smtClean="0"/>
              <a:t>oznámí úmrtí matrice</a:t>
            </a:r>
          </a:p>
          <a:p>
            <a:r>
              <a:rPr lang="cs-CZ" sz="2800" dirty="0" smtClean="0"/>
              <a:t>Průkazem smrti je </a:t>
            </a:r>
            <a:r>
              <a:rPr lang="cs-CZ" sz="2800" b="1" dirty="0" smtClean="0"/>
              <a:t>úmrtní list</a:t>
            </a:r>
            <a:endParaRPr lang="cs-CZ" sz="2800" b="1"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Důkaz smrti</a:t>
            </a:r>
            <a:endParaRPr lang="cs-CZ" dirty="0"/>
          </a:p>
        </p:txBody>
      </p:sp>
      <p:sp>
        <p:nvSpPr>
          <p:cNvPr id="3" name="Zástupný symbol pro obsah 2"/>
          <p:cNvSpPr>
            <a:spLocks noGrp="1"/>
          </p:cNvSpPr>
          <p:nvPr>
            <p:ph idx="1"/>
          </p:nvPr>
        </p:nvSpPr>
        <p:spPr/>
        <p:txBody>
          <a:bodyPr>
            <a:normAutofit fontScale="92500" lnSpcReduction="10000"/>
          </a:bodyPr>
          <a:lstStyle/>
          <a:p>
            <a:r>
              <a:rPr lang="cs-CZ" sz="2000" b="1" dirty="0" smtClean="0"/>
              <a:t>Předpoklady</a:t>
            </a:r>
          </a:p>
          <a:p>
            <a:pPr lvl="1"/>
            <a:r>
              <a:rPr lang="cs-CZ" sz="1800" dirty="0" smtClean="0"/>
              <a:t>tělo mrtvého nelze stanoveným způsobem prohlédnout</a:t>
            </a:r>
          </a:p>
          <a:p>
            <a:pPr lvl="1"/>
            <a:r>
              <a:rPr lang="cs-CZ" sz="1800" dirty="0" smtClean="0"/>
              <a:t>člověk byl účasten takové události, že se </a:t>
            </a:r>
            <a:r>
              <a:rPr lang="cs-CZ" sz="1800" b="1" dirty="0" smtClean="0"/>
              <a:t>smrt jeví jako jistá</a:t>
            </a:r>
          </a:p>
          <a:p>
            <a:pPr lvl="2"/>
            <a:r>
              <a:rPr lang="cs-CZ" sz="1600" dirty="0" smtClean="0"/>
              <a:t>sežrání krotitele šelmou před zraky obecenstva</a:t>
            </a:r>
          </a:p>
          <a:p>
            <a:pPr lvl="2"/>
            <a:r>
              <a:rPr lang="cs-CZ" sz="1600" dirty="0" smtClean="0"/>
              <a:t>pád do Hranické propasti</a:t>
            </a:r>
          </a:p>
          <a:p>
            <a:pPr lvl="2"/>
            <a:r>
              <a:rPr lang="cs-CZ" sz="1600" dirty="0" smtClean="0"/>
              <a:t>od narození uplynula doba delší než možný lidský věk</a:t>
            </a:r>
          </a:p>
          <a:p>
            <a:r>
              <a:rPr lang="cs-CZ" sz="2000" b="1" dirty="0" smtClean="0"/>
              <a:t>Řízení</a:t>
            </a:r>
          </a:p>
          <a:p>
            <a:pPr lvl="1"/>
            <a:r>
              <a:rPr lang="cs-CZ" sz="1800" dirty="0" smtClean="0"/>
              <a:t>lze zahájit i </a:t>
            </a:r>
            <a:r>
              <a:rPr lang="cs-CZ" sz="1800" i="1" dirty="0" smtClean="0"/>
              <a:t>ex offo</a:t>
            </a:r>
          </a:p>
          <a:p>
            <a:pPr lvl="1"/>
            <a:r>
              <a:rPr lang="cs-CZ" sz="1800" dirty="0" smtClean="0"/>
              <a:t>v rozsudku se určí den, který platí za den smrti</a:t>
            </a:r>
            <a:endParaRPr lang="cs-CZ" sz="1800"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Domněnka smrti</a:t>
            </a:r>
            <a:endParaRPr lang="cs-CZ" dirty="0"/>
          </a:p>
        </p:txBody>
      </p:sp>
      <p:sp>
        <p:nvSpPr>
          <p:cNvPr id="3" name="Zástupný symbol pro obsah 2"/>
          <p:cNvSpPr>
            <a:spLocks noGrp="1"/>
          </p:cNvSpPr>
          <p:nvPr>
            <p:ph idx="1"/>
          </p:nvPr>
        </p:nvSpPr>
        <p:spPr/>
        <p:txBody>
          <a:bodyPr>
            <a:normAutofit lnSpcReduction="10000"/>
          </a:bodyPr>
          <a:lstStyle/>
          <a:p>
            <a:r>
              <a:rPr lang="cs-CZ" b="1" dirty="0" smtClean="0"/>
              <a:t>Byl-li člověk prohlášen za nezvěstného</a:t>
            </a:r>
          </a:p>
          <a:p>
            <a:pPr lvl="1"/>
            <a:r>
              <a:rPr lang="cs-CZ" dirty="0" smtClean="0"/>
              <a:t>návrh toho, kdo má na prohlášení právní zájem</a:t>
            </a:r>
          </a:p>
          <a:p>
            <a:pPr lvl="1"/>
            <a:r>
              <a:rPr lang="cs-CZ" dirty="0" smtClean="0"/>
              <a:t>vážné pochybnosti, zda je naživu, ačkoli smrt není nepochybná</a:t>
            </a:r>
          </a:p>
          <a:p>
            <a:pPr lvl="1"/>
            <a:r>
              <a:rPr lang="cs-CZ" dirty="0" smtClean="0"/>
              <a:t>5 let od konce roku, v němž byl prohlášen za nezvěstného</a:t>
            </a:r>
          </a:p>
          <a:p>
            <a:r>
              <a:rPr lang="cs-CZ" b="1" dirty="0" smtClean="0"/>
              <a:t>Nebyl-li člověk prohlášen za nezvěstného</a:t>
            </a:r>
          </a:p>
          <a:p>
            <a:pPr lvl="1"/>
            <a:r>
              <a:rPr lang="cs-CZ" dirty="0" smtClean="0"/>
              <a:t>opustil bydliště, nedal o sobě zprávu, není známo, kde se zdržuje</a:t>
            </a:r>
          </a:p>
          <a:p>
            <a:pPr lvl="1"/>
            <a:r>
              <a:rPr lang="cs-CZ" dirty="0" smtClean="0"/>
              <a:t>lze mít důvodně za to, že zemřel</a:t>
            </a:r>
          </a:p>
          <a:p>
            <a:pPr lvl="1"/>
            <a:r>
              <a:rPr lang="cs-CZ" dirty="0" smtClean="0"/>
              <a:t>7 let od konce roku, z nějž je poslední zpráva</a:t>
            </a:r>
          </a:p>
          <a:p>
            <a:r>
              <a:rPr lang="cs-CZ" dirty="0" smtClean="0"/>
              <a:t>Speciální lhůty § 74/2, § 75</a:t>
            </a: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Prohlášení za nezvěstného - předpoklady</a:t>
            </a:r>
            <a:endParaRPr lang="cs-CZ" dirty="0"/>
          </a:p>
        </p:txBody>
      </p:sp>
      <p:sp>
        <p:nvSpPr>
          <p:cNvPr id="3" name="Zástupný symbol pro obsah 2"/>
          <p:cNvSpPr>
            <a:spLocks noGrp="1"/>
          </p:cNvSpPr>
          <p:nvPr>
            <p:ph idx="1"/>
          </p:nvPr>
        </p:nvSpPr>
        <p:spPr/>
        <p:txBody>
          <a:bodyPr>
            <a:normAutofit/>
          </a:bodyPr>
          <a:lstStyle/>
          <a:p>
            <a:r>
              <a:rPr lang="cs-CZ" sz="2400" dirty="0"/>
              <a:t>J</a:t>
            </a:r>
            <a:r>
              <a:rPr lang="cs-CZ" sz="2400" dirty="0" smtClean="0"/>
              <a:t>de o plně svéprávného člověka</a:t>
            </a:r>
          </a:p>
          <a:p>
            <a:r>
              <a:rPr lang="cs-CZ" sz="2400" dirty="0"/>
              <a:t>O</a:t>
            </a:r>
            <a:r>
              <a:rPr lang="cs-CZ" sz="2400" dirty="0" smtClean="0"/>
              <a:t>pustil bydliště</a:t>
            </a:r>
          </a:p>
          <a:p>
            <a:r>
              <a:rPr lang="cs-CZ" sz="2400" dirty="0"/>
              <a:t>N</a:t>
            </a:r>
            <a:r>
              <a:rPr lang="cs-CZ" sz="2400" dirty="0" smtClean="0"/>
              <a:t>epodal o sobě zprávu</a:t>
            </a:r>
          </a:p>
          <a:p>
            <a:r>
              <a:rPr lang="cs-CZ" sz="2400" dirty="0"/>
              <a:t>N</a:t>
            </a:r>
            <a:r>
              <a:rPr lang="cs-CZ" sz="2400" dirty="0" smtClean="0"/>
              <a:t>ení známo, kde se zdržuje</a:t>
            </a:r>
          </a:p>
          <a:p>
            <a:r>
              <a:rPr lang="cs-CZ" sz="2400" dirty="0"/>
              <a:t>N</a:t>
            </a:r>
            <a:r>
              <a:rPr lang="cs-CZ" sz="2400" dirty="0" smtClean="0"/>
              <a:t>ávrh osoby, která na tom má právní zájem</a:t>
            </a:r>
          </a:p>
          <a:p>
            <a:r>
              <a:rPr lang="cs-CZ" sz="2400" dirty="0" smtClean="0"/>
              <a:t>Marné uplynutí tříměsíční vyhláškové lhůty</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Prohlášení za nezvěstného - následky</a:t>
            </a:r>
            <a:endParaRPr lang="cs-CZ" dirty="0"/>
          </a:p>
        </p:txBody>
      </p:sp>
      <p:sp>
        <p:nvSpPr>
          <p:cNvPr id="3" name="Zástupný symbol pro obsah 2"/>
          <p:cNvSpPr>
            <a:spLocks noGrp="1"/>
          </p:cNvSpPr>
          <p:nvPr>
            <p:ph idx="1"/>
          </p:nvPr>
        </p:nvSpPr>
        <p:spPr/>
        <p:txBody>
          <a:bodyPr>
            <a:normAutofit/>
          </a:bodyPr>
          <a:lstStyle/>
          <a:p>
            <a:r>
              <a:rPr lang="cs-CZ" sz="2000" dirty="0"/>
              <a:t>U</a:t>
            </a:r>
            <a:r>
              <a:rPr lang="cs-CZ" sz="2000" dirty="0" smtClean="0"/>
              <a:t> </a:t>
            </a:r>
            <a:r>
              <a:rPr lang="cs-CZ" sz="2000" b="1" dirty="0" smtClean="0"/>
              <a:t>právního jednání 3. osob </a:t>
            </a:r>
            <a:r>
              <a:rPr lang="cs-CZ" sz="2000" dirty="0" smtClean="0"/>
              <a:t>(např. rozhodování spoluvlastníků, manželů či korporace) se krom </a:t>
            </a:r>
            <a:r>
              <a:rPr lang="cs-CZ" sz="2000" dirty="0" err="1" smtClean="0"/>
              <a:t>statusových</a:t>
            </a:r>
            <a:r>
              <a:rPr lang="cs-CZ" sz="2000" dirty="0" smtClean="0"/>
              <a:t> věcí nepřihlíží k jinak potřebnému projevu vůle nezvěstného (fikce jeho neexistence)</a:t>
            </a:r>
          </a:p>
          <a:p>
            <a:r>
              <a:rPr lang="cs-CZ" sz="2000" dirty="0" smtClean="0"/>
              <a:t>3. osoby musí přihlédnout k zájmům nezvěstného</a:t>
            </a:r>
          </a:p>
          <a:p>
            <a:pPr lvl="1"/>
            <a:r>
              <a:rPr lang="cs-CZ" sz="1800" dirty="0" smtClean="0"/>
              <a:t>sporné následky porušení této povinnosti: buď jenom náhrada škody, nebo též možnost dovolat se neplatnosti právního jednání</a:t>
            </a:r>
          </a:p>
          <a:p>
            <a:r>
              <a:rPr lang="cs-CZ" sz="2000" b="1" dirty="0"/>
              <a:t>V</a:t>
            </a:r>
            <a:r>
              <a:rPr lang="cs-CZ" sz="2000" b="1" dirty="0" smtClean="0"/>
              <a:t>lastní právní jednání nezvěstného </a:t>
            </a:r>
            <a:r>
              <a:rPr lang="cs-CZ" sz="2000" dirty="0" smtClean="0"/>
              <a:t>však činí opatrovník</a:t>
            </a:r>
          </a:p>
          <a:p>
            <a:endParaRPr lang="cs-CZ"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Domněnka současné smrti</a:t>
            </a:r>
            <a:endParaRPr lang="cs-CZ" dirty="0"/>
          </a:p>
        </p:txBody>
      </p:sp>
      <p:sp>
        <p:nvSpPr>
          <p:cNvPr id="3" name="Zástupný symbol pro obsah 2"/>
          <p:cNvSpPr>
            <a:spLocks noGrp="1"/>
          </p:cNvSpPr>
          <p:nvPr>
            <p:ph idx="1"/>
          </p:nvPr>
        </p:nvSpPr>
        <p:spPr/>
        <p:txBody>
          <a:bodyPr>
            <a:normAutofit lnSpcReduction="10000"/>
          </a:bodyPr>
          <a:lstStyle/>
          <a:p>
            <a:r>
              <a:rPr lang="cs-CZ" sz="2400" dirty="0" smtClean="0"/>
              <a:t>Skutková báze domněnky</a:t>
            </a:r>
          </a:p>
          <a:p>
            <a:pPr lvl="1"/>
            <a:r>
              <a:rPr lang="cs-CZ" sz="2000" dirty="0" smtClean="0"/>
              <a:t>smrt několika osob (např. při dopravní nehodě)</a:t>
            </a:r>
          </a:p>
          <a:p>
            <a:pPr lvl="1"/>
            <a:r>
              <a:rPr lang="cs-CZ" sz="2000" dirty="0" smtClean="0"/>
              <a:t>nelze zjistit, která zemřela dříve</a:t>
            </a:r>
          </a:p>
          <a:p>
            <a:r>
              <a:rPr lang="cs-CZ" sz="2400" dirty="0" smtClean="0"/>
              <a:t>Obsah domněnky</a:t>
            </a:r>
          </a:p>
          <a:p>
            <a:pPr lvl="1"/>
            <a:r>
              <a:rPr lang="cs-CZ" sz="2000" dirty="0" smtClean="0"/>
              <a:t>má se za to, že všechny zemřely současně</a:t>
            </a:r>
          </a:p>
          <a:p>
            <a:r>
              <a:rPr lang="cs-CZ" sz="2400" dirty="0" smtClean="0"/>
              <a:t>Dopady</a:t>
            </a:r>
          </a:p>
          <a:p>
            <a:pPr lvl="1"/>
            <a:r>
              <a:rPr lang="cs-CZ" sz="2000" dirty="0" smtClean="0"/>
              <a:t>zejm. v dědickém právu (tyto osoby po sobě nedědí)</a:t>
            </a:r>
          </a:p>
          <a:p>
            <a:pPr lvl="1"/>
            <a:endParaRPr lang="cs-CZ"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Svéprávnost</a:t>
            </a:r>
            <a:endParaRPr lang="cs-CZ" dirty="0"/>
          </a:p>
        </p:txBody>
      </p:sp>
      <p:sp>
        <p:nvSpPr>
          <p:cNvPr id="3" name="Zástupný symbol pro text 2"/>
          <p:cNvSpPr>
            <a:spLocks noGrp="1"/>
          </p:cNvSpPr>
          <p:nvPr>
            <p:ph type="body" idx="1"/>
          </p:nvPr>
        </p:nvSpPr>
        <p:spPr/>
        <p:txBody>
          <a:bodyPr/>
          <a:lstStyle/>
          <a:p>
            <a:endParaRPr lang="cs-CZ"/>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Pojem svéprávnosti</a:t>
            </a:r>
            <a:endParaRPr lang="cs-CZ" dirty="0"/>
          </a:p>
        </p:txBody>
      </p:sp>
      <p:sp>
        <p:nvSpPr>
          <p:cNvPr id="3" name="Zástupný symbol pro obsah 2"/>
          <p:cNvSpPr>
            <a:spLocks noGrp="1"/>
          </p:cNvSpPr>
          <p:nvPr>
            <p:ph idx="1"/>
          </p:nvPr>
        </p:nvSpPr>
        <p:spPr/>
        <p:txBody>
          <a:bodyPr>
            <a:normAutofit/>
          </a:bodyPr>
          <a:lstStyle/>
          <a:p>
            <a:r>
              <a:rPr lang="cs-CZ" sz="2400" b="1" dirty="0" smtClean="0"/>
              <a:t>Svéprávnost</a:t>
            </a:r>
          </a:p>
          <a:p>
            <a:pPr lvl="1"/>
            <a:r>
              <a:rPr lang="cs-CZ" sz="2000" dirty="0" smtClean="0"/>
              <a:t>způsobilost nabývat pro sebe vlastním právním jednáním práva a zavazovat se k povinnostem</a:t>
            </a:r>
          </a:p>
          <a:p>
            <a:pPr lvl="1"/>
            <a:r>
              <a:rPr lang="cs-CZ" sz="2000" dirty="0" smtClean="0"/>
              <a:t>týká se pouze FO</a:t>
            </a:r>
          </a:p>
          <a:p>
            <a:pPr lvl="1"/>
            <a:r>
              <a:rPr lang="cs-CZ" sz="2000" dirty="0" smtClean="0"/>
              <a:t>má </a:t>
            </a:r>
            <a:r>
              <a:rPr lang="cs-CZ" sz="2000" b="1" dirty="0" smtClean="0"/>
              <a:t>2 složky</a:t>
            </a:r>
          </a:p>
          <a:p>
            <a:pPr lvl="2"/>
            <a:r>
              <a:rPr lang="cs-CZ" sz="1800" dirty="0" smtClean="0"/>
              <a:t>rozumovou (schopnost posoudit následky jednání)</a:t>
            </a:r>
          </a:p>
          <a:p>
            <a:pPr lvl="2"/>
            <a:r>
              <a:rPr lang="cs-CZ" sz="1800" dirty="0" smtClean="0"/>
              <a:t>volní (schopnost ovládnout své jednání)</a:t>
            </a:r>
            <a:endParaRPr lang="cs-CZ" sz="1800"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Rozsah svéprávnosti</a:t>
            </a:r>
            <a:endParaRPr lang="cs-CZ" dirty="0"/>
          </a:p>
        </p:txBody>
      </p:sp>
      <p:sp>
        <p:nvSpPr>
          <p:cNvPr id="3" name="Zástupný symbol pro obsah 2"/>
          <p:cNvSpPr>
            <a:spLocks noGrp="1"/>
          </p:cNvSpPr>
          <p:nvPr>
            <p:ph idx="1"/>
          </p:nvPr>
        </p:nvSpPr>
        <p:spPr/>
        <p:txBody>
          <a:bodyPr>
            <a:normAutofit/>
          </a:bodyPr>
          <a:lstStyle/>
          <a:p>
            <a:r>
              <a:rPr lang="cs-CZ" b="1" dirty="0" smtClean="0"/>
              <a:t>Plně</a:t>
            </a:r>
            <a:r>
              <a:rPr lang="cs-CZ" dirty="0" smtClean="0"/>
              <a:t> svéprávní</a:t>
            </a:r>
          </a:p>
          <a:p>
            <a:pPr lvl="1"/>
            <a:r>
              <a:rPr lang="cs-CZ" dirty="0" smtClean="0"/>
              <a:t>zletilí</a:t>
            </a:r>
          </a:p>
          <a:p>
            <a:pPr lvl="1"/>
            <a:r>
              <a:rPr lang="cs-CZ" dirty="0" smtClean="0"/>
              <a:t>nezletilí starší 16 let, kterým byla přiznána svéprávnost</a:t>
            </a:r>
          </a:p>
          <a:p>
            <a:pPr lvl="1"/>
            <a:r>
              <a:rPr lang="cs-CZ" dirty="0" smtClean="0"/>
              <a:t>nezletilí starší 16 let, kteří uzavřeli manželství</a:t>
            </a:r>
          </a:p>
          <a:p>
            <a:r>
              <a:rPr lang="cs-CZ" b="1" dirty="0" smtClean="0"/>
              <a:t>Částečně</a:t>
            </a:r>
            <a:r>
              <a:rPr lang="cs-CZ" dirty="0" smtClean="0"/>
              <a:t> svéprávní</a:t>
            </a:r>
          </a:p>
          <a:p>
            <a:pPr lvl="1"/>
            <a:r>
              <a:rPr lang="cs-CZ" dirty="0" smtClean="0"/>
              <a:t>nezletilí (vyjma případů § 30/2) od určitého věku výše</a:t>
            </a:r>
          </a:p>
          <a:p>
            <a:pPr lvl="1"/>
            <a:r>
              <a:rPr lang="cs-CZ" dirty="0" smtClean="0"/>
              <a:t>osoby s omezenou svéprávností</a:t>
            </a:r>
          </a:p>
          <a:p>
            <a:r>
              <a:rPr lang="cs-CZ" b="1" dirty="0" smtClean="0"/>
              <a:t>Nesvéprávní</a:t>
            </a:r>
          </a:p>
          <a:p>
            <a:pPr lvl="1"/>
            <a:r>
              <a:rPr lang="cs-CZ" dirty="0" smtClean="0"/>
              <a:t>nezletilí mladší určitého věku</a:t>
            </a:r>
            <a:endParaRPr lang="cs-CZ"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Svéprávnost nezletilých</a:t>
            </a:r>
            <a:endParaRPr lang="cs-CZ" dirty="0"/>
          </a:p>
        </p:txBody>
      </p:sp>
      <p:sp>
        <p:nvSpPr>
          <p:cNvPr id="3" name="Zástupný symbol pro obsah 2"/>
          <p:cNvSpPr>
            <a:spLocks noGrp="1"/>
          </p:cNvSpPr>
          <p:nvPr>
            <p:ph idx="1"/>
          </p:nvPr>
        </p:nvSpPr>
        <p:spPr/>
        <p:txBody>
          <a:bodyPr>
            <a:normAutofit/>
          </a:bodyPr>
          <a:lstStyle/>
          <a:p>
            <a:r>
              <a:rPr lang="cs-CZ" b="1" dirty="0" smtClean="0"/>
              <a:t>Nabývání svéprávnosti</a:t>
            </a:r>
          </a:p>
          <a:p>
            <a:pPr lvl="1"/>
            <a:r>
              <a:rPr lang="cs-CZ" b="1" dirty="0" smtClean="0"/>
              <a:t>postupně</a:t>
            </a:r>
            <a:r>
              <a:rPr lang="cs-CZ" dirty="0" smtClean="0"/>
              <a:t>, v závislosti na rozumové a volní (R a V) vyspělosti</a:t>
            </a:r>
          </a:p>
          <a:p>
            <a:pPr lvl="1"/>
            <a:r>
              <a:rPr lang="cs-CZ" b="1" dirty="0" smtClean="0"/>
              <a:t>objektivní měřítko</a:t>
            </a:r>
            <a:r>
              <a:rPr lang="cs-CZ" dirty="0" smtClean="0"/>
              <a:t>: vychází se z typové R a V vyspělosti, kterou má nezletilý určitého věku</a:t>
            </a:r>
          </a:p>
          <a:p>
            <a:pPr lvl="2"/>
            <a:r>
              <a:rPr lang="cs-CZ" dirty="0" smtClean="0"/>
              <a:t>přesné věkové hranice stanoveny nejsou</a:t>
            </a:r>
          </a:p>
          <a:p>
            <a:pPr lvl="1"/>
            <a:r>
              <a:rPr lang="cs-CZ" dirty="0" smtClean="0"/>
              <a:t>presumuje se, že nezletilý je R a V vyspělý tak, jak to odpovídá jeho věku</a:t>
            </a:r>
          </a:p>
          <a:p>
            <a:pPr lvl="2"/>
            <a:r>
              <a:rPr lang="cs-CZ" dirty="0" smtClean="0"/>
              <a:t>lze vyvrátit důkazem opaku</a:t>
            </a:r>
          </a:p>
          <a:p>
            <a:r>
              <a:rPr lang="cs-CZ" dirty="0" smtClean="0"/>
              <a:t>Nezletilý nikdy není způsobilý k jednání, k nimž by i jeho zákonný zástupce potřeboval souhlas soudu</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Přehled výkladu</a:t>
            </a:r>
            <a:endParaRPr lang="cs-CZ" dirty="0"/>
          </a:p>
        </p:txBody>
      </p:sp>
      <p:sp>
        <p:nvSpPr>
          <p:cNvPr id="3" name="Zástupný symbol pro obsah 2"/>
          <p:cNvSpPr>
            <a:spLocks noGrp="1"/>
          </p:cNvSpPr>
          <p:nvPr>
            <p:ph idx="1"/>
          </p:nvPr>
        </p:nvSpPr>
        <p:spPr/>
        <p:txBody>
          <a:bodyPr/>
          <a:lstStyle/>
          <a:p>
            <a:r>
              <a:rPr lang="cs-CZ" dirty="0" smtClean="0"/>
              <a:t>Fyzické osoby</a:t>
            </a:r>
          </a:p>
          <a:p>
            <a:pPr lvl="1"/>
            <a:r>
              <a:rPr lang="cs-CZ" dirty="0" smtClean="0"/>
              <a:t>právní osobnost</a:t>
            </a:r>
          </a:p>
          <a:p>
            <a:pPr lvl="1"/>
            <a:r>
              <a:rPr lang="cs-CZ" dirty="0" smtClean="0"/>
              <a:t>svéprávnost</a:t>
            </a:r>
          </a:p>
          <a:p>
            <a:pPr lvl="1"/>
            <a:r>
              <a:rPr lang="cs-CZ" dirty="0" smtClean="0"/>
              <a:t>podpůrná opatření při narušení svéprávnosti</a:t>
            </a:r>
          </a:p>
          <a:p>
            <a:r>
              <a:rPr lang="cs-CZ" dirty="0" smtClean="0"/>
              <a:t>Právnické osoby</a:t>
            </a:r>
          </a:p>
          <a:p>
            <a:r>
              <a:rPr lang="cs-CZ" dirty="0" smtClean="0"/>
              <a:t>Ochrana osobnosti</a:t>
            </a:r>
          </a:p>
          <a:p>
            <a:r>
              <a:rPr lang="cs-CZ" dirty="0" smtClean="0"/>
              <a:t>Zastoupení</a:t>
            </a:r>
            <a:endParaRPr lang="cs-CZ" dirty="0"/>
          </a:p>
        </p:txBody>
      </p:sp>
    </p:spTree>
    <p:extLst>
      <p:ext uri="{BB962C8B-B14F-4D97-AF65-F5344CB8AC3E}">
        <p14:creationId xmlns:p14="http://schemas.microsoft.com/office/powerpoint/2010/main" val="4753493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Jednání, k nimž není nezletilý způsobilý</a:t>
            </a:r>
            <a:endParaRPr lang="cs-CZ" dirty="0"/>
          </a:p>
        </p:txBody>
      </p:sp>
      <p:sp>
        <p:nvSpPr>
          <p:cNvPr id="3" name="Zástupný symbol pro obsah 2"/>
          <p:cNvSpPr>
            <a:spLocks noGrp="1"/>
          </p:cNvSpPr>
          <p:nvPr>
            <p:ph idx="1"/>
          </p:nvPr>
        </p:nvSpPr>
        <p:spPr/>
        <p:txBody>
          <a:bodyPr>
            <a:normAutofit/>
          </a:bodyPr>
          <a:lstStyle/>
          <a:p>
            <a:r>
              <a:rPr lang="cs-CZ" dirty="0" smtClean="0"/>
              <a:t>Za nezletilého jedná </a:t>
            </a:r>
            <a:r>
              <a:rPr lang="cs-CZ" b="1" dirty="0" smtClean="0"/>
              <a:t>zákonný zástupce</a:t>
            </a:r>
          </a:p>
          <a:p>
            <a:pPr lvl="1"/>
            <a:r>
              <a:rPr lang="cs-CZ" dirty="0"/>
              <a:t>r</a:t>
            </a:r>
            <a:r>
              <a:rPr lang="cs-CZ" dirty="0" smtClean="0"/>
              <a:t>odiče zastupují společně; jednat může každý z nich (§ 892)</a:t>
            </a:r>
          </a:p>
          <a:p>
            <a:pPr lvl="1"/>
            <a:r>
              <a:rPr lang="cs-CZ" dirty="0" smtClean="0"/>
              <a:t>presumpce souhlasu 2. rodiče (§ 876/3)</a:t>
            </a:r>
          </a:p>
          <a:p>
            <a:pPr lvl="1"/>
            <a:r>
              <a:rPr lang="cs-CZ" dirty="0"/>
              <a:t>p</a:t>
            </a:r>
            <a:r>
              <a:rPr lang="cs-CZ" dirty="0" smtClean="0"/>
              <a:t>ři neshodě rozhodne soud</a:t>
            </a:r>
          </a:p>
          <a:p>
            <a:pPr lvl="1"/>
            <a:r>
              <a:rPr lang="cs-CZ" dirty="0"/>
              <a:t>j</a:t>
            </a:r>
            <a:r>
              <a:rPr lang="cs-CZ" dirty="0" smtClean="0"/>
              <a:t>ednání podmíněné souhlasem soudu viz § 898</a:t>
            </a:r>
          </a:p>
          <a:p>
            <a:r>
              <a:rPr lang="cs-CZ" dirty="0" smtClean="0"/>
              <a:t>Jedná </a:t>
            </a:r>
            <a:r>
              <a:rPr lang="cs-CZ" b="1" dirty="0" smtClean="0"/>
              <a:t>sám nezletilý se souhlasem zákonného zástupce </a:t>
            </a:r>
            <a:r>
              <a:rPr lang="cs-CZ" dirty="0" smtClean="0"/>
              <a:t>(§32)</a:t>
            </a:r>
          </a:p>
          <a:p>
            <a:pPr lvl="1"/>
            <a:r>
              <a:rPr lang="cs-CZ" dirty="0" smtClean="0"/>
              <a:t>jednotlivé jednání nebo komplex jednání</a:t>
            </a:r>
          </a:p>
          <a:p>
            <a:pPr lvl="1"/>
            <a:r>
              <a:rPr lang="cs-CZ" dirty="0" smtClean="0"/>
              <a:t>jednání bez souhlasu by bylo neplatné; může však </a:t>
            </a:r>
            <a:r>
              <a:rPr lang="cs-CZ" dirty="0" err="1" smtClean="0"/>
              <a:t>konvalidovat</a:t>
            </a:r>
            <a:r>
              <a:rPr lang="cs-CZ" dirty="0" smtClean="0"/>
              <a:t> dodatečným souhlasem</a:t>
            </a:r>
            <a:endParaRPr lang="cs-CZ" dirty="0"/>
          </a:p>
        </p:txBody>
      </p:sp>
    </p:spTree>
    <p:extLst>
      <p:ext uri="{BB962C8B-B14F-4D97-AF65-F5344CB8AC3E}">
        <p14:creationId xmlns:p14="http://schemas.microsoft.com/office/powerpoint/2010/main" val="8287076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Podpůrná opatření při narušení svéprávnosti</a:t>
            </a:r>
            <a:endParaRPr lang="cs-CZ" dirty="0"/>
          </a:p>
        </p:txBody>
      </p:sp>
      <p:sp>
        <p:nvSpPr>
          <p:cNvPr id="3" name="Zástupný symbol pro text 2"/>
          <p:cNvSpPr>
            <a:spLocks noGrp="1"/>
          </p:cNvSpPr>
          <p:nvPr>
            <p:ph type="body" idx="1"/>
          </p:nvPr>
        </p:nvSpPr>
        <p:spPr/>
        <p:txBody>
          <a:bodyPr/>
          <a:lstStyle/>
          <a:p>
            <a:endParaRPr lang="cs-CZ"/>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Přehled</a:t>
            </a:r>
            <a:endParaRPr lang="cs-CZ" dirty="0"/>
          </a:p>
        </p:txBody>
      </p:sp>
      <p:sp>
        <p:nvSpPr>
          <p:cNvPr id="3" name="Zástupný symbol pro obsah 2"/>
          <p:cNvSpPr>
            <a:spLocks noGrp="1"/>
          </p:cNvSpPr>
          <p:nvPr>
            <p:ph idx="1"/>
          </p:nvPr>
        </p:nvSpPr>
        <p:spPr/>
        <p:txBody>
          <a:bodyPr>
            <a:normAutofit lnSpcReduction="10000"/>
          </a:bodyPr>
          <a:lstStyle/>
          <a:p>
            <a:endParaRPr lang="cs-CZ" sz="2400" dirty="0" smtClean="0"/>
          </a:p>
          <a:p>
            <a:r>
              <a:rPr lang="cs-CZ" sz="2400" dirty="0" smtClean="0"/>
              <a:t>Předběžné prohlášení</a:t>
            </a:r>
          </a:p>
          <a:p>
            <a:endParaRPr lang="cs-CZ" sz="2400" dirty="0" smtClean="0"/>
          </a:p>
          <a:p>
            <a:r>
              <a:rPr lang="cs-CZ" sz="2400" dirty="0" smtClean="0"/>
              <a:t>Nápomoc při rozhodování</a:t>
            </a:r>
          </a:p>
          <a:p>
            <a:endParaRPr lang="cs-CZ" sz="2400" dirty="0" smtClean="0"/>
          </a:p>
          <a:p>
            <a:r>
              <a:rPr lang="cs-CZ" sz="2400" dirty="0" smtClean="0"/>
              <a:t>Zastoupení členem domácnosti</a:t>
            </a:r>
          </a:p>
          <a:p>
            <a:endParaRPr lang="cs-CZ" sz="2400" dirty="0" smtClean="0"/>
          </a:p>
          <a:p>
            <a:r>
              <a:rPr lang="cs-CZ" sz="2400" dirty="0" smtClean="0"/>
              <a:t>Omezení svéprávnosti</a:t>
            </a:r>
          </a:p>
          <a:p>
            <a:pPr lvl="1"/>
            <a:endParaRPr lang="cs-CZ" dirty="0"/>
          </a:p>
        </p:txBody>
      </p:sp>
    </p:spTree>
    <p:extLst>
      <p:ext uri="{BB962C8B-B14F-4D97-AF65-F5344CB8AC3E}">
        <p14:creationId xmlns:p14="http://schemas.microsoft.com/office/powerpoint/2010/main" val="35833811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Předběžné prohlášení</a:t>
            </a:r>
            <a:endParaRPr lang="cs-CZ" dirty="0"/>
          </a:p>
        </p:txBody>
      </p:sp>
      <p:sp>
        <p:nvSpPr>
          <p:cNvPr id="3" name="Zástupný symbol pro text 2"/>
          <p:cNvSpPr>
            <a:spLocks noGrp="1"/>
          </p:cNvSpPr>
          <p:nvPr>
            <p:ph type="body" idx="1"/>
          </p:nvPr>
        </p:nvSpPr>
        <p:spPr/>
        <p:txBody>
          <a:bodyPr/>
          <a:lstStyle/>
          <a:p>
            <a:endParaRPr lang="cs-CZ"/>
          </a:p>
        </p:txBody>
      </p:sp>
    </p:spTree>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Předběžné prohlášení</a:t>
            </a:r>
            <a:endParaRPr lang="cs-CZ" dirty="0"/>
          </a:p>
        </p:txBody>
      </p:sp>
      <p:sp>
        <p:nvSpPr>
          <p:cNvPr id="5" name="Zástupný symbol pro obsah 4"/>
          <p:cNvSpPr>
            <a:spLocks noGrp="1"/>
          </p:cNvSpPr>
          <p:nvPr>
            <p:ph idx="1"/>
          </p:nvPr>
        </p:nvSpPr>
        <p:spPr/>
        <p:txBody>
          <a:bodyPr>
            <a:normAutofit/>
          </a:bodyPr>
          <a:lstStyle/>
          <a:p>
            <a:r>
              <a:rPr lang="cs-CZ" dirty="0" smtClean="0"/>
              <a:t>Preventivní opatření pro případ, že člověk </a:t>
            </a:r>
            <a:r>
              <a:rPr lang="cs-CZ" b="1" dirty="0" smtClean="0"/>
              <a:t>očekává</a:t>
            </a:r>
            <a:r>
              <a:rPr lang="cs-CZ" dirty="0" smtClean="0"/>
              <a:t> ztrátu vlastní způsobilosti jednat</a:t>
            </a:r>
          </a:p>
          <a:p>
            <a:r>
              <a:rPr lang="cs-CZ" dirty="0" smtClean="0"/>
              <a:t>Obsah</a:t>
            </a:r>
          </a:p>
          <a:p>
            <a:pPr lvl="1"/>
            <a:r>
              <a:rPr lang="cs-CZ" b="1" dirty="0" smtClean="0"/>
              <a:t>jak mají být spravovány jeho záležitosti</a:t>
            </a:r>
          </a:p>
          <a:p>
            <a:pPr lvl="2"/>
            <a:r>
              <a:rPr lang="cs-CZ" dirty="0"/>
              <a:t>j</a:t>
            </a:r>
            <a:r>
              <a:rPr lang="cs-CZ" dirty="0" smtClean="0"/>
              <a:t>ak má být naloženo s jeho majetkem</a:t>
            </a:r>
          </a:p>
          <a:p>
            <a:pPr lvl="2"/>
            <a:r>
              <a:rPr lang="cs-CZ" dirty="0"/>
              <a:t>k</a:t>
            </a:r>
            <a:r>
              <a:rPr lang="cs-CZ" dirty="0" smtClean="0"/>
              <a:t>de má být místo bydliště</a:t>
            </a:r>
          </a:p>
          <a:p>
            <a:pPr lvl="2"/>
            <a:r>
              <a:rPr lang="cs-CZ" dirty="0"/>
              <a:t>d</a:t>
            </a:r>
            <a:r>
              <a:rPr lang="cs-CZ" dirty="0" smtClean="0"/>
              <a:t>o kterého ústavu má být umístěn</a:t>
            </a:r>
          </a:p>
          <a:p>
            <a:pPr lvl="1"/>
            <a:r>
              <a:rPr lang="cs-CZ" b="1" dirty="0" smtClean="0"/>
              <a:t>kdo má spravovat </a:t>
            </a:r>
            <a:r>
              <a:rPr lang="cs-CZ" dirty="0" smtClean="0"/>
              <a:t>jeho záležitosti</a:t>
            </a:r>
          </a:p>
          <a:p>
            <a:pPr lvl="2"/>
            <a:r>
              <a:rPr lang="cs-CZ" dirty="0"/>
              <a:t>v</a:t>
            </a:r>
            <a:r>
              <a:rPr lang="cs-CZ" dirty="0" smtClean="0"/>
              <a:t>četně správy jmění</a:t>
            </a:r>
          </a:p>
          <a:p>
            <a:pPr lvl="1"/>
            <a:r>
              <a:rPr lang="cs-CZ" dirty="0"/>
              <a:t>k</a:t>
            </a:r>
            <a:r>
              <a:rPr lang="cs-CZ" dirty="0" smtClean="0"/>
              <a:t>do má být jmenován </a:t>
            </a:r>
            <a:r>
              <a:rPr lang="cs-CZ" b="1" dirty="0" smtClean="0"/>
              <a:t>opatrovníkem</a:t>
            </a:r>
            <a:endParaRPr lang="cs-CZ" b="1" dirty="0"/>
          </a:p>
        </p:txBody>
      </p:sp>
    </p:spTree>
    <p:extLst>
      <p:ext uri="{BB962C8B-B14F-4D97-AF65-F5344CB8AC3E}">
        <p14:creationId xmlns:p14="http://schemas.microsoft.com/office/powerpoint/2010/main" val="12681110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Forma prohlášení</a:t>
            </a:r>
            <a:endParaRPr lang="cs-CZ" dirty="0"/>
          </a:p>
        </p:txBody>
      </p:sp>
      <p:sp>
        <p:nvSpPr>
          <p:cNvPr id="3" name="Zástupný symbol pro obsah 2"/>
          <p:cNvSpPr>
            <a:spLocks noGrp="1"/>
          </p:cNvSpPr>
          <p:nvPr>
            <p:ph idx="1"/>
          </p:nvPr>
        </p:nvSpPr>
        <p:spPr/>
        <p:txBody>
          <a:bodyPr>
            <a:normAutofit/>
          </a:bodyPr>
          <a:lstStyle/>
          <a:p>
            <a:r>
              <a:rPr lang="cs-CZ" sz="2400" b="1" dirty="0" smtClean="0"/>
              <a:t>Soukromá listina</a:t>
            </a:r>
          </a:p>
          <a:p>
            <a:pPr lvl="1"/>
            <a:r>
              <a:rPr lang="cs-CZ" sz="2000" dirty="0" smtClean="0"/>
              <a:t>2 svědci</a:t>
            </a:r>
          </a:p>
          <a:p>
            <a:pPr lvl="1"/>
            <a:r>
              <a:rPr lang="cs-CZ" sz="2000" dirty="0" smtClean="0"/>
              <a:t>ke svědkům § 39/2</a:t>
            </a:r>
          </a:p>
          <a:p>
            <a:pPr lvl="1"/>
            <a:r>
              <a:rPr lang="cs-CZ" sz="2000" dirty="0" smtClean="0"/>
              <a:t>speciální případy § 40</a:t>
            </a:r>
          </a:p>
          <a:p>
            <a:r>
              <a:rPr lang="cs-CZ" sz="2400" b="1" dirty="0" smtClean="0"/>
              <a:t>Veřejná listina (notářský zápis)</a:t>
            </a:r>
          </a:p>
          <a:p>
            <a:pPr lvl="1"/>
            <a:r>
              <a:rPr lang="cs-CZ" sz="2000" dirty="0" smtClean="0"/>
              <a:t> je-li obsahem určení opatrovníka, zapíše se do seznamu opatrovníků [§ 35/1a) NŘ]</a:t>
            </a:r>
            <a:endParaRPr lang="cs-CZ" sz="2000" dirty="0"/>
          </a:p>
        </p:txBody>
      </p:sp>
    </p:spTree>
    <p:extLst>
      <p:ext uri="{BB962C8B-B14F-4D97-AF65-F5344CB8AC3E}">
        <p14:creationId xmlns:p14="http://schemas.microsoft.com/office/powerpoint/2010/main" val="869188245"/>
      </p:ext>
    </p:extLst>
  </p:cSld>
  <p:clrMapOvr>
    <a:masterClrMapping/>
  </p:clrMapOvr>
  <p:transition spd="slow">
    <p:cove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Účinky prohlášení</a:t>
            </a:r>
            <a:endParaRPr lang="cs-CZ" dirty="0"/>
          </a:p>
        </p:txBody>
      </p:sp>
      <p:sp>
        <p:nvSpPr>
          <p:cNvPr id="3" name="Zástupný symbol pro obsah 2"/>
          <p:cNvSpPr>
            <a:spLocks noGrp="1"/>
          </p:cNvSpPr>
          <p:nvPr>
            <p:ph idx="1"/>
          </p:nvPr>
        </p:nvSpPr>
        <p:spPr/>
        <p:txBody>
          <a:bodyPr>
            <a:normAutofit/>
          </a:bodyPr>
          <a:lstStyle/>
          <a:p>
            <a:r>
              <a:rPr lang="cs-CZ" sz="2400" dirty="0" smtClean="0"/>
              <a:t>Mohou nastat </a:t>
            </a:r>
            <a:r>
              <a:rPr lang="cs-CZ" sz="2400" b="1" dirty="0" smtClean="0"/>
              <a:t>až dojde ke ztrátě způsobilosti </a:t>
            </a:r>
            <a:r>
              <a:rPr lang="cs-CZ" sz="2400" dirty="0" smtClean="0"/>
              <a:t>právně jednat</a:t>
            </a:r>
          </a:p>
          <a:p>
            <a:r>
              <a:rPr lang="cs-CZ" sz="2400" dirty="0" smtClean="0"/>
              <a:t>Je-li obsahem</a:t>
            </a:r>
          </a:p>
          <a:p>
            <a:pPr lvl="1"/>
            <a:r>
              <a:rPr lang="cs-CZ" sz="2000" dirty="0" smtClean="0"/>
              <a:t>určení opatrovníka, musí jej jmenovat soud</a:t>
            </a:r>
          </a:p>
          <a:p>
            <a:pPr lvl="1"/>
            <a:r>
              <a:rPr lang="cs-CZ" sz="2000" dirty="0" smtClean="0"/>
              <a:t>určení, jak mají být záležitosti spravovány a osoba správce, je sporné, zda</a:t>
            </a:r>
          </a:p>
          <a:p>
            <a:pPr lvl="2"/>
            <a:r>
              <a:rPr lang="cs-CZ" sz="1800" dirty="0" smtClean="0"/>
              <a:t>vždy rozhoduje soud dle § 42 nebo</a:t>
            </a:r>
          </a:p>
          <a:p>
            <a:pPr lvl="2"/>
            <a:r>
              <a:rPr lang="cs-CZ" sz="1800" dirty="0" smtClean="0"/>
              <a:t>účinky nastanou již samotnou ztrátou způsobilosti</a:t>
            </a:r>
            <a:endParaRPr lang="cs-CZ" sz="1800" dirty="0"/>
          </a:p>
        </p:txBody>
      </p:sp>
    </p:spTree>
    <p:extLst>
      <p:ext uri="{BB962C8B-B14F-4D97-AF65-F5344CB8AC3E}">
        <p14:creationId xmlns:p14="http://schemas.microsoft.com/office/powerpoint/2010/main" val="32432559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Nápomoc při rozhodování</a:t>
            </a:r>
            <a:endParaRPr lang="cs-CZ" dirty="0"/>
          </a:p>
        </p:txBody>
      </p:sp>
      <p:sp>
        <p:nvSpPr>
          <p:cNvPr id="3" name="Zástupný symbol pro text 2"/>
          <p:cNvSpPr>
            <a:spLocks noGrp="1"/>
          </p:cNvSpPr>
          <p:nvPr>
            <p:ph type="body" idx="1"/>
          </p:nvPr>
        </p:nvSpPr>
        <p:spPr/>
        <p:txBody>
          <a:bodyPr/>
          <a:lstStyle/>
          <a:p>
            <a:endParaRPr lang="cs-CZ"/>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Účel</a:t>
            </a:r>
            <a:endParaRPr lang="cs-CZ" dirty="0"/>
          </a:p>
        </p:txBody>
      </p:sp>
      <p:sp>
        <p:nvSpPr>
          <p:cNvPr id="3" name="Zástupný symbol pro obsah 2"/>
          <p:cNvSpPr>
            <a:spLocks noGrp="1"/>
          </p:cNvSpPr>
          <p:nvPr>
            <p:ph idx="1"/>
          </p:nvPr>
        </p:nvSpPr>
        <p:spPr/>
        <p:txBody>
          <a:bodyPr>
            <a:normAutofit/>
          </a:bodyPr>
          <a:lstStyle/>
          <a:p>
            <a:r>
              <a:rPr lang="cs-CZ" sz="2400" dirty="0"/>
              <a:t>Č</a:t>
            </a:r>
            <a:r>
              <a:rPr lang="cs-CZ" sz="2400" dirty="0" smtClean="0"/>
              <a:t>lověku působí </a:t>
            </a:r>
            <a:r>
              <a:rPr lang="cs-CZ" sz="2400" b="1" dirty="0" smtClean="0"/>
              <a:t>duševní porucha </a:t>
            </a:r>
            <a:r>
              <a:rPr lang="cs-CZ" sz="2400" dirty="0" smtClean="0"/>
              <a:t>potíže při rozhodování</a:t>
            </a:r>
          </a:p>
          <a:p>
            <a:r>
              <a:rPr lang="cs-CZ" sz="2400" dirty="0" smtClean="0"/>
              <a:t>Místo konceptu náhradního rozhodování se uplatní </a:t>
            </a:r>
            <a:r>
              <a:rPr lang="cs-CZ" sz="2400" b="1" dirty="0" smtClean="0"/>
              <a:t>podporované rozhodování</a:t>
            </a:r>
          </a:p>
          <a:p>
            <a:r>
              <a:rPr lang="cs-CZ" sz="2400" dirty="0" smtClean="0"/>
              <a:t>Stačí-li, aby člověk měl </a:t>
            </a:r>
            <a:r>
              <a:rPr lang="cs-CZ" sz="2400" b="1" dirty="0" smtClean="0"/>
              <a:t>podpůrce </a:t>
            </a:r>
            <a:r>
              <a:rPr lang="cs-CZ" sz="2400" dirty="0" smtClean="0"/>
              <a:t>jednajícího </a:t>
            </a:r>
            <a:r>
              <a:rPr lang="cs-CZ" sz="2400" b="1" dirty="0" smtClean="0"/>
              <a:t>společně</a:t>
            </a:r>
            <a:r>
              <a:rPr lang="cs-CZ" sz="2400" dirty="0" smtClean="0"/>
              <a:t> s ním, není nutno jej omezovat ve svéprávnosti</a:t>
            </a:r>
            <a:endParaRPr lang="cs-CZ" sz="2400" dirty="0"/>
          </a:p>
        </p:txBody>
      </p:sp>
    </p:spTree>
    <p:extLst>
      <p:ext uri="{BB962C8B-B14F-4D97-AF65-F5344CB8AC3E}">
        <p14:creationId xmlns:p14="http://schemas.microsoft.com/office/powerpoint/2010/main" val="255296154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Vznik</a:t>
            </a:r>
            <a:endParaRPr lang="cs-CZ" dirty="0"/>
          </a:p>
        </p:txBody>
      </p:sp>
      <p:sp>
        <p:nvSpPr>
          <p:cNvPr id="3" name="Zástupný symbol pro obsah 2"/>
          <p:cNvSpPr>
            <a:spLocks noGrp="1"/>
          </p:cNvSpPr>
          <p:nvPr>
            <p:ph idx="1"/>
          </p:nvPr>
        </p:nvSpPr>
        <p:spPr/>
        <p:txBody>
          <a:bodyPr>
            <a:normAutofit/>
          </a:bodyPr>
          <a:lstStyle/>
          <a:p>
            <a:r>
              <a:rPr lang="cs-CZ" sz="2800" dirty="0" smtClean="0"/>
              <a:t>Smlouvou o nápomoci</a:t>
            </a:r>
          </a:p>
          <a:p>
            <a:r>
              <a:rPr lang="cs-CZ" sz="2800" dirty="0"/>
              <a:t>K</a:t>
            </a:r>
            <a:r>
              <a:rPr lang="cs-CZ" sz="2800" dirty="0" smtClean="0"/>
              <a:t> účinnosti smlouvy je nutné </a:t>
            </a:r>
            <a:r>
              <a:rPr lang="cs-CZ" sz="2800" b="1" dirty="0" smtClean="0"/>
              <a:t>schválení</a:t>
            </a:r>
            <a:r>
              <a:rPr lang="cs-CZ" sz="2800" dirty="0" smtClean="0"/>
              <a:t> soudu</a:t>
            </a:r>
          </a:p>
          <a:p>
            <a:pPr lvl="1"/>
            <a:r>
              <a:rPr lang="cs-CZ" sz="2400" dirty="0" smtClean="0"/>
              <a:t>soud zváží, zda</a:t>
            </a:r>
          </a:p>
          <a:p>
            <a:pPr lvl="2"/>
            <a:r>
              <a:rPr lang="cs-CZ" sz="2000" dirty="0" smtClean="0"/>
              <a:t>nápomoc postačí</a:t>
            </a:r>
          </a:p>
          <a:p>
            <a:pPr lvl="2"/>
            <a:r>
              <a:rPr lang="cs-CZ" sz="2000" dirty="0" smtClean="0"/>
              <a:t>není kolize zájm</a:t>
            </a:r>
            <a:r>
              <a:rPr lang="cs-CZ" sz="2000" dirty="0"/>
              <a:t>ů</a:t>
            </a:r>
          </a:p>
        </p:txBody>
      </p:sp>
    </p:spTree>
    <p:extLst>
      <p:ext uri="{BB962C8B-B14F-4D97-AF65-F5344CB8AC3E}">
        <p14:creationId xmlns:p14="http://schemas.microsoft.com/office/powerpoint/2010/main" val="140273663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Fyzické osoby</a:t>
            </a:r>
            <a:endParaRPr lang="cs-CZ" dirty="0"/>
          </a:p>
        </p:txBody>
      </p:sp>
      <p:sp>
        <p:nvSpPr>
          <p:cNvPr id="3" name="Zástupný symbol pro text 2"/>
          <p:cNvSpPr>
            <a:spLocks noGrp="1"/>
          </p:cNvSpPr>
          <p:nvPr>
            <p:ph type="body" idx="1"/>
          </p:nvPr>
        </p:nvSpPr>
        <p:spPr/>
        <p:txBody>
          <a:bodyPr/>
          <a:lstStyle/>
          <a:p>
            <a:endParaRPr lang="cs-CZ"/>
          </a:p>
        </p:txBody>
      </p:sp>
    </p:spTree>
    <p:extLst>
      <p:ext uri="{BB962C8B-B14F-4D97-AF65-F5344CB8AC3E}">
        <p14:creationId xmlns:p14="http://schemas.microsoft.com/office/powerpoint/2010/main" val="31467810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Obsah</a:t>
            </a:r>
            <a:endParaRPr lang="cs-CZ" dirty="0"/>
          </a:p>
        </p:txBody>
      </p:sp>
      <p:sp>
        <p:nvSpPr>
          <p:cNvPr id="3" name="Zástupný symbol pro obsah 2"/>
          <p:cNvSpPr>
            <a:spLocks noGrp="1"/>
          </p:cNvSpPr>
          <p:nvPr>
            <p:ph idx="1"/>
          </p:nvPr>
        </p:nvSpPr>
        <p:spPr/>
        <p:txBody>
          <a:bodyPr>
            <a:normAutofit/>
          </a:bodyPr>
          <a:lstStyle/>
          <a:p>
            <a:r>
              <a:rPr lang="cs-CZ" sz="2400" b="1" dirty="0" smtClean="0"/>
              <a:t>Účast </a:t>
            </a:r>
            <a:r>
              <a:rPr lang="cs-CZ" sz="2400" dirty="0" smtClean="0"/>
              <a:t>při právních jednáních podporovaného</a:t>
            </a:r>
          </a:p>
          <a:p>
            <a:pPr lvl="1"/>
            <a:r>
              <a:rPr lang="cs-CZ" sz="2000" dirty="0" smtClean="0"/>
              <a:t>informace, rady a další asistence</a:t>
            </a:r>
          </a:p>
          <a:p>
            <a:r>
              <a:rPr lang="cs-CZ" sz="2400" dirty="0" smtClean="0"/>
              <a:t>Právo </a:t>
            </a:r>
            <a:r>
              <a:rPr lang="cs-CZ" sz="2400" b="1" dirty="0" smtClean="0"/>
              <a:t>namítat neplatnost </a:t>
            </a:r>
            <a:r>
              <a:rPr lang="cs-CZ" sz="2400" dirty="0" smtClean="0"/>
              <a:t>právního jednání podporovaného</a:t>
            </a:r>
          </a:p>
          <a:p>
            <a:r>
              <a:rPr lang="cs-CZ" sz="2400" dirty="0" smtClean="0"/>
              <a:t>Právo na </a:t>
            </a:r>
            <a:r>
              <a:rPr lang="cs-CZ" sz="2400" b="1" dirty="0" smtClean="0"/>
              <a:t>konzultace</a:t>
            </a:r>
            <a:r>
              <a:rPr lang="cs-CZ" sz="2400" dirty="0" smtClean="0"/>
              <a:t> </a:t>
            </a:r>
          </a:p>
          <a:p>
            <a:pPr lvl="1"/>
            <a:r>
              <a:rPr lang="cs-CZ" sz="2000" dirty="0" smtClean="0"/>
              <a:t>v soudním řízení (§ 116a/1 OSŘ)</a:t>
            </a:r>
          </a:p>
          <a:p>
            <a:pPr lvl="1"/>
            <a:r>
              <a:rPr lang="cs-CZ" sz="2000" dirty="0" smtClean="0"/>
              <a:t>ve správním řízení (§ 36/4 SŘ)</a:t>
            </a:r>
            <a:endParaRPr lang="cs-CZ" sz="2000" dirty="0"/>
          </a:p>
        </p:txBody>
      </p:sp>
    </p:spTree>
    <p:extLst>
      <p:ext uri="{BB962C8B-B14F-4D97-AF65-F5344CB8AC3E}">
        <p14:creationId xmlns:p14="http://schemas.microsoft.com/office/powerpoint/2010/main" val="3567020163"/>
      </p:ext>
    </p:extLst>
  </p:cSld>
  <p:clrMapOvr>
    <a:masterClrMapping/>
  </p:clrMapOvr>
  <p:transition spd="slow">
    <p:wheel spokes="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Zastoupení členem domácnosti</a:t>
            </a:r>
            <a:endParaRPr lang="cs-CZ" dirty="0"/>
          </a:p>
        </p:txBody>
      </p:sp>
      <p:sp>
        <p:nvSpPr>
          <p:cNvPr id="3" name="Zástupný symbol pro text 2"/>
          <p:cNvSpPr>
            <a:spLocks noGrp="1"/>
          </p:cNvSpPr>
          <p:nvPr>
            <p:ph type="body" idx="1"/>
          </p:nvPr>
        </p:nvSpPr>
        <p:spPr/>
        <p:txBody>
          <a:bodyPr/>
          <a:lstStyle/>
          <a:p>
            <a:endParaRPr lang="cs-CZ"/>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Předpoklady</a:t>
            </a:r>
            <a:endParaRPr lang="cs-CZ" dirty="0"/>
          </a:p>
        </p:txBody>
      </p:sp>
      <p:sp>
        <p:nvSpPr>
          <p:cNvPr id="3" name="Zástupný symbol pro obsah 2"/>
          <p:cNvSpPr>
            <a:spLocks noGrp="1"/>
          </p:cNvSpPr>
          <p:nvPr>
            <p:ph idx="1"/>
          </p:nvPr>
        </p:nvSpPr>
        <p:spPr/>
        <p:txBody>
          <a:bodyPr>
            <a:normAutofit/>
          </a:bodyPr>
          <a:lstStyle/>
          <a:p>
            <a:r>
              <a:rPr lang="cs-CZ" sz="2800" b="1" dirty="0" smtClean="0"/>
              <a:t>Duševní porucha </a:t>
            </a:r>
            <a:r>
              <a:rPr lang="cs-CZ" sz="2800" dirty="0" smtClean="0"/>
              <a:t>bránící člověku samostatně právně jednat</a:t>
            </a:r>
          </a:p>
          <a:p>
            <a:r>
              <a:rPr lang="cs-CZ" sz="2800" dirty="0" smtClean="0"/>
              <a:t>Omezení svéprávnosti není nutné</a:t>
            </a:r>
          </a:p>
          <a:p>
            <a:r>
              <a:rPr lang="cs-CZ" sz="2800" dirty="0" smtClean="0"/>
              <a:t>Absence jiného zástupce</a:t>
            </a:r>
          </a:p>
          <a:p>
            <a:r>
              <a:rPr lang="cs-CZ" sz="2800" dirty="0" smtClean="0"/>
              <a:t>Existence člena domácnosti ochotného k zastupování</a:t>
            </a:r>
            <a:endParaRPr lang="cs-CZ" sz="2800" dirty="0"/>
          </a:p>
        </p:txBody>
      </p:sp>
    </p:spTree>
    <p:extLst>
      <p:ext uri="{BB962C8B-B14F-4D97-AF65-F5344CB8AC3E}">
        <p14:creationId xmlns:p14="http://schemas.microsoft.com/office/powerpoint/2010/main" val="35203739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Vznik</a:t>
            </a:r>
            <a:endParaRPr lang="cs-CZ" dirty="0"/>
          </a:p>
        </p:txBody>
      </p:sp>
      <p:sp>
        <p:nvSpPr>
          <p:cNvPr id="3" name="Zástupný symbol pro obsah 2"/>
          <p:cNvSpPr>
            <a:spLocks noGrp="1"/>
          </p:cNvSpPr>
          <p:nvPr>
            <p:ph idx="1"/>
          </p:nvPr>
        </p:nvSpPr>
        <p:spPr/>
        <p:txBody>
          <a:bodyPr>
            <a:normAutofit/>
          </a:bodyPr>
          <a:lstStyle/>
          <a:p>
            <a:r>
              <a:rPr lang="cs-CZ" sz="2400" b="1" dirty="0" smtClean="0"/>
              <a:t>Vyrozumění</a:t>
            </a:r>
            <a:r>
              <a:rPr lang="cs-CZ" sz="2400" dirty="0" smtClean="0"/>
              <a:t> zastoupeného</a:t>
            </a:r>
          </a:p>
          <a:p>
            <a:pPr lvl="1"/>
            <a:r>
              <a:rPr lang="cs-CZ" sz="2000" dirty="0" smtClean="0"/>
              <a:t>o záměru jej zastupovat</a:t>
            </a:r>
          </a:p>
          <a:p>
            <a:pPr lvl="1"/>
            <a:r>
              <a:rPr lang="cs-CZ" sz="2000" dirty="0" smtClean="0"/>
              <a:t>o povaze a následcích zastoupení</a:t>
            </a:r>
          </a:p>
          <a:p>
            <a:endParaRPr lang="cs-CZ" sz="2400" dirty="0" smtClean="0"/>
          </a:p>
          <a:p>
            <a:r>
              <a:rPr lang="cs-CZ" sz="2400" dirty="0" smtClean="0"/>
              <a:t>Zastoupený </a:t>
            </a:r>
            <a:r>
              <a:rPr lang="cs-CZ" sz="2400" b="1" dirty="0" smtClean="0"/>
              <a:t>neodmítne</a:t>
            </a:r>
            <a:r>
              <a:rPr lang="cs-CZ" sz="2400" dirty="0" smtClean="0"/>
              <a:t> zastupování</a:t>
            </a:r>
          </a:p>
          <a:p>
            <a:endParaRPr lang="cs-CZ" sz="2400" dirty="0" smtClean="0"/>
          </a:p>
          <a:p>
            <a:r>
              <a:rPr lang="cs-CZ" sz="2400" b="1" dirty="0" smtClean="0"/>
              <a:t>Schválení</a:t>
            </a:r>
            <a:r>
              <a:rPr lang="cs-CZ" sz="2400" dirty="0" smtClean="0"/>
              <a:t> soudem</a:t>
            </a:r>
          </a:p>
        </p:txBody>
      </p:sp>
    </p:spTree>
    <p:extLst>
      <p:ext uri="{BB962C8B-B14F-4D97-AF65-F5344CB8AC3E}">
        <p14:creationId xmlns:p14="http://schemas.microsoft.com/office/powerpoint/2010/main" val="7795645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Rozsah</a:t>
            </a:r>
            <a:endParaRPr lang="cs-CZ" dirty="0"/>
          </a:p>
        </p:txBody>
      </p:sp>
      <p:sp>
        <p:nvSpPr>
          <p:cNvPr id="3" name="Zástupný symbol pro obsah 2"/>
          <p:cNvSpPr>
            <a:spLocks noGrp="1"/>
          </p:cNvSpPr>
          <p:nvPr>
            <p:ph idx="1"/>
          </p:nvPr>
        </p:nvSpPr>
        <p:spPr/>
        <p:txBody>
          <a:bodyPr>
            <a:normAutofit/>
          </a:bodyPr>
          <a:lstStyle/>
          <a:p>
            <a:r>
              <a:rPr lang="cs-CZ" sz="2400" dirty="0" smtClean="0"/>
              <a:t>Zastupování </a:t>
            </a:r>
            <a:r>
              <a:rPr lang="cs-CZ" sz="2400" b="1" dirty="0" smtClean="0"/>
              <a:t>při obvyklých záležitostech</a:t>
            </a:r>
          </a:p>
          <a:p>
            <a:pPr lvl="1"/>
            <a:r>
              <a:rPr lang="cs-CZ" sz="2000" dirty="0" smtClean="0"/>
              <a:t>posoudí se individuálně</a:t>
            </a:r>
          </a:p>
          <a:p>
            <a:r>
              <a:rPr lang="cs-CZ" sz="2400" dirty="0" smtClean="0"/>
              <a:t>V </a:t>
            </a:r>
            <a:r>
              <a:rPr lang="cs-CZ" sz="2400" b="1" dirty="0" smtClean="0"/>
              <a:t>běžných záležitostech </a:t>
            </a:r>
            <a:r>
              <a:rPr lang="cs-CZ" sz="2400" dirty="0" smtClean="0"/>
              <a:t>každodenního života jedná člověk vždy sám (§ 64 a </a:t>
            </a:r>
            <a:r>
              <a:rPr lang="cs-CZ" sz="2400" dirty="0" err="1" smtClean="0"/>
              <a:t>fortiori</a:t>
            </a:r>
            <a:r>
              <a:rPr lang="cs-CZ" sz="2400" dirty="0" smtClean="0"/>
              <a:t>)</a:t>
            </a:r>
          </a:p>
          <a:p>
            <a:r>
              <a:rPr lang="cs-CZ" sz="2400" b="1" dirty="0" smtClean="0"/>
              <a:t>Nejde-li o obvyklou záležitost</a:t>
            </a:r>
          </a:p>
          <a:p>
            <a:pPr lvl="1"/>
            <a:r>
              <a:rPr lang="cs-CZ" sz="2000" dirty="0" smtClean="0"/>
              <a:t>člen domácnosti nemůže zastupovat</a:t>
            </a:r>
          </a:p>
          <a:p>
            <a:pPr lvl="1"/>
            <a:r>
              <a:rPr lang="cs-CZ" sz="2000" dirty="0" smtClean="0"/>
              <a:t>je nutno jmenovat pro tuto záležitost </a:t>
            </a:r>
            <a:r>
              <a:rPr lang="cs-CZ" sz="2000" b="1" dirty="0" smtClean="0"/>
              <a:t>opatrovníka</a:t>
            </a:r>
            <a:endParaRPr lang="cs-CZ" sz="2000" b="1" dirty="0"/>
          </a:p>
        </p:txBody>
      </p:sp>
    </p:spTree>
    <p:extLst>
      <p:ext uri="{BB962C8B-B14F-4D97-AF65-F5344CB8AC3E}">
        <p14:creationId xmlns:p14="http://schemas.microsoft.com/office/powerpoint/2010/main" val="41745348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Finance</a:t>
            </a:r>
            <a:endParaRPr lang="cs-CZ" dirty="0"/>
          </a:p>
        </p:txBody>
      </p:sp>
      <p:sp>
        <p:nvSpPr>
          <p:cNvPr id="3" name="Zástupný symbol pro obsah 2"/>
          <p:cNvSpPr>
            <a:spLocks noGrp="1"/>
          </p:cNvSpPr>
          <p:nvPr>
            <p:ph idx="1"/>
          </p:nvPr>
        </p:nvSpPr>
        <p:spPr/>
        <p:txBody>
          <a:bodyPr>
            <a:normAutofit/>
          </a:bodyPr>
          <a:lstStyle/>
          <a:p>
            <a:r>
              <a:rPr lang="cs-CZ" sz="2400" b="1" dirty="0" smtClean="0"/>
              <a:t>S příjmy </a:t>
            </a:r>
            <a:r>
              <a:rPr lang="cs-CZ" sz="2400" dirty="0" smtClean="0"/>
              <a:t>nakládá zástupce </a:t>
            </a:r>
          </a:p>
          <a:p>
            <a:pPr lvl="1"/>
            <a:r>
              <a:rPr lang="cs-CZ" sz="2200" dirty="0" smtClean="0"/>
              <a:t>v rozsahu potřebném pro obstarávání obvyklých záležitostí</a:t>
            </a:r>
          </a:p>
          <a:p>
            <a:r>
              <a:rPr lang="cs-CZ" sz="2400" b="1" dirty="0" smtClean="0"/>
              <a:t>S penězi na účtu </a:t>
            </a:r>
            <a:r>
              <a:rPr lang="cs-CZ" sz="2400" dirty="0" smtClean="0"/>
              <a:t>zástupce </a:t>
            </a:r>
            <a:r>
              <a:rPr lang="cs-CZ" sz="2400" smtClean="0"/>
              <a:t>disponuje </a:t>
            </a:r>
          </a:p>
          <a:p>
            <a:pPr lvl="1"/>
            <a:r>
              <a:rPr lang="cs-CZ" sz="2200" smtClean="0"/>
              <a:t>jen </a:t>
            </a:r>
            <a:r>
              <a:rPr lang="cs-CZ" sz="2200" dirty="0" smtClean="0"/>
              <a:t>v rozsahu nepřekračujícím měsíčně životní minimum jednotlivce (3410 Kč)</a:t>
            </a:r>
            <a:endParaRPr lang="cs-CZ" sz="2200" dirty="0"/>
          </a:p>
        </p:txBody>
      </p:sp>
    </p:spTree>
    <p:extLst>
      <p:ext uri="{BB962C8B-B14F-4D97-AF65-F5344CB8AC3E}">
        <p14:creationId xmlns:p14="http://schemas.microsoft.com/office/powerpoint/2010/main" val="20852941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Omezení svéprávnosti</a:t>
            </a:r>
            <a:endParaRPr lang="cs-CZ" dirty="0"/>
          </a:p>
        </p:txBody>
      </p:sp>
      <p:sp>
        <p:nvSpPr>
          <p:cNvPr id="3" name="Zástupný symbol pro text 2"/>
          <p:cNvSpPr>
            <a:spLocks noGrp="1"/>
          </p:cNvSpPr>
          <p:nvPr>
            <p:ph type="body" idx="1"/>
          </p:nvPr>
        </p:nvSpPr>
        <p:spPr/>
        <p:txBody>
          <a:bodyPr/>
          <a:lstStyle/>
          <a:p>
            <a:endParaRPr lang="cs-CZ"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Předpoklady</a:t>
            </a:r>
            <a:endParaRPr lang="cs-CZ" dirty="0"/>
          </a:p>
        </p:txBody>
      </p:sp>
      <p:sp>
        <p:nvSpPr>
          <p:cNvPr id="3" name="Zástupný symbol pro obsah 2"/>
          <p:cNvSpPr>
            <a:spLocks noGrp="1"/>
          </p:cNvSpPr>
          <p:nvPr>
            <p:ph idx="1"/>
          </p:nvPr>
        </p:nvSpPr>
        <p:spPr/>
        <p:txBody>
          <a:bodyPr>
            <a:normAutofit/>
          </a:bodyPr>
          <a:lstStyle/>
          <a:p>
            <a:r>
              <a:rPr lang="cs-CZ" dirty="0" smtClean="0"/>
              <a:t>Nikoliv přechodná duševní porucha</a:t>
            </a:r>
          </a:p>
          <a:p>
            <a:r>
              <a:rPr lang="cs-CZ" dirty="0" smtClean="0"/>
              <a:t>Narušení  schopnosti právně jednat (postarat se o vlastní záležitosti)</a:t>
            </a:r>
          </a:p>
          <a:p>
            <a:r>
              <a:rPr lang="cs-CZ" dirty="0" smtClean="0"/>
              <a:t>Omezení je v zájmu člověka</a:t>
            </a:r>
          </a:p>
          <a:p>
            <a:pPr lvl="1"/>
            <a:r>
              <a:rPr lang="cs-CZ" dirty="0" smtClean="0"/>
              <a:t>hrozí mu závažná újma</a:t>
            </a:r>
          </a:p>
          <a:p>
            <a:pPr lvl="1"/>
            <a:r>
              <a:rPr lang="cs-CZ" dirty="0" smtClean="0"/>
              <a:t>nestačí nebo není možno přijmout mírnější prostředky</a:t>
            </a:r>
          </a:p>
          <a:p>
            <a:pPr lvl="2"/>
            <a:r>
              <a:rPr lang="cs-CZ" dirty="0" smtClean="0"/>
              <a:t>schválení smlouvy o nápomoci</a:t>
            </a:r>
          </a:p>
          <a:p>
            <a:pPr lvl="2"/>
            <a:r>
              <a:rPr lang="cs-CZ" dirty="0" smtClean="0"/>
              <a:t>schválení zastoupení členem domácnosti</a:t>
            </a:r>
          </a:p>
          <a:p>
            <a:pPr lvl="2"/>
            <a:r>
              <a:rPr lang="cs-CZ" dirty="0" smtClean="0"/>
              <a:t>jmenování opatrovníka bez omezení svéprávnosti</a:t>
            </a:r>
            <a:endParaRPr lang="cs-CZ" dirty="0"/>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Rozhodnutí o omezení svéprávnosti</a:t>
            </a:r>
            <a:endParaRPr lang="cs-CZ" dirty="0"/>
          </a:p>
        </p:txBody>
      </p:sp>
      <p:sp>
        <p:nvSpPr>
          <p:cNvPr id="3" name="Zástupný symbol pro obsah 2"/>
          <p:cNvSpPr>
            <a:spLocks noGrp="1"/>
          </p:cNvSpPr>
          <p:nvPr>
            <p:ph idx="1"/>
          </p:nvPr>
        </p:nvSpPr>
        <p:spPr/>
        <p:txBody>
          <a:bodyPr>
            <a:normAutofit/>
          </a:bodyPr>
          <a:lstStyle/>
          <a:p>
            <a:r>
              <a:rPr lang="cs-CZ" dirty="0" smtClean="0"/>
              <a:t>V rozsudku soud</a:t>
            </a:r>
          </a:p>
          <a:p>
            <a:pPr lvl="1"/>
            <a:r>
              <a:rPr lang="cs-CZ" dirty="0" smtClean="0"/>
              <a:t>vymezí rozsah omezení svéprávnosti</a:t>
            </a:r>
          </a:p>
          <a:p>
            <a:pPr lvl="2"/>
            <a:r>
              <a:rPr lang="cs-CZ" dirty="0" smtClean="0"/>
              <a:t>nelze omezit </a:t>
            </a:r>
          </a:p>
          <a:p>
            <a:pPr lvl="3"/>
            <a:r>
              <a:rPr lang="cs-CZ" dirty="0" smtClean="0"/>
              <a:t>právní jednání v běžných záležitostech každodenního života</a:t>
            </a:r>
          </a:p>
          <a:p>
            <a:pPr lvl="3"/>
            <a:r>
              <a:rPr lang="cs-CZ" dirty="0" smtClean="0"/>
              <a:t>poskytování a přijímání malých nebo obvyklých darů </a:t>
            </a:r>
          </a:p>
          <a:p>
            <a:pPr lvl="1"/>
            <a:r>
              <a:rPr lang="cs-CZ" dirty="0" smtClean="0"/>
              <a:t>určí dobu omezení</a:t>
            </a:r>
          </a:p>
          <a:p>
            <a:pPr lvl="2"/>
            <a:r>
              <a:rPr lang="cs-CZ" dirty="0" smtClean="0"/>
              <a:t>doba nutná k vyřízení určité záležitosti</a:t>
            </a:r>
          </a:p>
          <a:p>
            <a:pPr lvl="2"/>
            <a:r>
              <a:rPr lang="cs-CZ" dirty="0" smtClean="0"/>
              <a:t>jinak určená doba (nejvýše 3 roky)</a:t>
            </a:r>
          </a:p>
          <a:p>
            <a:pPr lvl="1"/>
            <a:r>
              <a:rPr lang="cs-CZ" dirty="0" smtClean="0"/>
              <a:t>jmenuje opatrovníka</a:t>
            </a:r>
          </a:p>
          <a:p>
            <a:r>
              <a:rPr lang="cs-CZ" dirty="0" smtClean="0"/>
              <a:t>Prodloužení doby omezení (§ 59 i. </a:t>
            </a:r>
            <a:r>
              <a:rPr lang="cs-CZ" dirty="0" err="1" smtClean="0"/>
              <a:t>f</a:t>
            </a:r>
            <a:r>
              <a:rPr lang="cs-CZ" dirty="0" smtClean="0"/>
              <a:t>.)</a:t>
            </a:r>
            <a:endParaRPr lang="cs-CZ" dirty="0"/>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Neplatnost právního jednání</a:t>
            </a:r>
            <a:endParaRPr lang="cs-CZ" dirty="0"/>
          </a:p>
        </p:txBody>
      </p:sp>
      <p:sp>
        <p:nvSpPr>
          <p:cNvPr id="3" name="Zástupný symbol pro obsah 2"/>
          <p:cNvSpPr>
            <a:spLocks noGrp="1"/>
          </p:cNvSpPr>
          <p:nvPr>
            <p:ph idx="1"/>
          </p:nvPr>
        </p:nvSpPr>
        <p:spPr/>
        <p:txBody>
          <a:bodyPr>
            <a:normAutofit/>
          </a:bodyPr>
          <a:lstStyle/>
          <a:p>
            <a:r>
              <a:rPr lang="cs-CZ" sz="2400" dirty="0" smtClean="0"/>
              <a:t>Právní jednání, k němuž je FO nezpůsobilá, je </a:t>
            </a:r>
            <a:r>
              <a:rPr lang="cs-CZ" sz="2400" b="1" dirty="0" smtClean="0"/>
              <a:t>neplatné</a:t>
            </a:r>
            <a:r>
              <a:rPr lang="cs-CZ" sz="2400" dirty="0" smtClean="0"/>
              <a:t> (§ 581)</a:t>
            </a:r>
          </a:p>
          <a:p>
            <a:pPr lvl="1"/>
            <a:r>
              <a:rPr lang="cs-CZ" sz="2000" dirty="0" smtClean="0"/>
              <a:t>jen pokud působí FO újmu (§ 65/1)</a:t>
            </a:r>
          </a:p>
          <a:p>
            <a:r>
              <a:rPr lang="cs-CZ" sz="2400" b="1" dirty="0" err="1" smtClean="0"/>
              <a:t>Konvalidace</a:t>
            </a:r>
            <a:endParaRPr lang="cs-CZ" sz="2400" b="1" dirty="0" smtClean="0"/>
          </a:p>
          <a:p>
            <a:pPr lvl="1"/>
            <a:r>
              <a:rPr lang="cs-CZ" sz="2000" dirty="0" smtClean="0"/>
              <a:t>dodatečné schválení (</a:t>
            </a:r>
            <a:r>
              <a:rPr lang="cs-CZ" sz="2000" dirty="0" err="1" smtClean="0"/>
              <a:t>ratihabice</a:t>
            </a:r>
            <a:r>
              <a:rPr lang="cs-CZ" sz="2000" dirty="0" smtClean="0"/>
              <a:t>) opatrovníkem</a:t>
            </a:r>
          </a:p>
          <a:p>
            <a:pPr lvl="1"/>
            <a:r>
              <a:rPr lang="cs-CZ" sz="2000" dirty="0" smtClean="0"/>
              <a:t>dodatečné schválení FO poté, co opět nabyla svéprávnost</a:t>
            </a:r>
            <a:endParaRPr lang="cs-CZ" sz="2000" dirty="0"/>
          </a:p>
        </p:txBody>
      </p:sp>
    </p:spTree>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Právní osobnost</a:t>
            </a:r>
            <a:endParaRPr lang="cs-CZ" dirty="0"/>
          </a:p>
        </p:txBody>
      </p:sp>
      <p:sp>
        <p:nvSpPr>
          <p:cNvPr id="5" name="Zástupný symbol pro text 4"/>
          <p:cNvSpPr>
            <a:spLocks noGrp="1"/>
          </p:cNvSpPr>
          <p:nvPr>
            <p:ph type="body" idx="1"/>
          </p:nvPr>
        </p:nvSpPr>
        <p:spPr/>
        <p:txBody>
          <a:bodyPr/>
          <a:lstStyle/>
          <a:p>
            <a:endParaRPr lang="cs-CZ"/>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cs-CZ" dirty="0" smtClean="0"/>
              <a:t>Právnické osoby</a:t>
            </a:r>
            <a:endParaRPr lang="en-US" dirty="0"/>
          </a:p>
        </p:txBody>
      </p:sp>
      <p:sp>
        <p:nvSpPr>
          <p:cNvPr id="3" name="Zástupný symbol pro text 2"/>
          <p:cNvSpPr>
            <a:spLocks noGrp="1"/>
          </p:cNvSpPr>
          <p:nvPr>
            <p:ph type="body" idx="1"/>
          </p:nvPr>
        </p:nvSpPr>
        <p:spPr/>
        <p:txBody>
          <a:bodyPr/>
          <a:lstStyle/>
          <a:p>
            <a:endParaRPr lang="cs-CZ"/>
          </a:p>
        </p:txBody>
      </p:sp>
    </p:spTree>
    <p:extLst>
      <p:ext uri="{BB962C8B-B14F-4D97-AF65-F5344CB8AC3E}">
        <p14:creationId xmlns:p14="http://schemas.microsoft.com/office/powerpoint/2010/main" val="27924717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Osnova</a:t>
            </a:r>
            <a:endParaRPr lang="cs-CZ" dirty="0"/>
          </a:p>
        </p:txBody>
      </p:sp>
      <p:sp>
        <p:nvSpPr>
          <p:cNvPr id="3" name="Podnadpis 2"/>
          <p:cNvSpPr>
            <a:spLocks noGrp="1"/>
          </p:cNvSpPr>
          <p:nvPr>
            <p:ph idx="1"/>
          </p:nvPr>
        </p:nvSpPr>
        <p:spPr/>
        <p:txBody>
          <a:bodyPr>
            <a:normAutofit/>
          </a:bodyPr>
          <a:lstStyle/>
          <a:p>
            <a:pPr marL="285750" indent="-285750" algn="l">
              <a:buFont typeface="Arial" panose="020B0604020202020204" pitchFamily="34" charset="0"/>
              <a:buChar char="•"/>
            </a:pPr>
            <a:endParaRPr lang="cs-CZ" dirty="0"/>
          </a:p>
          <a:p>
            <a:pPr marL="342900" indent="-342900">
              <a:buFont typeface="Wingdings 3" charset="2"/>
              <a:buChar char=""/>
            </a:pPr>
            <a:r>
              <a:rPr lang="cs-CZ" dirty="0">
                <a:solidFill>
                  <a:schemeClr val="tx1">
                    <a:lumMod val="75000"/>
                    <a:lumOff val="25000"/>
                  </a:schemeClr>
                </a:solidFill>
              </a:rPr>
              <a:t>KONCEPCE PRÁVNICKÉ OSOBY A ZÁKLADNÍ ZMĚNY</a:t>
            </a:r>
          </a:p>
          <a:p>
            <a:pPr marL="342900" indent="-342900">
              <a:buFont typeface="Wingdings 3" charset="2"/>
              <a:buChar char=""/>
            </a:pPr>
            <a:r>
              <a:rPr lang="cs-CZ" dirty="0">
                <a:solidFill>
                  <a:schemeClr val="tx1">
                    <a:lumMod val="75000"/>
                    <a:lumOff val="25000"/>
                  </a:schemeClr>
                </a:solidFill>
              </a:rPr>
              <a:t>SYSTEMATIKA PRÁVNICKÝCH OSOB</a:t>
            </a:r>
          </a:p>
          <a:p>
            <a:pPr marL="342900" indent="-342900">
              <a:buFont typeface="Wingdings 3" charset="2"/>
              <a:buChar char=""/>
            </a:pPr>
            <a:r>
              <a:rPr lang="cs-CZ" dirty="0">
                <a:solidFill>
                  <a:schemeClr val="tx1">
                    <a:lumMod val="75000"/>
                    <a:lumOff val="25000"/>
                  </a:schemeClr>
                </a:solidFill>
              </a:rPr>
              <a:t>REJSTŘÍKOVÉ SOUVISLOSTI</a:t>
            </a:r>
          </a:p>
          <a:p>
            <a:pPr marL="342900" indent="-342900">
              <a:buFont typeface="Wingdings 3" charset="2"/>
              <a:buChar char=""/>
            </a:pPr>
            <a:r>
              <a:rPr lang="cs-CZ" dirty="0">
                <a:solidFill>
                  <a:schemeClr val="tx1">
                    <a:lumMod val="75000"/>
                    <a:lumOff val="25000"/>
                  </a:schemeClr>
                </a:solidFill>
              </a:rPr>
              <a:t>NOVÉ NADAČNÍ PRÁVO – FUNDACE</a:t>
            </a:r>
          </a:p>
          <a:p>
            <a:pPr marL="342900" indent="-342900">
              <a:buFont typeface="Wingdings 3" charset="2"/>
              <a:buChar char=""/>
            </a:pPr>
            <a:r>
              <a:rPr lang="cs-CZ" dirty="0">
                <a:solidFill>
                  <a:schemeClr val="tx1">
                    <a:lumMod val="75000"/>
                    <a:lumOff val="25000"/>
                  </a:schemeClr>
                </a:solidFill>
              </a:rPr>
              <a:t>NADACE</a:t>
            </a:r>
          </a:p>
          <a:p>
            <a:pPr marL="342900" indent="-342900">
              <a:buFont typeface="Wingdings 3" charset="2"/>
              <a:buChar char=""/>
            </a:pPr>
            <a:r>
              <a:rPr lang="cs-CZ" dirty="0">
                <a:solidFill>
                  <a:schemeClr val="tx1">
                    <a:lumMod val="75000"/>
                    <a:lumOff val="25000"/>
                  </a:schemeClr>
                </a:solidFill>
              </a:rPr>
              <a:t>NADAČNÍ FOND</a:t>
            </a:r>
          </a:p>
          <a:p>
            <a:pPr marL="342900" indent="-342900">
              <a:buFont typeface="Wingdings 3" charset="2"/>
              <a:buChar char=""/>
            </a:pPr>
            <a:r>
              <a:rPr lang="cs-CZ" dirty="0">
                <a:solidFill>
                  <a:schemeClr val="tx1">
                    <a:lumMod val="75000"/>
                    <a:lumOff val="25000"/>
                  </a:schemeClr>
                </a:solidFill>
              </a:rPr>
              <a:t>ÚSTAV</a:t>
            </a:r>
          </a:p>
          <a:p>
            <a:pPr marL="342900" indent="-342900">
              <a:buFont typeface="Wingdings 3" charset="2"/>
              <a:buChar char=""/>
            </a:pPr>
            <a:r>
              <a:rPr lang="cs-CZ" dirty="0">
                <a:solidFill>
                  <a:schemeClr val="tx1">
                    <a:lumMod val="75000"/>
                    <a:lumOff val="25000"/>
                  </a:schemeClr>
                </a:solidFill>
              </a:rPr>
              <a:t>OBECNĚ PROSPĚŠNÁ SPOLEČNOST</a:t>
            </a:r>
          </a:p>
          <a:p>
            <a:pPr marL="342900" indent="-342900" algn="l">
              <a:buFont typeface="Arial" panose="020B0604020202020204" pitchFamily="34" charset="0"/>
              <a:buChar char="•"/>
            </a:pPr>
            <a:endParaRPr lang="cs-CZ" dirty="0" smtClean="0"/>
          </a:p>
          <a:p>
            <a:pPr marL="342900" indent="-342900" algn="l">
              <a:buFont typeface="Arial" panose="020B0604020202020204" pitchFamily="34" charset="0"/>
              <a:buChar char="•"/>
            </a:pPr>
            <a:endParaRPr lang="cs-CZ" dirty="0" smtClean="0"/>
          </a:p>
          <a:p>
            <a:pPr marL="342900" indent="-342900" algn="l">
              <a:buFont typeface="Arial" panose="020B0604020202020204" pitchFamily="34" charset="0"/>
              <a:buChar char="•"/>
            </a:pPr>
            <a:endParaRPr lang="cs-CZ" dirty="0" smtClean="0"/>
          </a:p>
          <a:p>
            <a:pPr marL="342900" indent="-342900" algn="l">
              <a:buFont typeface="Arial" panose="020B0604020202020204" pitchFamily="34" charset="0"/>
              <a:buChar char="•"/>
            </a:pPr>
            <a:endParaRPr lang="cs-CZ" dirty="0" smtClean="0"/>
          </a:p>
          <a:p>
            <a:pPr marL="342900" indent="-342900" algn="l">
              <a:buFont typeface="Arial" panose="020B0604020202020204" pitchFamily="34" charset="0"/>
              <a:buChar char="•"/>
            </a:pPr>
            <a:endParaRPr lang="cs-CZ" dirty="0"/>
          </a:p>
        </p:txBody>
      </p:sp>
    </p:spTree>
    <p:extLst>
      <p:ext uri="{BB962C8B-B14F-4D97-AF65-F5344CB8AC3E}">
        <p14:creationId xmlns:p14="http://schemas.microsoft.com/office/powerpoint/2010/main" val="319104385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err="1" smtClean="0"/>
              <a:t>Koncepce</a:t>
            </a:r>
            <a:r>
              <a:rPr lang="en-US" dirty="0" smtClean="0"/>
              <a:t> </a:t>
            </a:r>
            <a:r>
              <a:rPr lang="en-US" dirty="0" err="1" smtClean="0"/>
              <a:t>právnické</a:t>
            </a:r>
            <a:r>
              <a:rPr lang="en-US" dirty="0" smtClean="0"/>
              <a:t> </a:t>
            </a:r>
            <a:r>
              <a:rPr lang="en-US" dirty="0" err="1" smtClean="0"/>
              <a:t>osoby</a:t>
            </a:r>
            <a:r>
              <a:rPr lang="en-US" dirty="0" smtClean="0"/>
              <a:t> a </a:t>
            </a:r>
            <a:r>
              <a:rPr lang="en-US" dirty="0" err="1" smtClean="0"/>
              <a:t>její</a:t>
            </a:r>
            <a:r>
              <a:rPr lang="en-US" dirty="0" smtClean="0"/>
              <a:t> </a:t>
            </a:r>
            <a:r>
              <a:rPr lang="en-US" dirty="0" err="1" smtClean="0"/>
              <a:t>základní</a:t>
            </a:r>
            <a:r>
              <a:rPr lang="en-US" dirty="0" smtClean="0"/>
              <a:t> </a:t>
            </a:r>
            <a:r>
              <a:rPr lang="en-US" dirty="0" err="1" smtClean="0"/>
              <a:t>změny</a:t>
            </a:r>
            <a:endParaRPr lang="en-US" dirty="0"/>
          </a:p>
        </p:txBody>
      </p:sp>
      <p:sp>
        <p:nvSpPr>
          <p:cNvPr id="2" name="Zástupný symbol pro text 1"/>
          <p:cNvSpPr>
            <a:spLocks noGrp="1"/>
          </p:cNvSpPr>
          <p:nvPr>
            <p:ph type="body" idx="1"/>
          </p:nvPr>
        </p:nvSpPr>
        <p:spPr/>
        <p:txBody>
          <a:bodyPr/>
          <a:lstStyle/>
          <a:p>
            <a:endParaRPr lang="cs-CZ"/>
          </a:p>
        </p:txBody>
      </p:sp>
    </p:spTree>
    <p:extLst>
      <p:ext uri="{BB962C8B-B14F-4D97-AF65-F5344CB8AC3E}">
        <p14:creationId xmlns:p14="http://schemas.microsoft.com/office/powerpoint/2010/main" val="285088853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Pojetí právnické osoby</a:t>
            </a:r>
            <a:endParaRPr lang="cs-CZ" dirty="0"/>
          </a:p>
        </p:txBody>
      </p:sp>
      <p:sp>
        <p:nvSpPr>
          <p:cNvPr id="2" name="Zástupný symbol pro obsah 1"/>
          <p:cNvSpPr>
            <a:spLocks noGrp="1"/>
          </p:cNvSpPr>
          <p:nvPr>
            <p:ph idx="1"/>
          </p:nvPr>
        </p:nvSpPr>
        <p:spPr/>
        <p:txBody>
          <a:bodyPr>
            <a:normAutofit fontScale="92500" lnSpcReduction="10000"/>
          </a:bodyPr>
          <a:lstStyle/>
          <a:p>
            <a:pPr>
              <a:buClr>
                <a:srgbClr val="DD6909"/>
              </a:buClr>
            </a:pPr>
            <a:r>
              <a:rPr lang="cs-CZ" dirty="0" smtClean="0"/>
              <a:t>stát některým entitám přiznává právní osobnost</a:t>
            </a:r>
          </a:p>
          <a:p>
            <a:pPr lvl="1">
              <a:buClr>
                <a:srgbClr val="DD6909"/>
              </a:buClr>
            </a:pPr>
            <a:r>
              <a:rPr lang="cs-CZ" dirty="0" smtClean="0"/>
              <a:t>organizované útvary, o kterých zákon stanoví, že mají právní osobnost, nebo jejichž právní osobnost zákon uzná (§ 20)</a:t>
            </a:r>
          </a:p>
          <a:p>
            <a:pPr lvl="1">
              <a:buClr>
                <a:srgbClr val="DD6909"/>
              </a:buClr>
            </a:pPr>
            <a:r>
              <a:rPr lang="cs-CZ" dirty="0" smtClean="0"/>
              <a:t>NOZ právnické osoby nijak nevymezuje, pouze s nimi počítá</a:t>
            </a:r>
          </a:p>
          <a:p>
            <a:pPr>
              <a:buClr>
                <a:srgbClr val="DD6909"/>
              </a:buClr>
              <a:buFont typeface="Arial" pitchFamily="34" charset="0"/>
              <a:buChar char="∕"/>
            </a:pPr>
            <a:endParaRPr lang="cs-CZ" dirty="0" smtClean="0"/>
          </a:p>
          <a:p>
            <a:pPr>
              <a:buClr>
                <a:srgbClr val="DD6909"/>
              </a:buClr>
            </a:pPr>
            <a:r>
              <a:rPr lang="cs-CZ" dirty="0" smtClean="0"/>
              <a:t>§ 118 až 418 (301 paragrafů)</a:t>
            </a:r>
          </a:p>
          <a:p>
            <a:pPr lvl="1">
              <a:buClr>
                <a:srgbClr val="DD6909"/>
              </a:buClr>
            </a:pPr>
            <a:r>
              <a:rPr lang="cs-CZ" dirty="0" smtClean="0"/>
              <a:t>vliv integrace</a:t>
            </a:r>
          </a:p>
          <a:p>
            <a:pPr lvl="1">
              <a:buClr>
                <a:srgbClr val="DD6909"/>
              </a:buClr>
            </a:pPr>
            <a:r>
              <a:rPr lang="cs-CZ" dirty="0" smtClean="0"/>
              <a:t>regulace je nově kompletní</a:t>
            </a:r>
          </a:p>
          <a:p>
            <a:pPr lvl="2">
              <a:buClr>
                <a:srgbClr val="DD6909"/>
              </a:buClr>
            </a:pPr>
            <a:r>
              <a:rPr lang="cs-CZ" dirty="0" smtClean="0"/>
              <a:t>NOZ obsahuje obecnou regulaci celého „života“ právnické osoby</a:t>
            </a:r>
          </a:p>
          <a:p>
            <a:pPr lvl="3">
              <a:buClr>
                <a:srgbClr val="DD6909"/>
              </a:buClr>
            </a:pPr>
            <a:r>
              <a:rPr lang="cs-CZ" dirty="0" smtClean="0"/>
              <a:t>od jejího ustavení, přes vznik až po zánik, včetně problematiky přeměn a likvidace</a:t>
            </a:r>
          </a:p>
          <a:p>
            <a:pPr lvl="3">
              <a:buClr>
                <a:srgbClr val="DD6909"/>
              </a:buClr>
            </a:pPr>
            <a:r>
              <a:rPr lang="cs-CZ" dirty="0" smtClean="0"/>
              <a:t>to dosavadní občanský zákoník nenabízel</a:t>
            </a:r>
          </a:p>
        </p:txBody>
      </p:sp>
    </p:spTree>
    <p:extLst>
      <p:ext uri="{BB962C8B-B14F-4D97-AF65-F5344CB8AC3E}">
        <p14:creationId xmlns:p14="http://schemas.microsoft.com/office/powerpoint/2010/main" val="104090441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cs-CZ" dirty="0" smtClean="0"/>
              <a:t>Zvláštní zákony týkající se právnických osob</a:t>
            </a:r>
            <a:endParaRPr lang="cs-CZ" dirty="0"/>
          </a:p>
        </p:txBody>
      </p:sp>
      <p:sp>
        <p:nvSpPr>
          <p:cNvPr id="2" name="Zástupný symbol pro obsah 1"/>
          <p:cNvSpPr>
            <a:spLocks noGrp="1"/>
          </p:cNvSpPr>
          <p:nvPr>
            <p:ph idx="1"/>
          </p:nvPr>
        </p:nvSpPr>
        <p:spPr/>
        <p:txBody>
          <a:bodyPr>
            <a:normAutofit fontScale="85000" lnSpcReduction="20000"/>
          </a:bodyPr>
          <a:lstStyle/>
          <a:p>
            <a:pPr>
              <a:buClr>
                <a:srgbClr val="DD6909"/>
              </a:buClr>
            </a:pPr>
            <a:r>
              <a:rPr lang="cs-CZ" dirty="0" smtClean="0"/>
              <a:t>zákon o obchodních korporacích (č. 90/2012 Sb.)</a:t>
            </a:r>
          </a:p>
          <a:p>
            <a:pPr lvl="1">
              <a:buClr>
                <a:srgbClr val="DD6909"/>
              </a:buClr>
            </a:pPr>
            <a:r>
              <a:rPr lang="cs-CZ" dirty="0" smtClean="0"/>
              <a:t>obsahuje regulaci týkající se obchodních společností a družstev</a:t>
            </a:r>
          </a:p>
          <a:p>
            <a:pPr lvl="1">
              <a:buClr>
                <a:srgbClr val="DD6909"/>
              </a:buClr>
            </a:pPr>
            <a:r>
              <a:rPr lang="cs-CZ" dirty="0" smtClean="0"/>
              <a:t>obecná ustanovení o právnických osobách a o korporacích</a:t>
            </a:r>
          </a:p>
          <a:p>
            <a:pPr lvl="2">
              <a:buClr>
                <a:srgbClr val="DD6909"/>
              </a:buClr>
            </a:pPr>
            <a:r>
              <a:rPr lang="cs-CZ" dirty="0" smtClean="0"/>
              <a:t>subsidiární použití</a:t>
            </a:r>
          </a:p>
          <a:p>
            <a:pPr lvl="1">
              <a:buClr>
                <a:srgbClr val="DD6909"/>
              </a:buClr>
            </a:pPr>
            <a:r>
              <a:rPr lang="cs-CZ" dirty="0" smtClean="0"/>
              <a:t>pravidla týkající se spolků</a:t>
            </a:r>
          </a:p>
          <a:p>
            <a:pPr lvl="2">
              <a:buClr>
                <a:srgbClr val="DD6909"/>
              </a:buClr>
            </a:pPr>
            <a:r>
              <a:rPr lang="cs-CZ" dirty="0" smtClean="0"/>
              <a:t>použijí se, když na ně zákon o korporacích přímo odkáže</a:t>
            </a:r>
          </a:p>
          <a:p>
            <a:pPr>
              <a:buClr>
                <a:srgbClr val="DD6909"/>
              </a:buClr>
            </a:pPr>
            <a:endParaRPr lang="cs-CZ" dirty="0" smtClean="0"/>
          </a:p>
          <a:p>
            <a:pPr>
              <a:buClr>
                <a:srgbClr val="DD6909"/>
              </a:buClr>
            </a:pPr>
            <a:r>
              <a:rPr lang="cs-CZ" dirty="0" smtClean="0"/>
              <a:t>zákon o veřejných rejstřících (č. 304/2013 Sb</a:t>
            </a:r>
            <a:r>
              <a:rPr lang="cs-CZ" dirty="0"/>
              <a:t>.</a:t>
            </a:r>
            <a:r>
              <a:rPr lang="cs-CZ" dirty="0" smtClean="0"/>
              <a:t>)</a:t>
            </a:r>
          </a:p>
          <a:p>
            <a:pPr lvl="1">
              <a:buClr>
                <a:srgbClr val="DD6909"/>
              </a:buClr>
            </a:pPr>
            <a:r>
              <a:rPr lang="cs-CZ" dirty="0" smtClean="0"/>
              <a:t>obchodní společnosti, družstva, nadace, nadační fondy, spolky, společenství vlastníků jednotek,…</a:t>
            </a:r>
          </a:p>
          <a:p>
            <a:pPr lvl="1">
              <a:buClr>
                <a:srgbClr val="DD6909"/>
              </a:buClr>
            </a:pPr>
            <a:r>
              <a:rPr lang="cs-CZ" dirty="0" smtClean="0"/>
              <a:t>přímé zápisy prováděné notáři</a:t>
            </a:r>
          </a:p>
          <a:p>
            <a:pPr>
              <a:buClr>
                <a:srgbClr val="DD6909"/>
              </a:buClr>
            </a:pPr>
            <a:endParaRPr lang="cs-CZ" dirty="0" smtClean="0"/>
          </a:p>
          <a:p>
            <a:pPr>
              <a:buClr>
                <a:srgbClr val="DD6909"/>
              </a:buClr>
            </a:pPr>
            <a:r>
              <a:rPr lang="cs-CZ" dirty="0" smtClean="0"/>
              <a:t>zákon o přeměnách obchodních společností</a:t>
            </a:r>
          </a:p>
          <a:p>
            <a:pPr>
              <a:buClr>
                <a:srgbClr val="DD6909"/>
              </a:buClr>
              <a:buFont typeface="Arial" pitchFamily="34" charset="0"/>
              <a:buChar char="∕"/>
            </a:pPr>
            <a:endParaRPr lang="cs-CZ" dirty="0" smtClean="0"/>
          </a:p>
        </p:txBody>
      </p:sp>
    </p:spTree>
    <p:extLst>
      <p:ext uri="{BB962C8B-B14F-4D97-AF65-F5344CB8AC3E}">
        <p14:creationId xmlns:p14="http://schemas.microsoft.com/office/powerpoint/2010/main" val="1917139681"/>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cs-CZ" dirty="0" smtClean="0"/>
              <a:t>Přechodná ustanovení k právnickým osobám</a:t>
            </a:r>
            <a:endParaRPr lang="cs-CZ" dirty="0"/>
          </a:p>
        </p:txBody>
      </p:sp>
      <p:sp>
        <p:nvSpPr>
          <p:cNvPr id="2" name="Zástupný symbol pro obsah 1"/>
          <p:cNvSpPr>
            <a:spLocks noGrp="1"/>
          </p:cNvSpPr>
          <p:nvPr>
            <p:ph idx="1"/>
          </p:nvPr>
        </p:nvSpPr>
        <p:spPr/>
        <p:txBody>
          <a:bodyPr>
            <a:normAutofit fontScale="92500" lnSpcReduction="10000"/>
          </a:bodyPr>
          <a:lstStyle/>
          <a:p>
            <a:pPr>
              <a:buClr>
                <a:srgbClr val="DD6909"/>
              </a:buClr>
            </a:pPr>
            <a:r>
              <a:rPr lang="cs-CZ" dirty="0" smtClean="0"/>
              <a:t>nová zákonná úprava osobního statusu právnických osob dopadá ode dne účinnosti nového zákona i na právní poměry dosud trvající</a:t>
            </a:r>
          </a:p>
          <a:p>
            <a:pPr>
              <a:buClr>
                <a:srgbClr val="DD6909"/>
              </a:buClr>
            </a:pPr>
            <a:endParaRPr lang="cs-CZ" dirty="0" smtClean="0"/>
          </a:p>
          <a:p>
            <a:pPr>
              <a:buClr>
                <a:srgbClr val="DD6909"/>
              </a:buClr>
            </a:pPr>
            <a:r>
              <a:rPr lang="cs-CZ" dirty="0" smtClean="0"/>
              <a:t>nutnost přizpůsobit společenskou smlouvu či statut (§ 3041 odst. 2)</a:t>
            </a:r>
          </a:p>
          <a:p>
            <a:pPr lvl="1">
              <a:buClr>
                <a:srgbClr val="DD6909"/>
              </a:buClr>
            </a:pPr>
            <a:r>
              <a:rPr lang="cs-CZ" dirty="0" smtClean="0"/>
              <a:t>rozpor s kogentním pravidlem – pozbývá závaznost účinností</a:t>
            </a:r>
          </a:p>
          <a:p>
            <a:pPr lvl="1">
              <a:buClr>
                <a:srgbClr val="DD6909"/>
              </a:buClr>
            </a:pPr>
            <a:r>
              <a:rPr lang="cs-CZ" dirty="0" smtClean="0"/>
              <a:t>lhůta 3 roky k nápravě</a:t>
            </a:r>
          </a:p>
          <a:p>
            <a:pPr lvl="2">
              <a:buClr>
                <a:srgbClr val="DD6909"/>
              </a:buClr>
            </a:pPr>
            <a:r>
              <a:rPr lang="cs-CZ" dirty="0" smtClean="0"/>
              <a:t>neučiní-li to – může dojít až ke zrušení PO</a:t>
            </a:r>
          </a:p>
          <a:p>
            <a:pPr>
              <a:buClr>
                <a:srgbClr val="DD6909"/>
              </a:buClr>
            </a:pPr>
            <a:endParaRPr lang="cs-CZ" dirty="0" smtClean="0"/>
          </a:p>
          <a:p>
            <a:pPr>
              <a:buClr>
                <a:srgbClr val="DD6909"/>
              </a:buClr>
            </a:pPr>
            <a:r>
              <a:rPr lang="cs-CZ" dirty="0" smtClean="0"/>
              <a:t>zákon o obchodních korporacích</a:t>
            </a:r>
          </a:p>
          <a:p>
            <a:pPr lvl="1">
              <a:buClr>
                <a:srgbClr val="DD6909"/>
              </a:buClr>
            </a:pPr>
            <a:r>
              <a:rPr lang="cs-CZ" dirty="0" smtClean="0"/>
              <a:t>lhůta 6 měsíců k nápravě (§ 777 ZOK)</a:t>
            </a:r>
          </a:p>
        </p:txBody>
      </p:sp>
    </p:spTree>
    <p:extLst>
      <p:ext uri="{BB962C8B-B14F-4D97-AF65-F5344CB8AC3E}">
        <p14:creationId xmlns:p14="http://schemas.microsoft.com/office/powerpoint/2010/main" val="2955418298"/>
      </p:ext>
    </p:extLst>
  </p:cSld>
  <p:clrMapOvr>
    <a:masterClrMapping/>
  </p:clrMapOvr>
  <p:transition spd="slow">
    <p:cove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Neplatnost právnické osoby</a:t>
            </a:r>
            <a:endParaRPr lang="cs-CZ" dirty="0"/>
          </a:p>
        </p:txBody>
      </p:sp>
      <p:sp>
        <p:nvSpPr>
          <p:cNvPr id="2" name="Zástupný symbol pro obsah 1"/>
          <p:cNvSpPr>
            <a:spLocks noGrp="1"/>
          </p:cNvSpPr>
          <p:nvPr>
            <p:ph idx="1"/>
          </p:nvPr>
        </p:nvSpPr>
        <p:spPr/>
        <p:txBody>
          <a:bodyPr>
            <a:normAutofit fontScale="85000" lnSpcReduction="20000"/>
          </a:bodyPr>
          <a:lstStyle/>
          <a:p>
            <a:pPr>
              <a:buClr>
                <a:srgbClr val="DD6909"/>
              </a:buClr>
            </a:pPr>
            <a:r>
              <a:rPr lang="cs-CZ" dirty="0"/>
              <a:t>obecná úprava – nově v NOZ</a:t>
            </a:r>
          </a:p>
          <a:p>
            <a:pPr lvl="1">
              <a:buClr>
                <a:srgbClr val="DD6909"/>
              </a:buClr>
            </a:pPr>
            <a:r>
              <a:rPr lang="cs-CZ" dirty="0"/>
              <a:t>vychází se ze speciální úpravy v dosavadním obchodním zákoníku</a:t>
            </a:r>
          </a:p>
          <a:p>
            <a:pPr>
              <a:buClr>
                <a:srgbClr val="DD6909"/>
              </a:buClr>
            </a:pPr>
            <a:endParaRPr lang="cs-CZ" dirty="0"/>
          </a:p>
          <a:p>
            <a:pPr>
              <a:buClr>
                <a:srgbClr val="DD6909"/>
              </a:buClr>
            </a:pPr>
            <a:r>
              <a:rPr lang="cs-CZ" dirty="0"/>
              <a:t>je-li zjištěn nedostatek – poskytnout čas k nápravě (§ 130)</a:t>
            </a:r>
          </a:p>
          <a:p>
            <a:pPr>
              <a:buClr>
                <a:srgbClr val="DD6909"/>
              </a:buClr>
            </a:pPr>
            <a:endParaRPr lang="cs-CZ" dirty="0"/>
          </a:p>
          <a:p>
            <a:pPr>
              <a:buClr>
                <a:srgbClr val="DD6909"/>
              </a:buClr>
            </a:pPr>
            <a:r>
              <a:rPr lang="cs-CZ" dirty="0"/>
              <a:t>ochrana třetích osob</a:t>
            </a:r>
          </a:p>
          <a:p>
            <a:pPr lvl="1">
              <a:buClr>
                <a:srgbClr val="DD6909"/>
              </a:buClr>
            </a:pPr>
            <a:r>
              <a:rPr lang="cs-CZ" dirty="0"/>
              <a:t>prohlášení neplatnosti nemá vliv na práva a povinnosti, jichž PO nabyla (§ 131)</a:t>
            </a:r>
          </a:p>
          <a:p>
            <a:pPr>
              <a:buClr>
                <a:srgbClr val="DD6909"/>
              </a:buClr>
            </a:pPr>
            <a:endParaRPr lang="cs-CZ" dirty="0"/>
          </a:p>
          <a:p>
            <a:pPr>
              <a:buClr>
                <a:srgbClr val="DD6909"/>
              </a:buClr>
            </a:pPr>
            <a:r>
              <a:rPr lang="cs-CZ" dirty="0"/>
              <a:t>institut co do důsledků hodně blízký institutu zrušení právnické osoby soudem (§ 172)</a:t>
            </a:r>
          </a:p>
          <a:p>
            <a:pPr lvl="1">
              <a:buClr>
                <a:srgbClr val="DD6909"/>
              </a:buClr>
            </a:pPr>
            <a:r>
              <a:rPr lang="cs-CZ" dirty="0"/>
              <a:t>v obou případech nutno provést likvidaci</a:t>
            </a:r>
          </a:p>
        </p:txBody>
      </p:sp>
    </p:spTree>
    <p:extLst>
      <p:ext uri="{BB962C8B-B14F-4D97-AF65-F5344CB8AC3E}">
        <p14:creationId xmlns:p14="http://schemas.microsoft.com/office/powerpoint/2010/main" val="269779350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Název a sídlo právnické osoby</a:t>
            </a:r>
            <a:endParaRPr lang="cs-CZ" dirty="0"/>
          </a:p>
        </p:txBody>
      </p:sp>
      <p:sp>
        <p:nvSpPr>
          <p:cNvPr id="2" name="Zástupný symbol pro obsah 1"/>
          <p:cNvSpPr>
            <a:spLocks noGrp="1"/>
          </p:cNvSpPr>
          <p:nvPr>
            <p:ph idx="1"/>
          </p:nvPr>
        </p:nvSpPr>
        <p:spPr/>
        <p:txBody>
          <a:bodyPr>
            <a:normAutofit fontScale="62500" lnSpcReduction="20000"/>
          </a:bodyPr>
          <a:lstStyle/>
          <a:p>
            <a:pPr>
              <a:buClr>
                <a:srgbClr val="DD6909"/>
              </a:buClr>
            </a:pPr>
            <a:r>
              <a:rPr lang="cs-CZ" dirty="0" smtClean="0"/>
              <a:t>žádné dramatické změny</a:t>
            </a:r>
          </a:p>
          <a:p>
            <a:pPr>
              <a:buClr>
                <a:srgbClr val="DD6909"/>
              </a:buClr>
            </a:pPr>
            <a:endParaRPr lang="cs-CZ" dirty="0" smtClean="0"/>
          </a:p>
          <a:p>
            <a:pPr>
              <a:buClr>
                <a:srgbClr val="DD6909"/>
              </a:buClr>
            </a:pPr>
            <a:r>
              <a:rPr lang="cs-CZ" dirty="0" smtClean="0"/>
              <a:t>pozornost si zaslouží § 135</a:t>
            </a:r>
          </a:p>
          <a:p>
            <a:pPr lvl="1">
              <a:buClr>
                <a:srgbClr val="DD6909"/>
              </a:buClr>
            </a:pPr>
            <a:r>
              <a:rPr lang="cs-CZ" dirty="0" smtClean="0"/>
              <a:t>klasická ochrana, ale již bez možnosti žádat přiměřené zadostiučinění nemajetkové újmy v penězích (možno přes pravidla regulující hospodářskou soutěž)</a:t>
            </a:r>
          </a:p>
          <a:p>
            <a:pPr>
              <a:buClr>
                <a:srgbClr val="DD6909"/>
              </a:buClr>
            </a:pPr>
            <a:endParaRPr lang="cs-CZ" dirty="0" smtClean="0"/>
          </a:p>
          <a:p>
            <a:pPr>
              <a:buClr>
                <a:srgbClr val="DD6909"/>
              </a:buClr>
            </a:pPr>
            <a:r>
              <a:rPr lang="cs-CZ" dirty="0" smtClean="0"/>
              <a:t>odporuje-li název pravidlům nového zákoníku – musí se přizpůsobit do dvou let (§ 3042)</a:t>
            </a:r>
          </a:p>
          <a:p>
            <a:pPr lvl="1">
              <a:buClr>
                <a:srgbClr val="DD6909"/>
              </a:buClr>
            </a:pPr>
            <a:r>
              <a:rPr lang="cs-CZ" dirty="0" smtClean="0"/>
              <a:t>např. název spolku musí obsahovat slova „spolek“ nebo „zapsaný spolek“ či zkratku „z.s.“ (§ 216)</a:t>
            </a:r>
          </a:p>
          <a:p>
            <a:pPr lvl="1">
              <a:buClr>
                <a:srgbClr val="DD6909"/>
              </a:buClr>
            </a:pPr>
            <a:r>
              <a:rPr lang="cs-CZ" dirty="0" smtClean="0"/>
              <a:t>výjimka pro příznačné názvy</a:t>
            </a:r>
          </a:p>
          <a:p>
            <a:pPr>
              <a:buClr>
                <a:srgbClr val="DD6909"/>
              </a:buClr>
            </a:pPr>
            <a:endParaRPr lang="cs-CZ" dirty="0" smtClean="0"/>
          </a:p>
          <a:p>
            <a:pPr>
              <a:buClr>
                <a:srgbClr val="DD6909"/>
              </a:buClr>
            </a:pPr>
            <a:r>
              <a:rPr lang="cs-CZ" dirty="0" smtClean="0"/>
              <a:t>sídlo – mění se pravidla, kdy může být v bytě</a:t>
            </a:r>
          </a:p>
          <a:p>
            <a:pPr lvl="1">
              <a:buClr>
                <a:srgbClr val="DD6909"/>
              </a:buClr>
            </a:pPr>
            <a:r>
              <a:rPr lang="cs-CZ" dirty="0" smtClean="0"/>
              <a:t> do 31.12. 2013 - není-li to slučitelné s jejím účelem nebo to neodpovídá její povaze či rozsahu činnosti</a:t>
            </a:r>
          </a:p>
          <a:p>
            <a:pPr lvl="1">
              <a:buClr>
                <a:srgbClr val="DD6909"/>
              </a:buClr>
            </a:pPr>
            <a:r>
              <a:rPr lang="cs-CZ" dirty="0" smtClean="0"/>
              <a:t>nově – nenarušuje-li to klid a pořádek v domě (§ 136)</a:t>
            </a:r>
          </a:p>
        </p:txBody>
      </p:sp>
    </p:spTree>
    <p:extLst>
      <p:ext uri="{BB962C8B-B14F-4D97-AF65-F5344CB8AC3E}">
        <p14:creationId xmlns:p14="http://schemas.microsoft.com/office/powerpoint/2010/main" val="3265788773"/>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Veřejná prospěšnost (§ 146)</a:t>
            </a:r>
            <a:endParaRPr lang="cs-CZ" dirty="0"/>
          </a:p>
        </p:txBody>
      </p:sp>
      <p:sp>
        <p:nvSpPr>
          <p:cNvPr id="2" name="Zástupný symbol pro obsah 1"/>
          <p:cNvSpPr>
            <a:spLocks noGrp="1"/>
          </p:cNvSpPr>
          <p:nvPr>
            <p:ph idx="1"/>
          </p:nvPr>
        </p:nvSpPr>
        <p:spPr/>
        <p:txBody>
          <a:bodyPr>
            <a:normAutofit/>
          </a:bodyPr>
          <a:lstStyle/>
          <a:p>
            <a:pPr>
              <a:buClr>
                <a:srgbClr val="DD6909"/>
              </a:buClr>
            </a:pPr>
            <a:r>
              <a:rPr lang="cs-CZ" dirty="0" smtClean="0"/>
              <a:t>nový pojem, vlastnost právnické osoby</a:t>
            </a:r>
          </a:p>
          <a:p>
            <a:pPr lvl="1">
              <a:buClr>
                <a:srgbClr val="DD6909"/>
              </a:buClr>
            </a:pPr>
            <a:r>
              <a:rPr lang="cs-CZ" dirty="0" smtClean="0"/>
              <a:t>faktická otázka, neváže se na formu právnické osoby</a:t>
            </a:r>
          </a:p>
          <a:p>
            <a:pPr lvl="1">
              <a:buClr>
                <a:srgbClr val="DD6909"/>
              </a:buClr>
            </a:pPr>
            <a:r>
              <a:rPr lang="cs-CZ" dirty="0" smtClean="0"/>
              <a:t>tento status může mít jak nadace či spolek, tak i akciová společnost apod.</a:t>
            </a:r>
          </a:p>
          <a:p>
            <a:pPr>
              <a:buClr>
                <a:srgbClr val="DD6909"/>
              </a:buClr>
            </a:pPr>
            <a:endParaRPr lang="cs-CZ" dirty="0" smtClean="0"/>
          </a:p>
          <a:p>
            <a:pPr>
              <a:buClr>
                <a:srgbClr val="DD6909"/>
              </a:buClr>
            </a:pPr>
            <a:r>
              <a:rPr lang="cs-CZ" dirty="0" smtClean="0"/>
              <a:t>právnická osoba svojí činností přispívá k obecnému blahu, a proto má možnost ucházet se o podporu z veřejných zdrojů a požívat určité výhody</a:t>
            </a:r>
          </a:p>
          <a:p>
            <a:pPr lvl="1">
              <a:buClr>
                <a:srgbClr val="DD6909"/>
              </a:buClr>
            </a:pPr>
            <a:r>
              <a:rPr lang="cs-CZ" dirty="0" smtClean="0"/>
              <a:t>např. daňové úlevy</a:t>
            </a:r>
          </a:p>
          <a:p>
            <a:pPr lvl="1">
              <a:buClr>
                <a:srgbClr val="DD6909"/>
              </a:buClr>
            </a:pPr>
            <a:r>
              <a:rPr lang="cs-CZ" dirty="0" smtClean="0"/>
              <a:t>bude řešeno zvláštním zákonem –  aktuální verze zákona o VP v LRV</a:t>
            </a:r>
          </a:p>
          <a:p>
            <a:pPr>
              <a:buClr>
                <a:srgbClr val="DD6909"/>
              </a:buClr>
              <a:buFont typeface="Arial" pitchFamily="34" charset="0"/>
              <a:buChar char="∕"/>
            </a:pPr>
            <a:endParaRPr lang="cs-CZ" dirty="0" smtClean="0"/>
          </a:p>
          <a:p>
            <a:pPr>
              <a:buClr>
                <a:srgbClr val="DD6909"/>
              </a:buClr>
              <a:buFont typeface="Arial" pitchFamily="34" charset="0"/>
              <a:buChar char="∕"/>
            </a:pPr>
            <a:endParaRPr lang="cs-CZ" dirty="0" smtClean="0"/>
          </a:p>
        </p:txBody>
      </p:sp>
    </p:spTree>
    <p:extLst>
      <p:ext uri="{BB962C8B-B14F-4D97-AF65-F5344CB8AC3E}">
        <p14:creationId xmlns:p14="http://schemas.microsoft.com/office/powerpoint/2010/main" val="276703247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Orgány právnické osoby</a:t>
            </a:r>
            <a:endParaRPr lang="cs-CZ" dirty="0"/>
          </a:p>
        </p:txBody>
      </p:sp>
      <p:sp>
        <p:nvSpPr>
          <p:cNvPr id="2" name="Zástupný symbol pro obsah 1"/>
          <p:cNvSpPr>
            <a:spLocks noGrp="1"/>
          </p:cNvSpPr>
          <p:nvPr>
            <p:ph idx="1"/>
          </p:nvPr>
        </p:nvSpPr>
        <p:spPr/>
        <p:txBody>
          <a:bodyPr>
            <a:normAutofit fontScale="85000" lnSpcReduction="10000"/>
          </a:bodyPr>
          <a:lstStyle/>
          <a:p>
            <a:pPr>
              <a:buClr>
                <a:srgbClr val="DD6909"/>
              </a:buClr>
            </a:pPr>
            <a:r>
              <a:rPr lang="cs-CZ" dirty="0" smtClean="0"/>
              <a:t>v některých případech může být členem orgánu nezletilá osoba nebo osoba s omezenou svéprávností (§ 152 odst. 3)</a:t>
            </a:r>
          </a:p>
          <a:p>
            <a:pPr>
              <a:buClr>
                <a:srgbClr val="DD6909"/>
              </a:buClr>
            </a:pPr>
            <a:endParaRPr lang="cs-CZ" dirty="0" smtClean="0"/>
          </a:p>
          <a:p>
            <a:pPr>
              <a:buClr>
                <a:srgbClr val="DD6909"/>
              </a:buClr>
            </a:pPr>
            <a:r>
              <a:rPr lang="cs-CZ" dirty="0" smtClean="0"/>
              <a:t>osoba, jejíž úpadek byl osvědčen jako člen orgánu (§ 153)</a:t>
            </a:r>
          </a:p>
          <a:p>
            <a:pPr lvl="1">
              <a:buClr>
                <a:srgbClr val="DD6909"/>
              </a:buClr>
            </a:pPr>
            <a:r>
              <a:rPr lang="cs-CZ" dirty="0" smtClean="0"/>
              <a:t>musí to oznámit (indikovat) – když od skončení insolvenčního řízení uplynuly méně než tři roky</a:t>
            </a:r>
          </a:p>
          <a:p>
            <a:pPr lvl="1">
              <a:buClr>
                <a:srgbClr val="DD6909"/>
              </a:buClr>
            </a:pPr>
            <a:r>
              <a:rPr lang="cs-CZ" dirty="0" smtClean="0"/>
              <a:t>nejsou ostrakizováni, je na rozhodnutí toho, kdo ho tam chce</a:t>
            </a:r>
          </a:p>
          <a:p>
            <a:pPr>
              <a:buClr>
                <a:srgbClr val="DD6909"/>
              </a:buClr>
            </a:pPr>
            <a:endParaRPr lang="cs-CZ" dirty="0" smtClean="0"/>
          </a:p>
          <a:p>
            <a:pPr>
              <a:buClr>
                <a:srgbClr val="DD6909"/>
              </a:buClr>
            </a:pPr>
            <a:r>
              <a:rPr lang="cs-CZ" dirty="0" smtClean="0"/>
              <a:t>členem orgánu může být právnická osoba (§ 154)</a:t>
            </a:r>
          </a:p>
          <a:p>
            <a:pPr lvl="1">
              <a:buClr>
                <a:srgbClr val="DD6909"/>
              </a:buClr>
            </a:pPr>
            <a:r>
              <a:rPr lang="cs-CZ" dirty="0" smtClean="0"/>
              <a:t>zmocní fyzickou osobu, aby ji zastupovala</a:t>
            </a:r>
          </a:p>
          <a:p>
            <a:pPr lvl="1">
              <a:buClr>
                <a:srgbClr val="DD6909"/>
              </a:buClr>
            </a:pPr>
            <a:r>
              <a:rPr lang="cs-CZ" dirty="0" smtClean="0"/>
              <a:t>využití – členem bude Česká republika, zmocní, koho bude chtít; nebo pro zahraniční právnické osoby – u jejich dcer</a:t>
            </a:r>
          </a:p>
          <a:p>
            <a:pPr>
              <a:buClr>
                <a:srgbClr val="DD6909"/>
              </a:buClr>
              <a:buFont typeface="Arial" pitchFamily="34" charset="0"/>
              <a:buChar char="∕"/>
            </a:pPr>
            <a:endParaRPr lang="cs-CZ" dirty="0" smtClean="0"/>
          </a:p>
        </p:txBody>
      </p:sp>
    </p:spTree>
    <p:extLst>
      <p:ext uri="{BB962C8B-B14F-4D97-AF65-F5344CB8AC3E}">
        <p14:creationId xmlns:p14="http://schemas.microsoft.com/office/powerpoint/2010/main" val="3698537165"/>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Pojem právní osobnosti</a:t>
            </a:r>
            <a:endParaRPr lang="cs-CZ" dirty="0"/>
          </a:p>
        </p:txBody>
      </p:sp>
      <p:sp>
        <p:nvSpPr>
          <p:cNvPr id="3" name="Zástupný symbol pro obsah 2"/>
          <p:cNvSpPr>
            <a:spLocks noGrp="1"/>
          </p:cNvSpPr>
          <p:nvPr>
            <p:ph idx="1"/>
          </p:nvPr>
        </p:nvSpPr>
        <p:spPr/>
        <p:txBody>
          <a:bodyPr>
            <a:normAutofit lnSpcReduction="10000"/>
          </a:bodyPr>
          <a:lstStyle/>
          <a:p>
            <a:r>
              <a:rPr lang="cs-CZ" sz="2400" b="1" dirty="0" smtClean="0"/>
              <a:t>Právní osobnost</a:t>
            </a:r>
          </a:p>
          <a:p>
            <a:pPr lvl="1"/>
            <a:r>
              <a:rPr lang="cs-CZ" sz="2000" dirty="0" smtClean="0"/>
              <a:t>způsobilost mít v mezích právního řádu práva a povinnosti, tj. právní subjektivita</a:t>
            </a:r>
          </a:p>
          <a:p>
            <a:pPr lvl="1"/>
            <a:r>
              <a:rPr lang="cs-CZ" sz="2000" dirty="0" smtClean="0"/>
              <a:t>nelze se jí vzdát</a:t>
            </a:r>
          </a:p>
          <a:p>
            <a:r>
              <a:rPr lang="cs-CZ" sz="2400" dirty="0" smtClean="0"/>
              <a:t>Práva a povinnosti může mít a vykonávat </a:t>
            </a:r>
            <a:r>
              <a:rPr lang="cs-CZ" sz="2400" b="1" dirty="0" smtClean="0"/>
              <a:t>jen osoba </a:t>
            </a:r>
            <a:r>
              <a:rPr lang="cs-CZ" sz="2400" dirty="0" smtClean="0"/>
              <a:t>(FO, PO)</a:t>
            </a:r>
          </a:p>
          <a:p>
            <a:pPr lvl="1"/>
            <a:r>
              <a:rPr lang="cs-CZ" sz="2000" dirty="0" smtClean="0"/>
              <a:t>práva a povinnosti zřízené (uložené) něčemu, co není osobou, se osobám přičítají, např.:</a:t>
            </a:r>
          </a:p>
          <a:p>
            <a:pPr lvl="2"/>
            <a:r>
              <a:rPr lang="cs-CZ" sz="1800" dirty="0" smtClean="0"/>
              <a:t>darování zvířeti</a:t>
            </a:r>
          </a:p>
          <a:p>
            <a:pPr lvl="2"/>
            <a:r>
              <a:rPr lang="cs-CZ" sz="1800" dirty="0" smtClean="0"/>
              <a:t>uložení pokuty firmě</a:t>
            </a:r>
            <a:endParaRPr lang="cs-CZ" sz="1800"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Péče řádného hospodáře (§ 159)</a:t>
            </a:r>
            <a:endParaRPr lang="cs-CZ" dirty="0"/>
          </a:p>
        </p:txBody>
      </p:sp>
      <p:sp>
        <p:nvSpPr>
          <p:cNvPr id="2" name="Zástupný symbol pro obsah 1"/>
          <p:cNvSpPr>
            <a:spLocks noGrp="1"/>
          </p:cNvSpPr>
          <p:nvPr>
            <p:ph idx="1"/>
          </p:nvPr>
        </p:nvSpPr>
        <p:spPr/>
        <p:txBody>
          <a:bodyPr>
            <a:normAutofit fontScale="70000" lnSpcReduction="20000"/>
          </a:bodyPr>
          <a:lstStyle/>
          <a:p>
            <a:pPr>
              <a:buClr>
                <a:srgbClr val="DD6909"/>
              </a:buClr>
            </a:pPr>
            <a:r>
              <a:rPr lang="cs-CZ" dirty="0" smtClean="0"/>
              <a:t>vztahuje se na všechny volené členy orgánu právnické osoby</a:t>
            </a:r>
          </a:p>
          <a:p>
            <a:pPr lvl="1">
              <a:buClr>
                <a:srgbClr val="DD6909"/>
              </a:buClr>
            </a:pPr>
            <a:r>
              <a:rPr lang="cs-CZ" dirty="0" smtClean="0"/>
              <a:t>+ na další osoby, např. na prokuristu (§ 454)</a:t>
            </a:r>
          </a:p>
          <a:p>
            <a:pPr lvl="1">
              <a:buClr>
                <a:srgbClr val="DD6909"/>
              </a:buClr>
            </a:pPr>
            <a:r>
              <a:rPr lang="cs-CZ" dirty="0" smtClean="0"/>
              <a:t>zahrnuje povinnost loajality a povinnost péče</a:t>
            </a:r>
          </a:p>
          <a:p>
            <a:pPr>
              <a:buClr>
                <a:srgbClr val="DD6909"/>
              </a:buClr>
            </a:pPr>
            <a:endParaRPr lang="cs-CZ" dirty="0" smtClean="0"/>
          </a:p>
          <a:p>
            <a:pPr>
              <a:buClr>
                <a:srgbClr val="DD6909"/>
              </a:buClr>
            </a:pPr>
            <a:r>
              <a:rPr lang="cs-CZ" dirty="0" smtClean="0"/>
              <a:t>výkon vědomé rozhodovací činnosti</a:t>
            </a:r>
          </a:p>
          <a:p>
            <a:pPr lvl="1">
              <a:buClr>
                <a:srgbClr val="DD6909"/>
              </a:buClr>
            </a:pPr>
            <a:r>
              <a:rPr lang="cs-CZ" dirty="0" smtClean="0"/>
              <a:t>na základě dostatečných informací,</a:t>
            </a:r>
          </a:p>
          <a:p>
            <a:pPr lvl="1">
              <a:buClr>
                <a:srgbClr val="DD6909"/>
              </a:buClr>
            </a:pPr>
            <a:r>
              <a:rPr lang="cs-CZ" dirty="0" smtClean="0"/>
              <a:t>konaný v dobré víře ve prospěch společnosti bez preferování vlastních soukromých zájmů,</a:t>
            </a:r>
          </a:p>
          <a:p>
            <a:pPr lvl="1">
              <a:buClr>
                <a:srgbClr val="DD6909"/>
              </a:buClr>
            </a:pPr>
            <a:r>
              <a:rPr lang="cs-CZ" dirty="0" smtClean="0"/>
              <a:t>opírající se o racionální základy,</a:t>
            </a:r>
          </a:p>
          <a:p>
            <a:pPr lvl="1">
              <a:buClr>
                <a:srgbClr val="DD6909"/>
              </a:buClr>
            </a:pPr>
            <a:r>
              <a:rPr lang="cs-CZ" dirty="0" smtClean="0"/>
              <a:t>po všech stránkách odborný a profesionální</a:t>
            </a:r>
          </a:p>
          <a:p>
            <a:pPr>
              <a:buClr>
                <a:srgbClr val="DD6909"/>
              </a:buClr>
            </a:pPr>
            <a:endParaRPr lang="cs-CZ" dirty="0" smtClean="0"/>
          </a:p>
          <a:p>
            <a:pPr>
              <a:buClr>
                <a:srgbClr val="DD6909"/>
              </a:buClr>
            </a:pPr>
            <a:r>
              <a:rPr lang="cs-CZ" dirty="0" smtClean="0"/>
              <a:t>ZOK – pravidlo podnikatelského úsudku (§ 51 ZOK)</a:t>
            </a:r>
          </a:p>
          <a:p>
            <a:pPr lvl="1">
              <a:buClr>
                <a:srgbClr val="DD6909"/>
              </a:buClr>
            </a:pPr>
            <a:r>
              <a:rPr lang="cs-CZ" dirty="0" smtClean="0"/>
              <a:t>pečlivě a s potřebnými znalostmi jedná ten, kdo mohl při podnikatelském rozhodování v dobré víře rozumně předpokládat, že jedná </a:t>
            </a:r>
            <a:r>
              <a:rPr lang="cs-CZ" dirty="0" err="1" smtClean="0"/>
              <a:t>informovaně</a:t>
            </a:r>
            <a:r>
              <a:rPr lang="cs-CZ" dirty="0" smtClean="0"/>
              <a:t> a v obhajitelném zájmu obchodní korporace; to neplatí, pokud takovéto rozhodování nebylo učiněno s nezbytnou loajalitou</a:t>
            </a:r>
          </a:p>
        </p:txBody>
      </p:sp>
    </p:spTree>
    <p:extLst>
      <p:ext uri="{BB962C8B-B14F-4D97-AF65-F5344CB8AC3E}">
        <p14:creationId xmlns:p14="http://schemas.microsoft.com/office/powerpoint/2010/main" val="8455570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cs-CZ" dirty="0" smtClean="0"/>
              <a:t>Zastoupení statutárním orgánem</a:t>
            </a:r>
            <a:endParaRPr lang="cs-CZ" dirty="0"/>
          </a:p>
        </p:txBody>
      </p:sp>
      <p:sp>
        <p:nvSpPr>
          <p:cNvPr id="2" name="Zástupný symbol pro obsah 1"/>
          <p:cNvSpPr>
            <a:spLocks noGrp="1"/>
          </p:cNvSpPr>
          <p:nvPr>
            <p:ph idx="1"/>
          </p:nvPr>
        </p:nvSpPr>
        <p:spPr/>
        <p:txBody>
          <a:bodyPr>
            <a:normAutofit fontScale="85000" lnSpcReduction="10000"/>
          </a:bodyPr>
          <a:lstStyle/>
          <a:p>
            <a:pPr>
              <a:buClr>
                <a:srgbClr val="DD6909"/>
              </a:buClr>
            </a:pPr>
            <a:r>
              <a:rPr lang="cs-CZ" dirty="0" smtClean="0">
                <a:solidFill>
                  <a:srgbClr val="0B3162"/>
                </a:solidFill>
              </a:rPr>
              <a:t>opuštěno dělení na jednání „za“ právnickou osobu a jednání „jménem“ právnické osoby</a:t>
            </a:r>
          </a:p>
          <a:p>
            <a:pPr>
              <a:buClr>
                <a:srgbClr val="DD6909"/>
              </a:buClr>
            </a:pPr>
            <a:endParaRPr lang="cs-CZ" dirty="0" smtClean="0"/>
          </a:p>
          <a:p>
            <a:pPr>
              <a:buClr>
                <a:srgbClr val="DD6909"/>
              </a:buClr>
            </a:pPr>
            <a:r>
              <a:rPr lang="cs-CZ" dirty="0">
                <a:solidFill>
                  <a:srgbClr val="0B3162"/>
                </a:solidFill>
              </a:rPr>
              <a:t>§ 162 – důraz na způsob jednání zapsaný ve veřejném rejstříku</a:t>
            </a:r>
          </a:p>
          <a:p>
            <a:pPr lvl="1">
              <a:buClr>
                <a:srgbClr val="DD6909"/>
              </a:buClr>
            </a:pPr>
            <a:r>
              <a:rPr lang="cs-CZ" dirty="0">
                <a:solidFill>
                  <a:srgbClr val="0B3162"/>
                </a:solidFill>
              </a:rPr>
              <a:t>schvalovací procesy jsou věcí právnické osoby (co se děje v hlavě, není důležité)</a:t>
            </a:r>
          </a:p>
          <a:p>
            <a:pPr lvl="1">
              <a:buClr>
                <a:srgbClr val="DD6909"/>
              </a:buClr>
            </a:pPr>
            <a:r>
              <a:rPr lang="cs-CZ" dirty="0">
                <a:solidFill>
                  <a:srgbClr val="0B3162"/>
                </a:solidFill>
              </a:rPr>
              <a:t>odchylky od § 162 v § 48 ZOK</a:t>
            </a:r>
          </a:p>
          <a:p>
            <a:pPr>
              <a:buClr>
                <a:srgbClr val="DD6909"/>
              </a:buClr>
            </a:pPr>
            <a:endParaRPr lang="cs-CZ" dirty="0" smtClean="0">
              <a:solidFill>
                <a:srgbClr val="0B3162"/>
              </a:solidFill>
            </a:endParaRPr>
          </a:p>
          <a:p>
            <a:pPr>
              <a:buClr>
                <a:srgbClr val="DD6909"/>
              </a:buClr>
            </a:pPr>
            <a:r>
              <a:rPr lang="cs-CZ" dirty="0" smtClean="0">
                <a:solidFill>
                  <a:srgbClr val="0B3162"/>
                </a:solidFill>
              </a:rPr>
              <a:t>§ 164 – obecná působnost statutárního orgánu jednat za právnickou osobu</a:t>
            </a:r>
          </a:p>
          <a:p>
            <a:pPr lvl="1">
              <a:buClr>
                <a:srgbClr val="DD6909"/>
              </a:buClr>
            </a:pPr>
            <a:r>
              <a:rPr lang="cs-CZ" dirty="0" smtClean="0">
                <a:solidFill>
                  <a:srgbClr val="0B3162"/>
                </a:solidFill>
              </a:rPr>
              <a:t>odstavec 2 – možnost člena kolektivního statutárního orgánu jednat za právnickou osobu na základě plné moci</a:t>
            </a:r>
          </a:p>
          <a:p>
            <a:pPr lvl="1">
              <a:buClr>
                <a:srgbClr val="DD6909"/>
              </a:buClr>
            </a:pPr>
            <a:r>
              <a:rPr lang="cs-CZ" dirty="0" smtClean="0">
                <a:solidFill>
                  <a:srgbClr val="0B3162"/>
                </a:solidFill>
              </a:rPr>
              <a:t>odstavec 3 – kdo jedná vůči zaměstnancům</a:t>
            </a:r>
          </a:p>
          <a:p>
            <a:pPr>
              <a:buClr>
                <a:srgbClr val="DD6909"/>
              </a:buClr>
              <a:buFont typeface="Arial" pitchFamily="34" charset="0"/>
              <a:buChar char="∕"/>
            </a:pPr>
            <a:endParaRPr lang="cs-CZ" dirty="0" smtClean="0">
              <a:solidFill>
                <a:srgbClr val="0B3162"/>
              </a:solidFill>
            </a:endParaRPr>
          </a:p>
        </p:txBody>
      </p:sp>
    </p:spTree>
    <p:extLst>
      <p:ext uri="{BB962C8B-B14F-4D97-AF65-F5344CB8AC3E}">
        <p14:creationId xmlns:p14="http://schemas.microsoft.com/office/powerpoint/2010/main" val="427036051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pPr fontAlgn="auto">
              <a:spcAft>
                <a:spcPts val="0"/>
              </a:spcAft>
              <a:defRPr/>
            </a:pPr>
            <a:r>
              <a:rPr lang="cs-CZ" dirty="0" smtClean="0"/>
              <a:t>Opatrovnictví právnické osoby (§ 486 </a:t>
            </a:r>
            <a:r>
              <a:rPr lang="cs-CZ" dirty="0" err="1" smtClean="0"/>
              <a:t>an</a:t>
            </a:r>
            <a:r>
              <a:rPr lang="cs-CZ" dirty="0" smtClean="0"/>
              <a:t>.)</a:t>
            </a:r>
            <a:endParaRPr lang="cs-CZ" dirty="0"/>
          </a:p>
        </p:txBody>
      </p:sp>
      <p:sp>
        <p:nvSpPr>
          <p:cNvPr id="2" name="Zástupný symbol pro obsah 1"/>
          <p:cNvSpPr>
            <a:spLocks noGrp="1"/>
          </p:cNvSpPr>
          <p:nvPr>
            <p:ph idx="1"/>
          </p:nvPr>
        </p:nvSpPr>
        <p:spPr/>
        <p:txBody>
          <a:bodyPr>
            <a:normAutofit fontScale="70000" lnSpcReduction="20000"/>
          </a:bodyPr>
          <a:lstStyle/>
          <a:p>
            <a:pPr marL="395478" indent="-285750">
              <a:buClr>
                <a:srgbClr val="DD6909"/>
              </a:buClr>
              <a:defRPr/>
            </a:pPr>
            <a:r>
              <a:rPr lang="cs-CZ" dirty="0"/>
              <a:t>důvody</a:t>
            </a:r>
          </a:p>
          <a:p>
            <a:pPr marL="795528" lvl="1">
              <a:buClr>
                <a:srgbClr val="DD6909"/>
              </a:buClr>
              <a:defRPr/>
            </a:pPr>
            <a:r>
              <a:rPr lang="cs-CZ" dirty="0"/>
              <a:t>potřebuje-li to, aby mohly být spravovány její záležitosti</a:t>
            </a:r>
          </a:p>
          <a:p>
            <a:pPr marL="795528" lvl="1">
              <a:buClr>
                <a:srgbClr val="DD6909"/>
              </a:buClr>
              <a:defRPr/>
            </a:pPr>
            <a:r>
              <a:rPr lang="cs-CZ" dirty="0"/>
              <a:t>potřebuje-li to, aby mohla být hájena její práva</a:t>
            </a:r>
          </a:p>
          <a:p>
            <a:pPr marL="395478" indent="-285750">
              <a:buClr>
                <a:srgbClr val="DD6909"/>
              </a:buClr>
              <a:defRPr/>
            </a:pPr>
            <a:endParaRPr lang="cs-CZ" dirty="0"/>
          </a:p>
          <a:p>
            <a:pPr marL="795528" lvl="1">
              <a:buClr>
                <a:srgbClr val="DD6909"/>
              </a:buClr>
              <a:defRPr/>
            </a:pPr>
            <a:r>
              <a:rPr lang="cs-CZ" dirty="0"/>
              <a:t>při konfliktu zájmů  (§ 165 odst. 2 + konflikt zájmů dle ZOK)</a:t>
            </a:r>
          </a:p>
          <a:p>
            <a:pPr marL="395478" indent="-285750">
              <a:buClr>
                <a:srgbClr val="DD6909"/>
              </a:buClr>
              <a:defRPr/>
            </a:pPr>
            <a:endParaRPr lang="cs-CZ" dirty="0"/>
          </a:p>
          <a:p>
            <a:pPr marL="395478" indent="-285750">
              <a:buClr>
                <a:srgbClr val="DD6909"/>
              </a:buClr>
              <a:defRPr/>
            </a:pPr>
            <a:r>
              <a:rPr lang="cs-CZ" dirty="0"/>
              <a:t>opatrovníka jmenuje soud </a:t>
            </a:r>
          </a:p>
          <a:p>
            <a:pPr marL="795528" lvl="1">
              <a:buClr>
                <a:srgbClr val="DD6909"/>
              </a:buClr>
              <a:defRPr/>
            </a:pPr>
            <a:r>
              <a:rPr lang="cs-CZ" dirty="0"/>
              <a:t>je vázán zakladatelským právním jednáním (§ 488)</a:t>
            </a:r>
          </a:p>
          <a:p>
            <a:pPr marL="395478" indent="-285750">
              <a:buClr>
                <a:srgbClr val="DD6909"/>
              </a:buClr>
              <a:defRPr/>
            </a:pPr>
            <a:endParaRPr lang="cs-CZ" dirty="0"/>
          </a:p>
          <a:p>
            <a:pPr marL="395478" indent="-285750">
              <a:buClr>
                <a:srgbClr val="DD6909"/>
              </a:buClr>
              <a:defRPr/>
            </a:pPr>
            <a:r>
              <a:rPr lang="cs-CZ" dirty="0"/>
              <a:t>opatrovník</a:t>
            </a:r>
          </a:p>
          <a:p>
            <a:pPr marL="795528" lvl="1">
              <a:buClr>
                <a:srgbClr val="DD6909"/>
              </a:buClr>
              <a:defRPr/>
            </a:pPr>
            <a:r>
              <a:rPr lang="cs-CZ" dirty="0"/>
              <a:t>musí splňovat stejné požadavky jako člen statutárního orgánu (§ 486 odst. 2)</a:t>
            </a:r>
          </a:p>
          <a:p>
            <a:pPr marL="795528" lvl="1">
              <a:buClr>
                <a:srgbClr val="DD6909"/>
              </a:buClr>
              <a:defRPr/>
            </a:pPr>
            <a:r>
              <a:rPr lang="cs-CZ" dirty="0"/>
              <a:t>má působnost statutárního orgánu (§ 487 odst. 1)</a:t>
            </a:r>
          </a:p>
          <a:p>
            <a:pPr marL="795528" lvl="1">
              <a:buClr>
                <a:srgbClr val="DD6909"/>
              </a:buClr>
              <a:defRPr/>
            </a:pPr>
            <a:r>
              <a:rPr lang="cs-CZ" dirty="0"/>
              <a:t>usiluje o obnovení činnosti statutárního orgánu (§ 487 odst. 2)</a:t>
            </a:r>
          </a:p>
        </p:txBody>
      </p:sp>
    </p:spTree>
    <p:extLst>
      <p:ext uri="{BB962C8B-B14F-4D97-AF65-F5344CB8AC3E}">
        <p14:creationId xmlns:p14="http://schemas.microsoft.com/office/powerpoint/2010/main" val="2017218573"/>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cs-CZ" dirty="0" smtClean="0"/>
              <a:t>Likvidace právnické osoby I.</a:t>
            </a:r>
            <a:endParaRPr lang="cs-CZ" dirty="0"/>
          </a:p>
        </p:txBody>
      </p:sp>
      <p:sp>
        <p:nvSpPr>
          <p:cNvPr id="2" name="Zástupný symbol pro obsah 1"/>
          <p:cNvSpPr>
            <a:spLocks noGrp="1"/>
          </p:cNvSpPr>
          <p:nvPr>
            <p:ph idx="1"/>
          </p:nvPr>
        </p:nvSpPr>
        <p:spPr/>
        <p:txBody>
          <a:bodyPr>
            <a:normAutofit lnSpcReduction="10000"/>
          </a:bodyPr>
          <a:lstStyle/>
          <a:p>
            <a:pPr>
              <a:buClr>
                <a:srgbClr val="DD6909"/>
              </a:buClr>
            </a:pPr>
            <a:r>
              <a:rPr lang="cs-CZ" dirty="0" smtClean="0"/>
              <a:t>obecná pravidla, která chyběla (byl odkaz v OZ1964 na </a:t>
            </a:r>
            <a:r>
              <a:rPr lang="cs-CZ" dirty="0" err="1" smtClean="0"/>
              <a:t>ObchZ</a:t>
            </a:r>
            <a:r>
              <a:rPr lang="cs-CZ" dirty="0" smtClean="0"/>
              <a:t>)</a:t>
            </a:r>
          </a:p>
          <a:p>
            <a:pPr>
              <a:buClr>
                <a:srgbClr val="DD6909"/>
              </a:buClr>
            </a:pPr>
            <a:r>
              <a:rPr lang="cs-CZ" dirty="0" smtClean="0"/>
              <a:t>inspirace dosavadním obchodním zákoníkem</a:t>
            </a:r>
          </a:p>
          <a:p>
            <a:pPr>
              <a:buClr>
                <a:srgbClr val="DD6909"/>
              </a:buClr>
            </a:pPr>
            <a:r>
              <a:rPr lang="cs-CZ" dirty="0" smtClean="0"/>
              <a:t>formalizovaný proces, musí předcházet zániku PO (pokud ne s právním nástupcem)</a:t>
            </a:r>
          </a:p>
          <a:p>
            <a:pPr>
              <a:buClr>
                <a:srgbClr val="DD6909"/>
              </a:buClr>
            </a:pPr>
            <a:r>
              <a:rPr lang="cs-CZ" dirty="0" smtClean="0"/>
              <a:t>pravidla zajišťující, aby vždy existoval likvidátor, nebo alespoň osoba, která by vykonává jeho působnost</a:t>
            </a:r>
          </a:p>
          <a:p>
            <a:pPr lvl="1">
              <a:buClr>
                <a:srgbClr val="DD6909"/>
              </a:buClr>
            </a:pPr>
            <a:r>
              <a:rPr lang="cs-CZ" dirty="0" smtClean="0"/>
              <a:t>povinností příslušného orgánu povolat likvidátora (sama PO nebo soud)</a:t>
            </a:r>
          </a:p>
          <a:p>
            <a:pPr lvl="1">
              <a:buClr>
                <a:srgbClr val="DD6909"/>
              </a:buClr>
            </a:pPr>
            <a:r>
              <a:rPr lang="cs-CZ" dirty="0" smtClean="0"/>
              <a:t>nesplní-li PO tuto povinnost – jmenuje soud (může jmenovat i aktuálního člena statutárního orgánu)</a:t>
            </a:r>
          </a:p>
          <a:p>
            <a:pPr lvl="1">
              <a:buClr>
                <a:srgbClr val="DD6909"/>
              </a:buClr>
            </a:pPr>
            <a:r>
              <a:rPr lang="cs-CZ" dirty="0" smtClean="0"/>
              <a:t>není-li funkce likvidátora obsazena - § 189 odst. 2</a:t>
            </a:r>
          </a:p>
        </p:txBody>
      </p:sp>
    </p:spTree>
    <p:extLst>
      <p:ext uri="{BB962C8B-B14F-4D97-AF65-F5344CB8AC3E}">
        <p14:creationId xmlns:p14="http://schemas.microsoft.com/office/powerpoint/2010/main" val="266703688"/>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cs-CZ" dirty="0" smtClean="0"/>
              <a:t>Likvidace právnické osoby II.</a:t>
            </a:r>
            <a:endParaRPr lang="cs-CZ" dirty="0"/>
          </a:p>
        </p:txBody>
      </p:sp>
      <p:sp>
        <p:nvSpPr>
          <p:cNvPr id="2" name="Zástupný symbol pro obsah 1"/>
          <p:cNvSpPr>
            <a:spLocks noGrp="1"/>
          </p:cNvSpPr>
          <p:nvPr>
            <p:ph idx="1"/>
          </p:nvPr>
        </p:nvSpPr>
        <p:spPr/>
        <p:txBody>
          <a:bodyPr>
            <a:normAutofit/>
          </a:bodyPr>
          <a:lstStyle/>
          <a:p>
            <a:pPr>
              <a:buClr>
                <a:srgbClr val="DD6909"/>
              </a:buClr>
            </a:pPr>
            <a:r>
              <a:rPr lang="cs-CZ" dirty="0" smtClean="0"/>
              <a:t>zavedení pojmu likvidační podstata (§ 187) – majetek zrušené PO</a:t>
            </a:r>
          </a:p>
          <a:p>
            <a:pPr lvl="1">
              <a:buClr>
                <a:srgbClr val="DD6909"/>
              </a:buClr>
            </a:pPr>
            <a:r>
              <a:rPr lang="cs-CZ" dirty="0" smtClean="0"/>
              <a:t>přesnější regulace pro přenechání likvidační podstaty věřitelům, nedaří-li se ji zpeněžit (§ 202 – § 204)</a:t>
            </a:r>
          </a:p>
          <a:p>
            <a:pPr>
              <a:buClr>
                <a:srgbClr val="DD6909"/>
              </a:buClr>
            </a:pPr>
            <a:endParaRPr lang="cs-CZ" dirty="0" smtClean="0"/>
          </a:p>
          <a:p>
            <a:pPr>
              <a:buClr>
                <a:srgbClr val="DD6909"/>
              </a:buClr>
            </a:pPr>
            <a:r>
              <a:rPr lang="cs-CZ" dirty="0" smtClean="0"/>
              <a:t>novinka v postavení zaměstnance</a:t>
            </a:r>
          </a:p>
          <a:p>
            <a:pPr lvl="1">
              <a:buClr>
                <a:srgbClr val="DD6909"/>
              </a:buClr>
            </a:pPr>
            <a:r>
              <a:rPr lang="cs-CZ" dirty="0" smtClean="0"/>
              <a:t>Do 31.12. 2013 měli právo na přednostní uspokojení mzdových nároků (§ 74 odst. 2 </a:t>
            </a:r>
            <a:r>
              <a:rPr lang="cs-CZ" dirty="0" err="1" smtClean="0"/>
              <a:t>ObchZ</a:t>
            </a:r>
            <a:r>
              <a:rPr lang="cs-CZ" dirty="0" smtClean="0"/>
              <a:t>)</a:t>
            </a:r>
          </a:p>
          <a:p>
            <a:pPr lvl="1">
              <a:buClr>
                <a:srgbClr val="DD6909"/>
              </a:buClr>
            </a:pPr>
            <a:r>
              <a:rPr lang="cs-CZ" dirty="0" smtClean="0"/>
              <a:t>nově – mají právo na přednostní uspokojení všech svých pohledávek vůči zaměstnavateli (§ 202)</a:t>
            </a:r>
          </a:p>
          <a:p>
            <a:pPr>
              <a:buClr>
                <a:srgbClr val="DD6909"/>
              </a:buClr>
              <a:buFont typeface="Arial" pitchFamily="34" charset="0"/>
              <a:buChar char="∕"/>
            </a:pPr>
            <a:endParaRPr lang="cs-CZ" dirty="0" smtClean="0"/>
          </a:p>
          <a:p>
            <a:pPr>
              <a:buClr>
                <a:srgbClr val="DD6909"/>
              </a:buClr>
              <a:buFont typeface="Arial" pitchFamily="34" charset="0"/>
              <a:buChar char="∕"/>
            </a:pPr>
            <a:endParaRPr lang="cs-CZ" dirty="0" smtClean="0"/>
          </a:p>
          <a:p>
            <a:pPr>
              <a:buClr>
                <a:srgbClr val="DD6909"/>
              </a:buClr>
              <a:buFont typeface="Arial" pitchFamily="34" charset="0"/>
              <a:buChar char="∕"/>
            </a:pPr>
            <a:endParaRPr lang="cs-CZ" dirty="0" smtClean="0"/>
          </a:p>
          <a:p>
            <a:pPr>
              <a:buClr>
                <a:srgbClr val="DD6909"/>
              </a:buClr>
              <a:buFont typeface="Arial" pitchFamily="34" charset="0"/>
              <a:buChar char="∕"/>
            </a:pPr>
            <a:endParaRPr lang="cs-CZ" dirty="0" smtClean="0"/>
          </a:p>
        </p:txBody>
      </p:sp>
    </p:spTree>
    <p:extLst>
      <p:ext uri="{BB962C8B-B14F-4D97-AF65-F5344CB8AC3E}">
        <p14:creationId xmlns:p14="http://schemas.microsoft.com/office/powerpoint/2010/main" val="378931468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Systematika</a:t>
            </a:r>
            <a:r>
              <a:rPr lang="en-US" dirty="0" smtClean="0"/>
              <a:t> </a:t>
            </a:r>
            <a:r>
              <a:rPr lang="en-US" dirty="0" err="1" smtClean="0"/>
              <a:t>právnických</a:t>
            </a:r>
            <a:r>
              <a:rPr lang="en-US" dirty="0" smtClean="0"/>
              <a:t> </a:t>
            </a:r>
            <a:r>
              <a:rPr lang="en-US" dirty="0" err="1" smtClean="0"/>
              <a:t>osob</a:t>
            </a:r>
            <a:r>
              <a:rPr lang="cs-CZ" dirty="0" smtClean="0"/>
              <a:t> soukromého práva</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7473117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cs-CZ" dirty="0" smtClean="0"/>
              <a:t>Členění právnických osob soukromého práva</a:t>
            </a:r>
            <a:endParaRPr lang="cs-CZ" dirty="0"/>
          </a:p>
        </p:txBody>
      </p:sp>
      <p:sp>
        <p:nvSpPr>
          <p:cNvPr id="2" name="Zástupný symbol pro obsah 1"/>
          <p:cNvSpPr>
            <a:spLocks noGrp="1"/>
          </p:cNvSpPr>
          <p:nvPr>
            <p:ph idx="1"/>
          </p:nvPr>
        </p:nvSpPr>
        <p:spPr/>
        <p:txBody>
          <a:bodyPr>
            <a:normAutofit lnSpcReduction="10000"/>
          </a:bodyPr>
          <a:lstStyle/>
          <a:p>
            <a:pPr>
              <a:buClr>
                <a:srgbClr val="DD6909"/>
              </a:buClr>
            </a:pPr>
            <a:r>
              <a:rPr lang="cs-CZ" dirty="0" smtClean="0"/>
              <a:t>podle jejich substrátu (osoby vs. majetek) :</a:t>
            </a:r>
          </a:p>
          <a:p>
            <a:pPr>
              <a:buClr>
                <a:srgbClr val="DD6909"/>
              </a:buClr>
            </a:pPr>
            <a:endParaRPr lang="cs-CZ" dirty="0" smtClean="0"/>
          </a:p>
          <a:p>
            <a:pPr lvl="1">
              <a:buClr>
                <a:srgbClr val="DD6909"/>
              </a:buClr>
            </a:pPr>
            <a:r>
              <a:rPr lang="cs-CZ" dirty="0" smtClean="0"/>
              <a:t>Korporace</a:t>
            </a:r>
          </a:p>
          <a:p>
            <a:pPr lvl="1">
              <a:buClr>
                <a:srgbClr val="DD6909"/>
              </a:buClr>
            </a:pPr>
            <a:r>
              <a:rPr lang="cs-CZ" dirty="0" smtClean="0"/>
              <a:t>Fundace (a dále též ústav – hybridní, formálně fundace)</a:t>
            </a:r>
          </a:p>
          <a:p>
            <a:pPr>
              <a:buClr>
                <a:srgbClr val="DD6909"/>
              </a:buClr>
            </a:pPr>
            <a:endParaRPr lang="cs-CZ" dirty="0" smtClean="0"/>
          </a:p>
          <a:p>
            <a:pPr>
              <a:buClr>
                <a:srgbClr val="DD6909"/>
              </a:buClr>
            </a:pPr>
            <a:endParaRPr lang="cs-CZ" dirty="0" smtClean="0"/>
          </a:p>
          <a:p>
            <a:pPr>
              <a:buClr>
                <a:srgbClr val="DD6909"/>
              </a:buClr>
            </a:pPr>
            <a:r>
              <a:rPr lang="cs-CZ" dirty="0" smtClean="0"/>
              <a:t>podle účelu</a:t>
            </a:r>
          </a:p>
          <a:p>
            <a:pPr>
              <a:buClr>
                <a:srgbClr val="DD6909"/>
              </a:buClr>
            </a:pPr>
            <a:endParaRPr lang="cs-CZ" dirty="0" smtClean="0"/>
          </a:p>
          <a:p>
            <a:pPr lvl="1">
              <a:buClr>
                <a:srgbClr val="DD6909"/>
              </a:buClr>
            </a:pPr>
            <a:r>
              <a:rPr lang="cs-CZ" dirty="0" smtClean="0"/>
              <a:t>za účelem výdělečným (za účelem podnikání)</a:t>
            </a:r>
          </a:p>
          <a:p>
            <a:pPr lvl="1">
              <a:buClr>
                <a:srgbClr val="DD6909"/>
              </a:buClr>
            </a:pPr>
            <a:r>
              <a:rPr lang="cs-CZ" dirty="0" smtClean="0"/>
              <a:t>za účelem nevýdělečným (jiným než podnikání)</a:t>
            </a:r>
          </a:p>
          <a:p>
            <a:pPr>
              <a:buClr>
                <a:srgbClr val="DD6909"/>
              </a:buClr>
              <a:buNone/>
            </a:pPr>
            <a:endParaRPr lang="cs-CZ" dirty="0" smtClean="0"/>
          </a:p>
        </p:txBody>
      </p:sp>
    </p:spTree>
    <p:extLst>
      <p:ext uri="{BB962C8B-B14F-4D97-AF65-F5344CB8AC3E}">
        <p14:creationId xmlns:p14="http://schemas.microsoft.com/office/powerpoint/2010/main" val="269897598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cs-CZ" dirty="0" smtClean="0"/>
              <a:t>Korporace – s nevýdělečným účelem (za jiným účelem než podnikáním)</a:t>
            </a:r>
            <a:endParaRPr lang="en-US" dirty="0"/>
          </a:p>
        </p:txBody>
      </p:sp>
      <p:sp>
        <p:nvSpPr>
          <p:cNvPr id="5" name="Content Placeholder 4"/>
          <p:cNvSpPr>
            <a:spLocks noGrp="1"/>
          </p:cNvSpPr>
          <p:nvPr>
            <p:ph idx="1"/>
          </p:nvPr>
        </p:nvSpPr>
        <p:spPr/>
        <p:txBody>
          <a:bodyPr>
            <a:normAutofit fontScale="92500" lnSpcReduction="10000"/>
          </a:bodyPr>
          <a:lstStyle/>
          <a:p>
            <a:r>
              <a:rPr lang="cs-CZ" dirty="0" smtClean="0"/>
              <a:t>V NOZ:</a:t>
            </a:r>
          </a:p>
          <a:p>
            <a:pPr lvl="1"/>
            <a:r>
              <a:rPr lang="cs-CZ" dirty="0" smtClean="0"/>
              <a:t>Spolek (pobočný spolek)</a:t>
            </a:r>
          </a:p>
          <a:p>
            <a:pPr lvl="1"/>
            <a:r>
              <a:rPr lang="cs-CZ" dirty="0" smtClean="0"/>
              <a:t>Odborová organizace (§ 3025)</a:t>
            </a:r>
          </a:p>
          <a:p>
            <a:pPr lvl="1"/>
            <a:r>
              <a:rPr lang="cs-CZ" dirty="0" smtClean="0"/>
              <a:t>Organizace zaměstnavatelů (§ 3025)</a:t>
            </a:r>
          </a:p>
          <a:p>
            <a:pPr lvl="1"/>
            <a:r>
              <a:rPr lang="cs-CZ" dirty="0" smtClean="0"/>
              <a:t>Společenství vlastníků jednotek (§ 1204 a </a:t>
            </a:r>
            <a:r>
              <a:rPr lang="cs-CZ" dirty="0" err="1" smtClean="0"/>
              <a:t>násl</a:t>
            </a:r>
            <a:r>
              <a:rPr lang="cs-CZ" dirty="0" smtClean="0"/>
              <a:t>.)</a:t>
            </a:r>
          </a:p>
          <a:p>
            <a:r>
              <a:rPr lang="cs-CZ" dirty="0" smtClean="0"/>
              <a:t>V ZOK:</a:t>
            </a:r>
          </a:p>
          <a:p>
            <a:pPr lvl="1"/>
            <a:r>
              <a:rPr lang="cs-CZ" dirty="0" smtClean="0"/>
              <a:t>Společnost s ručením omezeným (§ 132 a </a:t>
            </a:r>
            <a:r>
              <a:rPr lang="cs-CZ" dirty="0" err="1" smtClean="0"/>
              <a:t>násl</a:t>
            </a:r>
            <a:r>
              <a:rPr lang="cs-CZ" dirty="0" smtClean="0"/>
              <a:t>.)</a:t>
            </a:r>
          </a:p>
          <a:p>
            <a:pPr lvl="1"/>
            <a:r>
              <a:rPr lang="cs-CZ" dirty="0" smtClean="0"/>
              <a:t>Akciová společnost (§ 256 a </a:t>
            </a:r>
            <a:r>
              <a:rPr lang="cs-CZ" dirty="0" err="1" smtClean="0"/>
              <a:t>násl</a:t>
            </a:r>
            <a:r>
              <a:rPr lang="cs-CZ" dirty="0" smtClean="0"/>
              <a:t>.)</a:t>
            </a:r>
          </a:p>
          <a:p>
            <a:pPr lvl="1"/>
            <a:r>
              <a:rPr lang="cs-CZ" dirty="0" smtClean="0"/>
              <a:t>Družstvo (§ 552 a </a:t>
            </a:r>
            <a:r>
              <a:rPr lang="cs-CZ" dirty="0" err="1" smtClean="0"/>
              <a:t>násl</a:t>
            </a:r>
            <a:r>
              <a:rPr lang="cs-CZ" dirty="0" smtClean="0"/>
              <a:t>.)</a:t>
            </a:r>
          </a:p>
          <a:p>
            <a:pPr lvl="1"/>
            <a:r>
              <a:rPr lang="cs-CZ" dirty="0" smtClean="0"/>
              <a:t>Družstvo bytové (727 a </a:t>
            </a:r>
            <a:r>
              <a:rPr lang="cs-CZ" dirty="0" err="1" smtClean="0"/>
              <a:t>násl</a:t>
            </a:r>
            <a:r>
              <a:rPr lang="cs-CZ" dirty="0" smtClean="0"/>
              <a:t>.)</a:t>
            </a:r>
          </a:p>
          <a:p>
            <a:pPr lvl="1"/>
            <a:r>
              <a:rPr lang="cs-CZ" dirty="0" smtClean="0"/>
              <a:t>Družstvo sociální (758 a </a:t>
            </a:r>
            <a:r>
              <a:rPr lang="cs-CZ" dirty="0" err="1" smtClean="0"/>
              <a:t>násl</a:t>
            </a:r>
            <a:r>
              <a:rPr lang="cs-CZ" dirty="0" smtClean="0"/>
              <a:t>.)</a:t>
            </a:r>
          </a:p>
          <a:p>
            <a:endParaRPr lang="en-US" dirty="0"/>
          </a:p>
        </p:txBody>
      </p:sp>
    </p:spTree>
    <p:extLst>
      <p:ext uri="{BB962C8B-B14F-4D97-AF65-F5344CB8AC3E}">
        <p14:creationId xmlns:p14="http://schemas.microsoft.com/office/powerpoint/2010/main" val="2799120038"/>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cs-CZ" dirty="0" smtClean="0"/>
              <a:t>Korporace – za jiným účelem než podnikáním</a:t>
            </a:r>
            <a:endParaRPr lang="en-US" dirty="0"/>
          </a:p>
        </p:txBody>
      </p:sp>
      <p:sp>
        <p:nvSpPr>
          <p:cNvPr id="5" name="Content Placeholder 4"/>
          <p:cNvSpPr>
            <a:spLocks noGrp="1"/>
          </p:cNvSpPr>
          <p:nvPr>
            <p:ph idx="1"/>
          </p:nvPr>
        </p:nvSpPr>
        <p:spPr/>
        <p:txBody>
          <a:bodyPr>
            <a:normAutofit fontScale="92500" lnSpcReduction="20000"/>
          </a:bodyPr>
          <a:lstStyle/>
          <a:p>
            <a:r>
              <a:rPr lang="cs-CZ" dirty="0" smtClean="0"/>
              <a:t>V dalších zákonech:</a:t>
            </a:r>
          </a:p>
          <a:p>
            <a:pPr lvl="1"/>
            <a:r>
              <a:rPr lang="cs-CZ" dirty="0"/>
              <a:t> </a:t>
            </a:r>
            <a:r>
              <a:rPr lang="cs-CZ" dirty="0" smtClean="0"/>
              <a:t>z. č. 3/2002 Sb., o církvích a náboženských společnostech</a:t>
            </a:r>
          </a:p>
          <a:p>
            <a:pPr lvl="2"/>
            <a:r>
              <a:rPr lang="cs-CZ" dirty="0" smtClean="0"/>
              <a:t>Církve</a:t>
            </a:r>
          </a:p>
          <a:p>
            <a:pPr lvl="2"/>
            <a:r>
              <a:rPr lang="cs-CZ" dirty="0" smtClean="0"/>
              <a:t>Náboženské společnosti</a:t>
            </a:r>
          </a:p>
          <a:p>
            <a:pPr lvl="2"/>
            <a:r>
              <a:rPr lang="cs-CZ" dirty="0" smtClean="0"/>
              <a:t>Církevní právnické osoby (evidované)</a:t>
            </a:r>
          </a:p>
          <a:p>
            <a:pPr lvl="1"/>
            <a:r>
              <a:rPr lang="cs-CZ" dirty="0" smtClean="0"/>
              <a:t>z.č. 424/1991 Sb., o politických stranách a politických hnutích</a:t>
            </a:r>
          </a:p>
          <a:p>
            <a:pPr lvl="2"/>
            <a:r>
              <a:rPr lang="cs-CZ" dirty="0" smtClean="0"/>
              <a:t>Politické strany</a:t>
            </a:r>
          </a:p>
          <a:p>
            <a:pPr lvl="2"/>
            <a:r>
              <a:rPr lang="cs-CZ" dirty="0" smtClean="0"/>
              <a:t>Politická hnutí</a:t>
            </a:r>
          </a:p>
          <a:p>
            <a:pPr lvl="1"/>
            <a:r>
              <a:rPr lang="cs-CZ" dirty="0" smtClean="0"/>
              <a:t>Zrušený § 20e a </a:t>
            </a:r>
            <a:r>
              <a:rPr lang="cs-CZ" dirty="0" err="1" smtClean="0"/>
              <a:t>násl</a:t>
            </a:r>
            <a:r>
              <a:rPr lang="cs-CZ" dirty="0" smtClean="0"/>
              <a:t>. ObčZ1964:</a:t>
            </a:r>
          </a:p>
          <a:p>
            <a:pPr lvl="2"/>
            <a:r>
              <a:rPr lang="cs-CZ" dirty="0" smtClean="0"/>
              <a:t>Zájmové sdružení právnických osob (§ 3051)</a:t>
            </a:r>
          </a:p>
          <a:p>
            <a:pPr lvl="1"/>
            <a:r>
              <a:rPr lang="cs-CZ" dirty="0" smtClean="0"/>
              <a:t>z. č. 449/2001 Sb., o myslivosti</a:t>
            </a:r>
          </a:p>
          <a:p>
            <a:pPr lvl="2"/>
            <a:r>
              <a:rPr lang="cs-CZ" dirty="0" smtClean="0"/>
              <a:t>Honební společenstva</a:t>
            </a:r>
          </a:p>
        </p:txBody>
      </p:sp>
    </p:spTree>
    <p:extLst>
      <p:ext uri="{BB962C8B-B14F-4D97-AF65-F5344CB8AC3E}">
        <p14:creationId xmlns:p14="http://schemas.microsoft.com/office/powerpoint/2010/main" val="1012392398"/>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Fundace</a:t>
            </a:r>
            <a:endParaRPr lang="en-US" dirty="0"/>
          </a:p>
        </p:txBody>
      </p:sp>
      <p:sp>
        <p:nvSpPr>
          <p:cNvPr id="5" name="Content Placeholder 4"/>
          <p:cNvSpPr>
            <a:spLocks noGrp="1"/>
          </p:cNvSpPr>
          <p:nvPr>
            <p:ph idx="1"/>
          </p:nvPr>
        </p:nvSpPr>
        <p:spPr/>
        <p:txBody>
          <a:bodyPr>
            <a:normAutofit fontScale="92500" lnSpcReduction="20000"/>
          </a:bodyPr>
          <a:lstStyle/>
          <a:p>
            <a:r>
              <a:rPr lang="cs-CZ" dirty="0" smtClean="0"/>
              <a:t>NOZ:</a:t>
            </a:r>
          </a:p>
          <a:p>
            <a:pPr lvl="1"/>
            <a:r>
              <a:rPr lang="cs-CZ" dirty="0" smtClean="0"/>
              <a:t>Nadace (§ 306 a </a:t>
            </a:r>
            <a:r>
              <a:rPr lang="cs-CZ" dirty="0" err="1" smtClean="0"/>
              <a:t>násl</a:t>
            </a:r>
            <a:r>
              <a:rPr lang="cs-CZ" dirty="0" smtClean="0"/>
              <a:t>.)</a:t>
            </a:r>
          </a:p>
          <a:p>
            <a:pPr lvl="1"/>
            <a:r>
              <a:rPr lang="cs-CZ" dirty="0" smtClean="0"/>
              <a:t>Nadační fond (§ 396 a </a:t>
            </a:r>
            <a:r>
              <a:rPr lang="cs-CZ" dirty="0" err="1" smtClean="0"/>
              <a:t>násl</a:t>
            </a:r>
            <a:r>
              <a:rPr lang="cs-CZ" dirty="0" smtClean="0"/>
              <a:t>.)</a:t>
            </a:r>
          </a:p>
          <a:p>
            <a:pPr marL="0" indent="0">
              <a:buNone/>
            </a:pPr>
            <a:r>
              <a:rPr lang="cs-CZ" dirty="0" smtClean="0"/>
              <a:t>-----------------------------------------------------------</a:t>
            </a:r>
          </a:p>
          <a:p>
            <a:endParaRPr lang="cs-CZ" dirty="0" smtClean="0"/>
          </a:p>
          <a:p>
            <a:r>
              <a:rPr lang="cs-CZ" dirty="0" smtClean="0"/>
              <a:t>Ústav (§ 402 a </a:t>
            </a:r>
            <a:r>
              <a:rPr lang="cs-CZ" dirty="0" err="1" smtClean="0"/>
              <a:t>násl</a:t>
            </a:r>
            <a:r>
              <a:rPr lang="cs-CZ" dirty="0" smtClean="0"/>
              <a:t>.)</a:t>
            </a:r>
          </a:p>
          <a:p>
            <a:endParaRPr lang="cs-CZ" dirty="0" smtClean="0"/>
          </a:p>
          <a:p>
            <a:pPr lvl="1"/>
            <a:r>
              <a:rPr lang="cs-CZ" dirty="0" smtClean="0"/>
              <a:t>Zrušený z.č. 248/1995 Sb., o obecně prospěšných společnostech</a:t>
            </a:r>
          </a:p>
          <a:p>
            <a:endParaRPr lang="cs-CZ" dirty="0" smtClean="0"/>
          </a:p>
          <a:p>
            <a:r>
              <a:rPr lang="cs-CZ" dirty="0" smtClean="0"/>
              <a:t>Obecně prospěšná společnost (§ 3050)</a:t>
            </a:r>
          </a:p>
          <a:p>
            <a:pPr>
              <a:buNone/>
            </a:pPr>
            <a:r>
              <a:rPr lang="cs-CZ" dirty="0" smtClean="0"/>
              <a:t> </a:t>
            </a:r>
          </a:p>
          <a:p>
            <a:endParaRPr lang="en-US" dirty="0"/>
          </a:p>
        </p:txBody>
      </p:sp>
    </p:spTree>
    <p:extLst>
      <p:ext uri="{BB962C8B-B14F-4D97-AF65-F5344CB8AC3E}">
        <p14:creationId xmlns:p14="http://schemas.microsoft.com/office/powerpoint/2010/main" val="4001859606"/>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Počátek právní osobnosti</a:t>
            </a:r>
            <a:endParaRPr lang="cs-CZ" dirty="0"/>
          </a:p>
        </p:txBody>
      </p:sp>
      <p:sp>
        <p:nvSpPr>
          <p:cNvPr id="3" name="Zástupný symbol pro obsah 2"/>
          <p:cNvSpPr>
            <a:spLocks noGrp="1"/>
          </p:cNvSpPr>
          <p:nvPr>
            <p:ph idx="1"/>
          </p:nvPr>
        </p:nvSpPr>
        <p:spPr/>
        <p:txBody>
          <a:bodyPr>
            <a:normAutofit/>
          </a:bodyPr>
          <a:lstStyle/>
          <a:p>
            <a:r>
              <a:rPr lang="cs-CZ" sz="2800" dirty="0" smtClean="0"/>
              <a:t>Od </a:t>
            </a:r>
            <a:r>
              <a:rPr lang="cs-CZ" sz="2800" b="1" dirty="0" smtClean="0"/>
              <a:t>narození</a:t>
            </a:r>
          </a:p>
          <a:p>
            <a:pPr lvl="1"/>
            <a:r>
              <a:rPr lang="cs-CZ" sz="2400" dirty="0" smtClean="0"/>
              <a:t>vypuzení (vynětí) plodu z těla matčina</a:t>
            </a:r>
          </a:p>
          <a:p>
            <a:pPr lvl="1"/>
            <a:r>
              <a:rPr lang="cs-CZ" sz="2400" dirty="0" smtClean="0"/>
              <a:t>dítě musí být </a:t>
            </a:r>
            <a:r>
              <a:rPr lang="cs-CZ" sz="2400" b="1" dirty="0" smtClean="0"/>
              <a:t>živé</a:t>
            </a:r>
            <a:r>
              <a:rPr lang="cs-CZ" sz="2400" dirty="0" smtClean="0"/>
              <a:t>: po narození dýchá nebo projevuje jednu ze známek života (např. srdeční činnost)</a:t>
            </a:r>
          </a:p>
          <a:p>
            <a:pPr lvl="1"/>
            <a:r>
              <a:rPr lang="cs-CZ" sz="2400" dirty="0" smtClean="0"/>
              <a:t>v. č. 297/2012 Sb. již neoperuje s váhou ani s dobou života po porodu (dříve viz § 2 v. č. 11/1988 Sb.)</a:t>
            </a:r>
            <a:endParaRPr lang="cs-CZ" sz="2400"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Veřejné</a:t>
            </a:r>
            <a:r>
              <a:rPr lang="en-US" dirty="0" smtClean="0"/>
              <a:t> </a:t>
            </a:r>
            <a:r>
              <a:rPr lang="cs-CZ" dirty="0" err="1"/>
              <a:t>r</a:t>
            </a:r>
            <a:r>
              <a:rPr lang="en-US" dirty="0" err="1" smtClean="0"/>
              <a:t>ejstříky</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8730082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Spolkov</a:t>
            </a:r>
            <a:r>
              <a:rPr lang="cs-CZ" dirty="0" smtClean="0"/>
              <a:t>é</a:t>
            </a:r>
            <a:r>
              <a:rPr lang="en-US" dirty="0" smtClean="0"/>
              <a:t> </a:t>
            </a:r>
            <a:r>
              <a:rPr lang="cs-CZ" dirty="0" smtClean="0"/>
              <a:t>právo</a:t>
            </a:r>
            <a:endParaRPr lang="en-US" dirty="0"/>
          </a:p>
        </p:txBody>
      </p:sp>
      <p:sp>
        <p:nvSpPr>
          <p:cNvPr id="5" name="Content Placeholder 4"/>
          <p:cNvSpPr>
            <a:spLocks noGrp="1"/>
          </p:cNvSpPr>
          <p:nvPr>
            <p:ph idx="1"/>
          </p:nvPr>
        </p:nvSpPr>
        <p:spPr/>
        <p:txBody>
          <a:bodyPr>
            <a:normAutofit/>
          </a:bodyPr>
          <a:lstStyle/>
          <a:p>
            <a:r>
              <a:rPr lang="en-US" dirty="0" err="1" smtClean="0"/>
              <a:t>Spolkový</a:t>
            </a:r>
            <a:r>
              <a:rPr lang="en-US" dirty="0" smtClean="0"/>
              <a:t> </a:t>
            </a:r>
            <a:r>
              <a:rPr lang="en-US" dirty="0" err="1" smtClean="0"/>
              <a:t>rejstřík</a:t>
            </a:r>
            <a:r>
              <a:rPr lang="en-US" dirty="0" smtClean="0"/>
              <a:t> je </a:t>
            </a:r>
            <a:r>
              <a:rPr lang="en-US" dirty="0" err="1" smtClean="0"/>
              <a:t>veřejný</a:t>
            </a:r>
            <a:r>
              <a:rPr lang="en-US" dirty="0" smtClean="0"/>
              <a:t> </a:t>
            </a:r>
            <a:r>
              <a:rPr lang="en-US" dirty="0" err="1" smtClean="0"/>
              <a:t>rejstřík</a:t>
            </a:r>
            <a:endParaRPr lang="en-US" dirty="0" smtClean="0"/>
          </a:p>
          <a:p>
            <a:r>
              <a:rPr lang="en-US" dirty="0" err="1" smtClean="0"/>
              <a:t>Překlápí</a:t>
            </a:r>
            <a:r>
              <a:rPr lang="en-US" dirty="0" smtClean="0"/>
              <a:t> se data (§ 126</a:t>
            </a:r>
            <a:r>
              <a:rPr lang="cs-CZ" dirty="0" smtClean="0"/>
              <a:t> ZVR</a:t>
            </a:r>
            <a:r>
              <a:rPr lang="en-US" dirty="0" smtClean="0"/>
              <a:t>)</a:t>
            </a:r>
          </a:p>
          <a:p>
            <a:r>
              <a:rPr lang="en-US" dirty="0" err="1" smtClean="0"/>
              <a:t>Zájmová</a:t>
            </a:r>
            <a:r>
              <a:rPr lang="en-US" dirty="0" smtClean="0"/>
              <a:t> </a:t>
            </a:r>
            <a:r>
              <a:rPr lang="en-US" dirty="0" err="1" smtClean="0"/>
              <a:t>sdružení</a:t>
            </a:r>
            <a:r>
              <a:rPr lang="en-US" dirty="0" smtClean="0"/>
              <a:t> </a:t>
            </a:r>
            <a:r>
              <a:rPr lang="en-US" dirty="0" err="1" smtClean="0"/>
              <a:t>právnických</a:t>
            </a:r>
            <a:r>
              <a:rPr lang="en-US" dirty="0" smtClean="0"/>
              <a:t> </a:t>
            </a:r>
            <a:r>
              <a:rPr lang="en-US" dirty="0" err="1" smtClean="0"/>
              <a:t>osob</a:t>
            </a:r>
            <a:r>
              <a:rPr lang="en-US" dirty="0" smtClean="0"/>
              <a:t> se </a:t>
            </a:r>
            <a:r>
              <a:rPr lang="en-US" dirty="0" err="1" smtClean="0"/>
              <a:t>vkládají</a:t>
            </a:r>
            <a:r>
              <a:rPr lang="en-US" dirty="0" smtClean="0"/>
              <a:t> do </a:t>
            </a:r>
            <a:r>
              <a:rPr lang="en-US" dirty="0" err="1" smtClean="0"/>
              <a:t>spolkového</a:t>
            </a:r>
            <a:r>
              <a:rPr lang="en-US" dirty="0" smtClean="0"/>
              <a:t> </a:t>
            </a:r>
            <a:r>
              <a:rPr lang="en-US" dirty="0" err="1" smtClean="0"/>
              <a:t>rejstříku</a:t>
            </a:r>
            <a:r>
              <a:rPr lang="cs-CZ" dirty="0" smtClean="0"/>
              <a:t> </a:t>
            </a:r>
            <a:endParaRPr lang="en-US" dirty="0"/>
          </a:p>
          <a:p>
            <a:r>
              <a:rPr lang="en-US" dirty="0" err="1" smtClean="0"/>
              <a:t>Princip</a:t>
            </a:r>
            <a:r>
              <a:rPr lang="en-US" dirty="0" smtClean="0"/>
              <a:t> publicity</a:t>
            </a:r>
          </a:p>
          <a:p>
            <a:r>
              <a:rPr lang="en-US" dirty="0" err="1" smtClean="0"/>
              <a:t>Notářský</a:t>
            </a:r>
            <a:r>
              <a:rPr lang="en-US" dirty="0" smtClean="0"/>
              <a:t> </a:t>
            </a:r>
            <a:r>
              <a:rPr lang="en-US" dirty="0" err="1" smtClean="0"/>
              <a:t>zápis</a:t>
            </a:r>
            <a:r>
              <a:rPr lang="en-US" dirty="0" smtClean="0"/>
              <a:t> a </a:t>
            </a:r>
            <a:r>
              <a:rPr lang="cs-CZ" dirty="0" smtClean="0"/>
              <a:t>zápis přímo notářem do SR</a:t>
            </a:r>
            <a:endParaRPr lang="en-US" dirty="0"/>
          </a:p>
          <a:p>
            <a:r>
              <a:rPr lang="en-US" dirty="0" err="1" smtClean="0"/>
              <a:t>Zapisují</a:t>
            </a:r>
            <a:r>
              <a:rPr lang="en-US" dirty="0" smtClean="0"/>
              <a:t> se (</a:t>
            </a:r>
            <a:r>
              <a:rPr lang="en-US" dirty="0" err="1" smtClean="0"/>
              <a:t>spolky</a:t>
            </a:r>
            <a:r>
              <a:rPr lang="en-US" dirty="0" smtClean="0"/>
              <a:t>, </a:t>
            </a:r>
            <a:r>
              <a:rPr lang="en-US" dirty="0" err="1" smtClean="0"/>
              <a:t>pobočné</a:t>
            </a:r>
            <a:r>
              <a:rPr lang="en-US" dirty="0" smtClean="0"/>
              <a:t> a </a:t>
            </a:r>
            <a:r>
              <a:rPr lang="en-US" dirty="0" err="1" smtClean="0"/>
              <a:t>zahraniční</a:t>
            </a:r>
            <a:r>
              <a:rPr lang="en-US" dirty="0" smtClean="0"/>
              <a:t> </a:t>
            </a:r>
            <a:r>
              <a:rPr lang="en-US" dirty="0" err="1" smtClean="0"/>
              <a:t>spolky</a:t>
            </a:r>
            <a:r>
              <a:rPr lang="en-US" dirty="0" smtClean="0"/>
              <a:t>)</a:t>
            </a:r>
          </a:p>
          <a:p>
            <a:pPr lvl="1"/>
            <a:r>
              <a:rPr lang="en-US" dirty="0" err="1" smtClean="0"/>
              <a:t>Činnost</a:t>
            </a:r>
            <a:r>
              <a:rPr lang="en-US" dirty="0" smtClean="0"/>
              <a:t>, </a:t>
            </a:r>
            <a:r>
              <a:rPr lang="en-US" dirty="0" err="1" smtClean="0"/>
              <a:t>statutární</a:t>
            </a:r>
            <a:r>
              <a:rPr lang="en-US" dirty="0" smtClean="0"/>
              <a:t> </a:t>
            </a:r>
            <a:r>
              <a:rPr lang="en-US" dirty="0" err="1" smtClean="0"/>
              <a:t>orgán</a:t>
            </a:r>
            <a:r>
              <a:rPr lang="en-US" dirty="0" smtClean="0"/>
              <a:t>, </a:t>
            </a:r>
            <a:r>
              <a:rPr lang="en-US" dirty="0" err="1" smtClean="0"/>
              <a:t>název</a:t>
            </a:r>
            <a:r>
              <a:rPr lang="en-US" dirty="0" smtClean="0"/>
              <a:t>, </a:t>
            </a:r>
          </a:p>
          <a:p>
            <a:pPr lvl="1"/>
            <a:r>
              <a:rPr lang="en-US" dirty="0" err="1" smtClean="0"/>
              <a:t>Vedlejší</a:t>
            </a:r>
            <a:r>
              <a:rPr lang="en-US" dirty="0" smtClean="0"/>
              <a:t> </a:t>
            </a:r>
            <a:r>
              <a:rPr lang="en-US" dirty="0" err="1" smtClean="0"/>
              <a:t>činnost</a:t>
            </a:r>
            <a:r>
              <a:rPr lang="en-US" dirty="0" smtClean="0"/>
              <a:t>, </a:t>
            </a:r>
            <a:r>
              <a:rPr lang="en-US" dirty="0" err="1" smtClean="0"/>
              <a:t>označení</a:t>
            </a:r>
            <a:r>
              <a:rPr lang="en-US" dirty="0" smtClean="0"/>
              <a:t> </a:t>
            </a:r>
            <a:r>
              <a:rPr lang="en-US" dirty="0" err="1" smtClean="0"/>
              <a:t>nejvyššího</a:t>
            </a:r>
            <a:r>
              <a:rPr lang="en-US" dirty="0" smtClean="0"/>
              <a:t> </a:t>
            </a:r>
            <a:r>
              <a:rPr lang="en-US" dirty="0" err="1" smtClean="0"/>
              <a:t>orgánu</a:t>
            </a:r>
            <a:r>
              <a:rPr lang="en-US" dirty="0" smtClean="0"/>
              <a:t>, </a:t>
            </a:r>
            <a:r>
              <a:rPr lang="en-US" dirty="0" err="1" smtClean="0"/>
              <a:t>rozhodčí</a:t>
            </a:r>
            <a:r>
              <a:rPr lang="en-US" dirty="0" smtClean="0"/>
              <a:t> </a:t>
            </a:r>
            <a:r>
              <a:rPr lang="en-US" dirty="0" err="1" smtClean="0"/>
              <a:t>komise</a:t>
            </a:r>
            <a:r>
              <a:rPr lang="en-US" dirty="0" smtClean="0"/>
              <a:t>, </a:t>
            </a:r>
            <a:r>
              <a:rPr lang="en-US" dirty="0" err="1" smtClean="0"/>
              <a:t>pobočný</a:t>
            </a:r>
            <a:r>
              <a:rPr lang="en-US" dirty="0" smtClean="0"/>
              <a:t> </a:t>
            </a:r>
            <a:r>
              <a:rPr lang="en-US" dirty="0" err="1" smtClean="0"/>
              <a:t>spolek</a:t>
            </a:r>
            <a:r>
              <a:rPr lang="en-US" dirty="0" smtClean="0"/>
              <a:t>)</a:t>
            </a:r>
            <a:endParaRPr lang="en-US" dirty="0"/>
          </a:p>
        </p:txBody>
      </p:sp>
    </p:spTree>
    <p:extLst>
      <p:ext uri="{BB962C8B-B14F-4D97-AF65-F5344CB8AC3E}">
        <p14:creationId xmlns:p14="http://schemas.microsoft.com/office/powerpoint/2010/main" val="328255241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Fundační</a:t>
            </a:r>
            <a:r>
              <a:rPr lang="en-US" dirty="0" smtClean="0"/>
              <a:t> </a:t>
            </a:r>
            <a:r>
              <a:rPr lang="en-US" dirty="0" err="1" smtClean="0"/>
              <a:t>regulace</a:t>
            </a:r>
            <a:endParaRPr lang="en-US" dirty="0"/>
          </a:p>
        </p:txBody>
      </p:sp>
      <p:sp>
        <p:nvSpPr>
          <p:cNvPr id="5" name="Content Placeholder 4"/>
          <p:cNvSpPr>
            <a:spLocks noGrp="1"/>
          </p:cNvSpPr>
          <p:nvPr>
            <p:ph idx="1"/>
          </p:nvPr>
        </p:nvSpPr>
        <p:spPr/>
        <p:txBody>
          <a:bodyPr>
            <a:normAutofit fontScale="85000" lnSpcReduction="10000"/>
          </a:bodyPr>
          <a:lstStyle/>
          <a:p>
            <a:r>
              <a:rPr lang="en-US" dirty="0" err="1" smtClean="0"/>
              <a:t>Obecně</a:t>
            </a:r>
            <a:r>
              <a:rPr lang="en-US" dirty="0" smtClean="0"/>
              <a:t> </a:t>
            </a:r>
            <a:r>
              <a:rPr lang="en-US" dirty="0" err="1" smtClean="0"/>
              <a:t>shodná</a:t>
            </a:r>
            <a:r>
              <a:rPr lang="en-US" dirty="0" smtClean="0"/>
              <a:t> – </a:t>
            </a:r>
            <a:r>
              <a:rPr lang="en-US" dirty="0" err="1" smtClean="0"/>
              <a:t>nadační</a:t>
            </a:r>
            <a:r>
              <a:rPr lang="en-US" dirty="0" smtClean="0"/>
              <a:t> </a:t>
            </a:r>
            <a:r>
              <a:rPr lang="en-US" dirty="0" err="1" smtClean="0"/>
              <a:t>rejstřík</a:t>
            </a:r>
            <a:r>
              <a:rPr lang="en-US" dirty="0" smtClean="0"/>
              <a:t> </a:t>
            </a:r>
            <a:r>
              <a:rPr lang="en-US" dirty="0" err="1" smtClean="0"/>
              <a:t>zachován</a:t>
            </a:r>
            <a:r>
              <a:rPr lang="en-US" dirty="0" smtClean="0"/>
              <a:t>, s </a:t>
            </a:r>
            <a:r>
              <a:rPr lang="en-US" dirty="0" err="1" smtClean="0"/>
              <a:t>vlastností</a:t>
            </a:r>
            <a:r>
              <a:rPr lang="en-US" dirty="0" smtClean="0"/>
              <a:t> </a:t>
            </a:r>
            <a:r>
              <a:rPr lang="en-US" dirty="0" err="1" smtClean="0"/>
              <a:t>veřejného</a:t>
            </a:r>
            <a:r>
              <a:rPr lang="en-US" dirty="0" smtClean="0"/>
              <a:t> </a:t>
            </a:r>
            <a:r>
              <a:rPr lang="en-US" dirty="0" err="1" smtClean="0"/>
              <a:t>rejstříku</a:t>
            </a:r>
            <a:endParaRPr lang="cs-CZ" dirty="0" smtClean="0"/>
          </a:p>
          <a:p>
            <a:r>
              <a:rPr lang="en-US" dirty="0" err="1" smtClean="0"/>
              <a:t>Zapisují</a:t>
            </a:r>
            <a:r>
              <a:rPr lang="en-US" dirty="0" smtClean="0"/>
              <a:t> se:</a:t>
            </a:r>
            <a:r>
              <a:rPr lang="cs-CZ" dirty="0" smtClean="0"/>
              <a:t> </a:t>
            </a:r>
          </a:p>
          <a:p>
            <a:pPr lvl="1"/>
            <a:r>
              <a:rPr lang="cs-CZ" dirty="0" smtClean="0"/>
              <a:t>	nadace</a:t>
            </a:r>
          </a:p>
          <a:p>
            <a:pPr lvl="1"/>
            <a:r>
              <a:rPr lang="cs-CZ" dirty="0" smtClean="0"/>
              <a:t>	nadační fondy</a:t>
            </a:r>
          </a:p>
          <a:p>
            <a:r>
              <a:rPr lang="cs-CZ" dirty="0" smtClean="0"/>
              <a:t>Co se zapisuje:</a:t>
            </a:r>
            <a:endParaRPr lang="en-US" dirty="0" smtClean="0"/>
          </a:p>
          <a:p>
            <a:pPr lvl="1"/>
            <a:r>
              <a:rPr lang="en-US" dirty="0" err="1" smtClean="0"/>
              <a:t>Nadační</a:t>
            </a:r>
            <a:r>
              <a:rPr lang="en-US" dirty="0" smtClean="0"/>
              <a:t> </a:t>
            </a:r>
            <a:r>
              <a:rPr lang="en-US" dirty="0" err="1" smtClean="0"/>
              <a:t>kapitál</a:t>
            </a:r>
            <a:endParaRPr lang="en-US" dirty="0" smtClean="0"/>
          </a:p>
          <a:p>
            <a:pPr lvl="1"/>
            <a:r>
              <a:rPr lang="en-US" dirty="0" err="1" smtClean="0"/>
              <a:t>Vklad</a:t>
            </a:r>
            <a:r>
              <a:rPr lang="en-US" dirty="0" smtClean="0"/>
              <a:t> </a:t>
            </a:r>
            <a:r>
              <a:rPr lang="en-US" dirty="0" err="1" smtClean="0"/>
              <a:t>zakladatele</a:t>
            </a:r>
            <a:r>
              <a:rPr lang="en-US" dirty="0" smtClean="0"/>
              <a:t>, je-li </a:t>
            </a:r>
            <a:r>
              <a:rPr lang="en-US" dirty="0" err="1" smtClean="0"/>
              <a:t>vyžadován</a:t>
            </a:r>
            <a:r>
              <a:rPr lang="en-US" dirty="0" smtClean="0"/>
              <a:t> </a:t>
            </a:r>
            <a:r>
              <a:rPr lang="en-US" dirty="0" err="1" smtClean="0"/>
              <a:t>zápis</a:t>
            </a:r>
            <a:r>
              <a:rPr lang="en-US" dirty="0" smtClean="0"/>
              <a:t> </a:t>
            </a:r>
            <a:r>
              <a:rPr lang="en-US" dirty="0" err="1" smtClean="0"/>
              <a:t>zakladatele</a:t>
            </a:r>
            <a:r>
              <a:rPr lang="en-US" dirty="0" smtClean="0"/>
              <a:t>, </a:t>
            </a:r>
            <a:r>
              <a:rPr lang="en-US" dirty="0" err="1" smtClean="0"/>
              <a:t>splacení</a:t>
            </a:r>
            <a:endParaRPr lang="en-US" dirty="0" smtClean="0"/>
          </a:p>
          <a:p>
            <a:pPr lvl="1"/>
            <a:r>
              <a:rPr lang="en-US" dirty="0" err="1" smtClean="0"/>
              <a:t>Omezení</a:t>
            </a:r>
            <a:r>
              <a:rPr lang="en-US" dirty="0" smtClean="0"/>
              <a:t> pro </a:t>
            </a:r>
            <a:r>
              <a:rPr lang="en-US" dirty="0" err="1" smtClean="0"/>
              <a:t>dar</a:t>
            </a:r>
            <a:endParaRPr lang="en-US" dirty="0" smtClean="0"/>
          </a:p>
          <a:p>
            <a:pPr lvl="1"/>
            <a:r>
              <a:rPr lang="en-US" dirty="0" smtClean="0"/>
              <a:t>Evidence </a:t>
            </a:r>
            <a:r>
              <a:rPr lang="en-US" dirty="0" err="1" smtClean="0"/>
              <a:t>zakladatele</a:t>
            </a:r>
            <a:endParaRPr lang="en-US" dirty="0" smtClean="0"/>
          </a:p>
          <a:p>
            <a:pPr lvl="1"/>
            <a:r>
              <a:rPr lang="en-US" dirty="0" err="1" smtClean="0"/>
              <a:t>Ident</a:t>
            </a:r>
            <a:r>
              <a:rPr lang="cs-CZ" dirty="0" smtClean="0"/>
              <a:t>i</a:t>
            </a:r>
            <a:r>
              <a:rPr lang="en-US" dirty="0" err="1" smtClean="0"/>
              <a:t>fikace</a:t>
            </a:r>
            <a:r>
              <a:rPr lang="en-US" dirty="0" smtClean="0"/>
              <a:t> </a:t>
            </a:r>
            <a:r>
              <a:rPr lang="en-US" dirty="0" err="1" smtClean="0"/>
              <a:t>převodu</a:t>
            </a:r>
            <a:r>
              <a:rPr lang="en-US" dirty="0" smtClean="0"/>
              <a:t>/</a:t>
            </a:r>
            <a:r>
              <a:rPr lang="en-US" dirty="0" err="1" smtClean="0"/>
              <a:t>přechodu</a:t>
            </a:r>
            <a:r>
              <a:rPr lang="en-US" dirty="0" smtClean="0"/>
              <a:t> </a:t>
            </a:r>
            <a:r>
              <a:rPr lang="en-US" dirty="0" err="1" smtClean="0"/>
              <a:t>závodů</a:t>
            </a:r>
            <a:endParaRPr lang="en-US" dirty="0" smtClean="0"/>
          </a:p>
          <a:p>
            <a:pPr lvl="1"/>
            <a:r>
              <a:rPr lang="en-US" dirty="0" err="1" smtClean="0"/>
              <a:t>Správní</a:t>
            </a:r>
            <a:r>
              <a:rPr lang="en-US" dirty="0" smtClean="0"/>
              <a:t> </a:t>
            </a:r>
            <a:r>
              <a:rPr lang="en-US" dirty="0" err="1" smtClean="0"/>
              <a:t>rada</a:t>
            </a:r>
            <a:r>
              <a:rPr lang="en-US" dirty="0" smtClean="0"/>
              <a:t> </a:t>
            </a:r>
            <a:r>
              <a:rPr lang="cs-CZ" dirty="0" smtClean="0"/>
              <a:t>nadace (členové)</a:t>
            </a:r>
            <a:endParaRPr lang="en-US" dirty="0"/>
          </a:p>
        </p:txBody>
      </p:sp>
    </p:spTree>
    <p:extLst>
      <p:ext uri="{BB962C8B-B14F-4D97-AF65-F5344CB8AC3E}">
        <p14:creationId xmlns:p14="http://schemas.microsoft.com/office/powerpoint/2010/main" val="398993233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Spolkové</a:t>
            </a:r>
            <a:r>
              <a:rPr lang="en-US" dirty="0" smtClean="0"/>
              <a:t> </a:t>
            </a:r>
            <a:r>
              <a:rPr lang="en-US" dirty="0" err="1" smtClean="0"/>
              <a:t>právo</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8844307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Korporace</a:t>
            </a:r>
            <a:endParaRPr lang="cs-CZ" dirty="0"/>
          </a:p>
        </p:txBody>
      </p:sp>
      <p:sp>
        <p:nvSpPr>
          <p:cNvPr id="2" name="Zástupný symbol pro obsah 1"/>
          <p:cNvSpPr>
            <a:spLocks noGrp="1"/>
          </p:cNvSpPr>
          <p:nvPr>
            <p:ph idx="1"/>
          </p:nvPr>
        </p:nvSpPr>
        <p:spPr/>
        <p:txBody>
          <a:bodyPr>
            <a:normAutofit/>
          </a:bodyPr>
          <a:lstStyle/>
          <a:p>
            <a:pPr>
              <a:buClr>
                <a:srgbClr val="DD6909"/>
              </a:buClr>
            </a:pPr>
            <a:r>
              <a:rPr lang="cs-CZ" dirty="0" smtClean="0"/>
              <a:t>korporaci vytváří společenství osob (§ 210)</a:t>
            </a:r>
          </a:p>
          <a:p>
            <a:pPr>
              <a:buClr>
                <a:srgbClr val="DD6909"/>
              </a:buClr>
            </a:pPr>
            <a:endParaRPr lang="cs-CZ" dirty="0" smtClean="0"/>
          </a:p>
          <a:p>
            <a:pPr>
              <a:buClr>
                <a:srgbClr val="DD6909"/>
              </a:buClr>
            </a:pPr>
            <a:r>
              <a:rPr lang="cs-CZ" dirty="0" smtClean="0"/>
              <a:t>může mít však i jen jednoho člena, připouští-li to zákon</a:t>
            </a:r>
          </a:p>
          <a:p>
            <a:pPr lvl="1">
              <a:buClr>
                <a:srgbClr val="DD6909"/>
              </a:buClr>
            </a:pPr>
            <a:r>
              <a:rPr lang="cs-CZ" dirty="0" smtClean="0"/>
              <a:t>např. u s.r.o.</a:t>
            </a:r>
          </a:p>
          <a:p>
            <a:pPr lvl="2">
              <a:buClr>
                <a:srgbClr val="DD6909"/>
              </a:buClr>
            </a:pPr>
            <a:r>
              <a:rPr lang="cs-CZ" dirty="0" smtClean="0"/>
              <a:t>u s.r.o. se dokonce ruší zákaz, aby jednočlenná s.r.o. nemohla založit jinou s.r.o.</a:t>
            </a:r>
          </a:p>
          <a:p>
            <a:pPr lvl="2">
              <a:buClr>
                <a:srgbClr val="DD6909"/>
              </a:buClr>
            </a:pPr>
            <a:r>
              <a:rPr lang="cs-CZ" dirty="0" smtClean="0"/>
              <a:t>již se ani neomezuje, aby byl člověk jediným společníkem jen ve 3 s.r.o.</a:t>
            </a:r>
          </a:p>
          <a:p>
            <a:pPr lvl="2">
              <a:buClr>
                <a:srgbClr val="DD6909"/>
              </a:buClr>
            </a:pPr>
            <a:r>
              <a:rPr lang="cs-CZ" dirty="0" smtClean="0"/>
              <a:t>ochrana věřitelů je dána jinými nástroji – test úpadku, pravidla ovlivnění apod.</a:t>
            </a:r>
          </a:p>
          <a:p>
            <a:pPr>
              <a:buClr>
                <a:srgbClr val="DD6909"/>
              </a:buClr>
              <a:buFont typeface="Arial" pitchFamily="34" charset="0"/>
              <a:buChar char="∕"/>
            </a:pPr>
            <a:endParaRPr lang="cs-CZ" dirty="0" smtClean="0"/>
          </a:p>
          <a:p>
            <a:pPr>
              <a:buClr>
                <a:srgbClr val="DD6909"/>
              </a:buClr>
              <a:buFont typeface="Arial" pitchFamily="34" charset="0"/>
              <a:buChar char="∕"/>
            </a:pPr>
            <a:endParaRPr lang="cs-CZ" dirty="0" smtClean="0"/>
          </a:p>
          <a:p>
            <a:pPr>
              <a:buClr>
                <a:srgbClr val="DD6909"/>
              </a:buClr>
              <a:buFont typeface="Arial" pitchFamily="34" charset="0"/>
              <a:buChar char="∕"/>
            </a:pPr>
            <a:endParaRPr lang="cs-CZ" dirty="0" smtClean="0"/>
          </a:p>
        </p:txBody>
      </p:sp>
    </p:spTree>
    <p:extLst>
      <p:ext uri="{BB962C8B-B14F-4D97-AF65-F5344CB8AC3E}">
        <p14:creationId xmlns:p14="http://schemas.microsoft.com/office/powerpoint/2010/main" val="847780457"/>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Korporační loajalita</a:t>
            </a:r>
            <a:endParaRPr lang="cs-CZ" dirty="0"/>
          </a:p>
        </p:txBody>
      </p:sp>
      <p:sp>
        <p:nvSpPr>
          <p:cNvPr id="2" name="Zástupný symbol pro obsah 1"/>
          <p:cNvSpPr>
            <a:spLocks noGrp="1"/>
          </p:cNvSpPr>
          <p:nvPr>
            <p:ph idx="1"/>
          </p:nvPr>
        </p:nvSpPr>
        <p:spPr/>
        <p:txBody>
          <a:bodyPr>
            <a:normAutofit lnSpcReduction="10000"/>
          </a:bodyPr>
          <a:lstStyle/>
          <a:p>
            <a:pPr>
              <a:buClr>
                <a:srgbClr val="DD6909"/>
              </a:buClr>
            </a:pPr>
            <a:r>
              <a:rPr lang="cs-CZ" dirty="0" smtClean="0"/>
              <a:t>nové pravidlo (§ 212)</a:t>
            </a:r>
          </a:p>
          <a:p>
            <a:pPr lvl="1">
              <a:buClr>
                <a:srgbClr val="DD6909"/>
              </a:buClr>
            </a:pPr>
            <a:r>
              <a:rPr lang="cs-CZ" dirty="0" smtClean="0"/>
              <a:t>člen korporace musí být vůči ní loajální, tzn. chovat se čestně a zachovávat její vnitřní řád</a:t>
            </a:r>
          </a:p>
          <a:p>
            <a:pPr lvl="1">
              <a:buClr>
                <a:srgbClr val="DD6909"/>
              </a:buClr>
            </a:pPr>
            <a:r>
              <a:rPr lang="cs-CZ" dirty="0" smtClean="0"/>
              <a:t>musí se podřídit společnému zájmu</a:t>
            </a:r>
          </a:p>
          <a:p>
            <a:pPr lvl="1">
              <a:buClr>
                <a:srgbClr val="DD6909"/>
              </a:buClr>
            </a:pPr>
            <a:r>
              <a:rPr lang="cs-CZ" dirty="0" smtClean="0"/>
              <a:t>i korporace musí ke všem svým členům přistupovat stejně</a:t>
            </a:r>
          </a:p>
          <a:p>
            <a:pPr>
              <a:buClr>
                <a:srgbClr val="DD6909"/>
              </a:buClr>
            </a:pPr>
            <a:endParaRPr lang="cs-CZ" dirty="0" smtClean="0"/>
          </a:p>
          <a:p>
            <a:pPr>
              <a:buClr>
                <a:srgbClr val="DD6909"/>
              </a:buClr>
            </a:pPr>
            <a:r>
              <a:rPr lang="cs-CZ" dirty="0" smtClean="0"/>
              <a:t>sankce za zneužití hlasovacího práva člena korporace k újmě celku</a:t>
            </a:r>
          </a:p>
          <a:p>
            <a:pPr lvl="1">
              <a:buClr>
                <a:srgbClr val="DD6909"/>
              </a:buClr>
            </a:pPr>
            <a:r>
              <a:rPr lang="cs-CZ" dirty="0" smtClean="0"/>
              <a:t>soud rozhodne, že se k hlasu člena v daném případě nepřihlíží</a:t>
            </a:r>
          </a:p>
          <a:p>
            <a:pPr lvl="1">
              <a:buClr>
                <a:srgbClr val="DD6909"/>
              </a:buClr>
            </a:pPr>
            <a:r>
              <a:rPr lang="cs-CZ" dirty="0" smtClean="0"/>
              <a:t>tzn., že v daném případě vůbec neexistuje, nepřihlíží se k němu ani při určování potřebného kvora apod.</a:t>
            </a:r>
          </a:p>
        </p:txBody>
      </p:sp>
    </p:spTree>
    <p:extLst>
      <p:ext uri="{BB962C8B-B14F-4D97-AF65-F5344CB8AC3E}">
        <p14:creationId xmlns:p14="http://schemas.microsoft.com/office/powerpoint/2010/main" val="387361027"/>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Spolek</a:t>
            </a:r>
            <a:endParaRPr lang="cs-CZ" dirty="0"/>
          </a:p>
        </p:txBody>
      </p:sp>
      <p:sp>
        <p:nvSpPr>
          <p:cNvPr id="2" name="Zástupný symbol pro obsah 1"/>
          <p:cNvSpPr>
            <a:spLocks noGrp="1"/>
          </p:cNvSpPr>
          <p:nvPr>
            <p:ph idx="1"/>
          </p:nvPr>
        </p:nvSpPr>
        <p:spPr/>
        <p:txBody>
          <a:bodyPr>
            <a:normAutofit fontScale="92500" lnSpcReduction="10000"/>
          </a:bodyPr>
          <a:lstStyle/>
          <a:p>
            <a:pPr>
              <a:buClr>
                <a:srgbClr val="DD6909"/>
              </a:buClr>
            </a:pPr>
            <a:r>
              <a:rPr lang="cs-CZ" dirty="0" smtClean="0"/>
              <a:t>spolek nahrazuje občanské sdružení podle zákona č. 83/1990 Sb., o sdružování občanů (tento zákon je zrušen)</a:t>
            </a:r>
          </a:p>
          <a:p>
            <a:pPr lvl="1">
              <a:buClr>
                <a:srgbClr val="DD6909"/>
              </a:buClr>
            </a:pPr>
            <a:r>
              <a:rPr lang="cs-CZ" dirty="0" smtClean="0"/>
              <a:t>sdružení se považují za spolky podle nového občanského zákoníku</a:t>
            </a:r>
          </a:p>
          <a:p>
            <a:pPr lvl="1">
              <a:buClr>
                <a:srgbClr val="DD6909"/>
              </a:buClr>
            </a:pPr>
            <a:r>
              <a:rPr lang="cs-CZ" dirty="0" smtClean="0"/>
              <a:t>sdružení má právo změnit svoji právní formu na ústav nebo sociální družstvo podle zákona o obchodních korporacích (§ 3045)</a:t>
            </a:r>
          </a:p>
          <a:p>
            <a:pPr>
              <a:buClr>
                <a:srgbClr val="DD6909"/>
              </a:buClr>
            </a:pPr>
            <a:endParaRPr lang="cs-CZ" dirty="0" smtClean="0"/>
          </a:p>
          <a:p>
            <a:pPr>
              <a:buClr>
                <a:srgbClr val="DD6909"/>
              </a:buClr>
            </a:pPr>
            <a:r>
              <a:rPr lang="cs-CZ" dirty="0" smtClean="0"/>
              <a:t>regulace musí vyhovovat jak malým „vesnickým“ spolkům (např. dobrovolní hasiči), tak spolkům se složitou vnitřní organizací a širokou členskou základnou (např. Junák)</a:t>
            </a:r>
          </a:p>
          <a:p>
            <a:pPr lvl="1">
              <a:buClr>
                <a:srgbClr val="DD6909"/>
              </a:buClr>
            </a:pPr>
            <a:r>
              <a:rPr lang="cs-CZ" dirty="0" smtClean="0"/>
              <a:t>dispozitivní právní úprava =&gt; často užívaná formulace „neurčí-li stanovy jinak“</a:t>
            </a:r>
          </a:p>
          <a:p>
            <a:pPr lvl="1">
              <a:buClr>
                <a:srgbClr val="DD6909"/>
              </a:buClr>
              <a:buNone/>
            </a:pPr>
            <a:endParaRPr lang="cs-CZ" dirty="0" smtClean="0"/>
          </a:p>
          <a:p>
            <a:pPr>
              <a:buClr>
                <a:srgbClr val="DD6909"/>
              </a:buClr>
              <a:buFont typeface="Arial" pitchFamily="34" charset="0"/>
              <a:buChar char="∕"/>
            </a:pPr>
            <a:endParaRPr lang="cs-CZ" dirty="0" smtClean="0"/>
          </a:p>
          <a:p>
            <a:pPr>
              <a:buClr>
                <a:srgbClr val="DD6909"/>
              </a:buClr>
              <a:buFont typeface="Arial" pitchFamily="34" charset="0"/>
              <a:buChar char="∕"/>
            </a:pPr>
            <a:endParaRPr lang="cs-CZ" dirty="0" smtClean="0"/>
          </a:p>
          <a:p>
            <a:pPr>
              <a:buClr>
                <a:srgbClr val="DD6909"/>
              </a:buClr>
              <a:buFont typeface="Arial" pitchFamily="34" charset="0"/>
              <a:buChar char="∕"/>
            </a:pPr>
            <a:endParaRPr lang="cs-CZ" dirty="0" smtClean="0"/>
          </a:p>
          <a:p>
            <a:pPr>
              <a:buClr>
                <a:srgbClr val="DD6909"/>
              </a:buClr>
              <a:buFont typeface="Arial" pitchFamily="34" charset="0"/>
              <a:buChar char="∕"/>
            </a:pPr>
            <a:endParaRPr lang="cs-CZ" dirty="0" smtClean="0"/>
          </a:p>
        </p:txBody>
      </p:sp>
    </p:spTree>
    <p:extLst>
      <p:ext uri="{BB962C8B-B14F-4D97-AF65-F5344CB8AC3E}">
        <p14:creationId xmlns:p14="http://schemas.microsoft.com/office/powerpoint/2010/main" val="3799654840"/>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Pobočný spolek (§ 219)</a:t>
            </a:r>
            <a:endParaRPr lang="cs-CZ" dirty="0"/>
          </a:p>
        </p:txBody>
      </p:sp>
      <p:sp>
        <p:nvSpPr>
          <p:cNvPr id="2" name="Zástupný symbol pro obsah 1"/>
          <p:cNvSpPr>
            <a:spLocks noGrp="1"/>
          </p:cNvSpPr>
          <p:nvPr>
            <p:ph idx="1"/>
          </p:nvPr>
        </p:nvSpPr>
        <p:spPr/>
        <p:txBody>
          <a:bodyPr>
            <a:normAutofit fontScale="92500" lnSpcReduction="10000"/>
          </a:bodyPr>
          <a:lstStyle/>
          <a:p>
            <a:pPr>
              <a:buClr>
                <a:srgbClr val="DD6909"/>
              </a:buClr>
            </a:pPr>
            <a:r>
              <a:rPr lang="cs-CZ" dirty="0" smtClean="0"/>
              <a:t>dnes – organizační jednotky, které jednají svým jménem</a:t>
            </a:r>
          </a:p>
          <a:p>
            <a:pPr lvl="1">
              <a:buClr>
                <a:srgbClr val="DD6909"/>
              </a:buClr>
            </a:pPr>
            <a:r>
              <a:rPr lang="cs-CZ" dirty="0" smtClean="0"/>
              <a:t>statutární orgán hlavního spolku musí do tří let ode dne nabytí účinnosti zákoníku podat návrh na zápis pobočného spolku, jinak posledním dnem této lhůty právní osobnost pobočného spolku zanikne (§ 3045)</a:t>
            </a:r>
          </a:p>
          <a:p>
            <a:pPr>
              <a:buClr>
                <a:srgbClr val="DD6909"/>
              </a:buClr>
            </a:pPr>
            <a:endParaRPr lang="cs-CZ" dirty="0" smtClean="0"/>
          </a:p>
          <a:p>
            <a:pPr>
              <a:buClr>
                <a:srgbClr val="DD6909"/>
              </a:buClr>
            </a:pPr>
            <a:r>
              <a:rPr lang="cs-CZ" dirty="0" smtClean="0"/>
              <a:t>odvozená subjektivita (právní osobnost) od hlavního spolku</a:t>
            </a:r>
          </a:p>
          <a:p>
            <a:pPr>
              <a:buClr>
                <a:srgbClr val="DD6909"/>
              </a:buClr>
            </a:pPr>
            <a:endParaRPr lang="cs-CZ" dirty="0" smtClean="0"/>
          </a:p>
          <a:p>
            <a:pPr>
              <a:buClr>
                <a:srgbClr val="DD6909"/>
              </a:buClr>
            </a:pPr>
            <a:r>
              <a:rPr lang="cs-CZ" dirty="0" smtClean="0"/>
              <a:t>lze vytvářet i organizační jednotky bez subjektivity – tomu NOZ nebrání</a:t>
            </a:r>
          </a:p>
          <a:p>
            <a:pPr>
              <a:buClr>
                <a:srgbClr val="DD6909"/>
              </a:buClr>
            </a:pPr>
            <a:r>
              <a:rPr lang="cs-CZ" dirty="0" smtClean="0"/>
              <a:t>existenčně závislý na hlavním spolku</a:t>
            </a:r>
          </a:p>
          <a:p>
            <a:pPr>
              <a:buClr>
                <a:srgbClr val="DD6909"/>
              </a:buClr>
              <a:buFont typeface="Arial" pitchFamily="34" charset="0"/>
              <a:buChar char="∕"/>
            </a:pPr>
            <a:endParaRPr lang="cs-CZ" dirty="0" smtClean="0"/>
          </a:p>
          <a:p>
            <a:pPr>
              <a:buClr>
                <a:srgbClr val="DD6909"/>
              </a:buClr>
              <a:buFont typeface="Arial" pitchFamily="34" charset="0"/>
              <a:buChar char="∕"/>
            </a:pPr>
            <a:endParaRPr lang="cs-CZ" dirty="0" smtClean="0"/>
          </a:p>
          <a:p>
            <a:pPr>
              <a:buClr>
                <a:srgbClr val="DD6909"/>
              </a:buClr>
              <a:buFont typeface="Arial" pitchFamily="34" charset="0"/>
              <a:buChar char="∕"/>
            </a:pPr>
            <a:endParaRPr lang="cs-CZ" dirty="0" smtClean="0"/>
          </a:p>
        </p:txBody>
      </p:sp>
    </p:spTree>
    <p:extLst>
      <p:ext uri="{BB962C8B-B14F-4D97-AF65-F5344CB8AC3E}">
        <p14:creationId xmlns:p14="http://schemas.microsoft.com/office/powerpoint/2010/main" val="259793433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Vznik spolku (§ 226)</a:t>
            </a:r>
            <a:endParaRPr lang="cs-CZ" dirty="0"/>
          </a:p>
        </p:txBody>
      </p:sp>
      <p:sp>
        <p:nvSpPr>
          <p:cNvPr id="2" name="Zástupný symbol pro obsah 1"/>
          <p:cNvSpPr>
            <a:spLocks noGrp="1"/>
          </p:cNvSpPr>
          <p:nvPr>
            <p:ph idx="1"/>
          </p:nvPr>
        </p:nvSpPr>
        <p:spPr/>
        <p:txBody>
          <a:bodyPr>
            <a:normAutofit fontScale="92500" lnSpcReduction="10000"/>
          </a:bodyPr>
          <a:lstStyle/>
          <a:p>
            <a:pPr>
              <a:buClr>
                <a:srgbClr val="DD6909"/>
              </a:buClr>
            </a:pPr>
            <a:r>
              <a:rPr lang="cs-CZ" dirty="0" smtClean="0"/>
              <a:t>spolek vzniká dnem zápisu do veřejného rejstříku</a:t>
            </a:r>
          </a:p>
          <a:p>
            <a:pPr lvl="1">
              <a:buClr>
                <a:srgbClr val="DD6909"/>
              </a:buClr>
            </a:pPr>
            <a:r>
              <a:rPr lang="cs-CZ" dirty="0" smtClean="0"/>
              <a:t>novinka, doposud veřejný rejstřík občanských sdružení neexistoval, vznikala registrací u Ministerstva vnitra</a:t>
            </a:r>
          </a:p>
          <a:p>
            <a:pPr>
              <a:buClr>
                <a:srgbClr val="DD6909"/>
              </a:buClr>
            </a:pPr>
            <a:endParaRPr lang="cs-CZ" dirty="0" smtClean="0"/>
          </a:p>
          <a:p>
            <a:pPr>
              <a:buClr>
                <a:srgbClr val="DD6909"/>
              </a:buClr>
            </a:pPr>
            <a:r>
              <a:rPr lang="cs-CZ" dirty="0" smtClean="0"/>
              <a:t>nebylo-li do 30 dnů od podání návrhu na zápis rozhodnuto, považuje se spolek zapsaný 30. dnem od podání návrhu</a:t>
            </a:r>
          </a:p>
          <a:p>
            <a:pPr>
              <a:buClr>
                <a:srgbClr val="DD6909"/>
              </a:buClr>
            </a:pPr>
            <a:endParaRPr lang="cs-CZ" dirty="0" smtClean="0"/>
          </a:p>
          <a:p>
            <a:pPr>
              <a:buClr>
                <a:srgbClr val="DD6909"/>
              </a:buClr>
            </a:pPr>
            <a:r>
              <a:rPr lang="cs-CZ" dirty="0" smtClean="0"/>
              <a:t>odborové organizace a organizace zaměstnavatelů (§ 3025)</a:t>
            </a:r>
          </a:p>
          <a:p>
            <a:pPr lvl="1">
              <a:buClr>
                <a:srgbClr val="DD6909"/>
              </a:buClr>
            </a:pPr>
            <a:r>
              <a:rPr lang="cs-CZ" dirty="0" smtClean="0"/>
              <a:t>k jejich vzniku postačuje pouze shoda na stanovách a doručení oznámení o založení příslušnému orgánu veřejné moci (evidenční princip)</a:t>
            </a:r>
          </a:p>
        </p:txBody>
      </p:sp>
    </p:spTree>
    <p:extLst>
      <p:ext uri="{BB962C8B-B14F-4D97-AF65-F5344CB8AC3E}">
        <p14:creationId xmlns:p14="http://schemas.microsoft.com/office/powerpoint/2010/main" val="1071329645"/>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Žaloba člena spolku (§ 258)</a:t>
            </a:r>
            <a:endParaRPr lang="cs-CZ" dirty="0"/>
          </a:p>
        </p:txBody>
      </p:sp>
      <p:sp>
        <p:nvSpPr>
          <p:cNvPr id="2" name="Zástupný symbol pro obsah 1"/>
          <p:cNvSpPr>
            <a:spLocks noGrp="1"/>
          </p:cNvSpPr>
          <p:nvPr>
            <p:ph idx="1"/>
          </p:nvPr>
        </p:nvSpPr>
        <p:spPr/>
        <p:txBody>
          <a:bodyPr>
            <a:normAutofit fontScale="85000" lnSpcReduction="20000"/>
          </a:bodyPr>
          <a:lstStyle/>
          <a:p>
            <a:pPr>
              <a:buClr>
                <a:srgbClr val="DD6909"/>
              </a:buClr>
            </a:pPr>
            <a:r>
              <a:rPr lang="cs-CZ" dirty="0" smtClean="0"/>
              <a:t>právo člena spolku napadnout rozhodnutí orgánu spolku</a:t>
            </a:r>
          </a:p>
          <a:p>
            <a:pPr lvl="1">
              <a:buClr>
                <a:srgbClr val="DD6909"/>
              </a:buClr>
            </a:pPr>
            <a:r>
              <a:rPr lang="cs-CZ" dirty="0" smtClean="0"/>
              <a:t>podrobnější regulace než doposud</a:t>
            </a:r>
          </a:p>
          <a:p>
            <a:pPr>
              <a:buClr>
                <a:srgbClr val="DD6909"/>
              </a:buClr>
            </a:pPr>
            <a:endParaRPr lang="cs-CZ" dirty="0" smtClean="0"/>
          </a:p>
          <a:p>
            <a:pPr>
              <a:buClr>
                <a:srgbClr val="DD6909"/>
              </a:buClr>
            </a:pPr>
            <a:r>
              <a:rPr lang="cs-CZ" dirty="0" smtClean="0"/>
              <a:t>prodlužují se lhůty, které je nutno dodržet</a:t>
            </a:r>
          </a:p>
          <a:p>
            <a:pPr lvl="1">
              <a:buClr>
                <a:srgbClr val="DD6909"/>
              </a:buClr>
            </a:pPr>
            <a:r>
              <a:rPr lang="cs-CZ" dirty="0" smtClean="0"/>
              <a:t>subjektivní ze 30 dnů na 3 měsíce</a:t>
            </a:r>
          </a:p>
          <a:p>
            <a:pPr lvl="1">
              <a:buClr>
                <a:srgbClr val="DD6909"/>
              </a:buClr>
            </a:pPr>
            <a:r>
              <a:rPr lang="cs-CZ" dirty="0" smtClean="0"/>
              <a:t>objektivní z 6 měsíců na 1 rok</a:t>
            </a:r>
          </a:p>
          <a:p>
            <a:pPr>
              <a:buClr>
                <a:srgbClr val="DD6909"/>
              </a:buClr>
            </a:pPr>
            <a:endParaRPr lang="cs-CZ" dirty="0" smtClean="0"/>
          </a:p>
          <a:p>
            <a:pPr>
              <a:buClr>
                <a:srgbClr val="DD6909"/>
              </a:buClr>
            </a:pPr>
            <a:r>
              <a:rPr lang="cs-CZ" dirty="0" smtClean="0"/>
              <a:t>soudu se zakládá pro určité případy pravomoc nevyhovět žalobě, byť by rozhodnutí orgánu spolku bylo v rozporu se zákonem nebo se stanovami (§ 260)</a:t>
            </a:r>
          </a:p>
          <a:p>
            <a:pPr lvl="1">
              <a:buClr>
                <a:srgbClr val="DD6909"/>
              </a:buClr>
            </a:pPr>
            <a:r>
              <a:rPr lang="cs-CZ" dirty="0" smtClean="0"/>
              <a:t>konflikt individuálního zájmu člena spolku a zájmu korporace, nebo zájmu na ochraně práv třetích osob nabytých v dobré víře </a:t>
            </a:r>
          </a:p>
          <a:p>
            <a:pPr lvl="1">
              <a:buClr>
                <a:srgbClr val="DD6909"/>
              </a:buClr>
            </a:pPr>
            <a:r>
              <a:rPr lang="cs-CZ" dirty="0" smtClean="0"/>
              <a:t>přiměřeného zadostiučinění</a:t>
            </a:r>
          </a:p>
        </p:txBody>
      </p:sp>
    </p:spTree>
    <p:extLst>
      <p:ext uri="{BB962C8B-B14F-4D97-AF65-F5344CB8AC3E}">
        <p14:creationId xmlns:p14="http://schemas.microsoft.com/office/powerpoint/2010/main" val="1659007807"/>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Nasciturus</a:t>
            </a:r>
            <a:endParaRPr lang="cs-CZ" dirty="0"/>
          </a:p>
        </p:txBody>
      </p:sp>
      <p:sp>
        <p:nvSpPr>
          <p:cNvPr id="3" name="Zástupný symbol pro obsah 2"/>
          <p:cNvSpPr>
            <a:spLocks noGrp="1"/>
          </p:cNvSpPr>
          <p:nvPr>
            <p:ph idx="1"/>
          </p:nvPr>
        </p:nvSpPr>
        <p:spPr/>
        <p:txBody>
          <a:bodyPr>
            <a:normAutofit fontScale="70000" lnSpcReduction="20000"/>
          </a:bodyPr>
          <a:lstStyle/>
          <a:p>
            <a:pPr marL="342900" lvl="2" indent="-342900"/>
            <a:r>
              <a:rPr lang="cs-CZ" sz="3100" dirty="0"/>
              <a:t>Právní osobnost n. začíná </a:t>
            </a:r>
            <a:r>
              <a:rPr lang="cs-CZ" sz="3100" b="1" dirty="0"/>
              <a:t>od jeho početí</a:t>
            </a:r>
          </a:p>
          <a:p>
            <a:pPr lvl="1"/>
            <a:r>
              <a:rPr lang="cs-CZ" sz="2900" dirty="0"/>
              <a:t>u </a:t>
            </a:r>
            <a:r>
              <a:rPr lang="cs-CZ" sz="2900" b="1" dirty="0"/>
              <a:t>asistované reprodukce </a:t>
            </a:r>
            <a:r>
              <a:rPr lang="cs-CZ" sz="2900" dirty="0"/>
              <a:t>2 různá pojetí</a:t>
            </a:r>
          </a:p>
          <a:p>
            <a:pPr marL="1371600" lvl="2" indent="-514350">
              <a:buFont typeface="+mj-lt"/>
              <a:buAutoNum type="alphaLcParenR"/>
            </a:pPr>
            <a:r>
              <a:rPr lang="cs-CZ" sz="2000" dirty="0" smtClean="0"/>
              <a:t>okamžik uhnízdění oplodněného vajíčka v děloze</a:t>
            </a:r>
          </a:p>
          <a:p>
            <a:pPr marL="1371600" lvl="2" indent="-514350">
              <a:buFont typeface="+mj-lt"/>
              <a:buAutoNum type="alphaLcParenR"/>
            </a:pPr>
            <a:r>
              <a:rPr lang="cs-CZ" sz="2000" dirty="0" smtClean="0"/>
              <a:t>již okamžik spojení buněčného jádra vajíčka a spermie</a:t>
            </a:r>
          </a:p>
          <a:p>
            <a:pPr marL="342900" lvl="2" indent="-342900"/>
            <a:r>
              <a:rPr lang="cs-CZ" sz="3200" dirty="0" smtClean="0"/>
              <a:t>Subjektivita je </a:t>
            </a:r>
            <a:r>
              <a:rPr lang="cs-CZ" sz="3200" b="1" dirty="0" smtClean="0"/>
              <a:t>podmíněna narozením živého dítěte</a:t>
            </a:r>
          </a:p>
          <a:p>
            <a:pPr marL="800100" lvl="3" indent="-342900"/>
            <a:r>
              <a:rPr lang="cs-CZ" sz="2800" dirty="0" smtClean="0"/>
              <a:t>domněnka narození živého dítěte</a:t>
            </a:r>
          </a:p>
          <a:p>
            <a:pPr marL="342900" lvl="2" indent="-342900"/>
            <a:r>
              <a:rPr lang="cs-CZ" sz="3200" dirty="0" smtClean="0"/>
              <a:t>PO se n. přiznává, </a:t>
            </a:r>
            <a:r>
              <a:rPr lang="cs-CZ" sz="3200" b="1" dirty="0" smtClean="0"/>
              <a:t>vyhovuje-li</a:t>
            </a:r>
            <a:r>
              <a:rPr lang="cs-CZ" sz="3200" dirty="0" smtClean="0"/>
              <a:t> to jeho zájmům, tj. jde-li zejména o nabývání práv</a:t>
            </a:r>
          </a:p>
          <a:p>
            <a:pPr marL="800100" lvl="3" indent="-342900"/>
            <a:r>
              <a:rPr lang="cs-CZ" sz="2800" dirty="0" smtClean="0"/>
              <a:t>osobnostní práva (6/1 LPS)</a:t>
            </a:r>
          </a:p>
          <a:p>
            <a:pPr marL="800100" lvl="3" indent="-342900"/>
            <a:r>
              <a:rPr lang="cs-CZ" sz="2800" dirty="0" smtClean="0"/>
              <a:t>majetková práva (zejm. dědické právo)</a:t>
            </a:r>
            <a:endParaRPr lang="cs-CZ" sz="2800" dirty="0"/>
          </a:p>
          <a:p>
            <a:pPr lvl="1"/>
            <a:endParaRPr lang="cs-CZ" sz="3200"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err="1" smtClean="0"/>
              <a:t>Sociální</a:t>
            </a:r>
            <a:r>
              <a:rPr lang="en-US" dirty="0" smtClean="0"/>
              <a:t> </a:t>
            </a:r>
            <a:r>
              <a:rPr lang="en-US" dirty="0" err="1" smtClean="0"/>
              <a:t>družstvo</a:t>
            </a:r>
            <a:endParaRPr lang="en-US" dirty="0"/>
          </a:p>
        </p:txBody>
      </p:sp>
      <p:sp>
        <p:nvSpPr>
          <p:cNvPr id="7" name="Content Placeholder 6"/>
          <p:cNvSpPr>
            <a:spLocks noGrp="1"/>
          </p:cNvSpPr>
          <p:nvPr>
            <p:ph idx="1"/>
          </p:nvPr>
        </p:nvSpPr>
        <p:spPr/>
        <p:txBody>
          <a:bodyPr>
            <a:normAutofit fontScale="92500" lnSpcReduction="20000"/>
          </a:bodyPr>
          <a:lstStyle/>
          <a:p>
            <a:r>
              <a:rPr lang="en-US" dirty="0" err="1" smtClean="0"/>
              <a:t>Návrat</a:t>
            </a:r>
            <a:r>
              <a:rPr lang="en-US" dirty="0" smtClean="0"/>
              <a:t> </a:t>
            </a:r>
            <a:r>
              <a:rPr lang="en-US" dirty="0" err="1" smtClean="0"/>
              <a:t>ke</a:t>
            </a:r>
            <a:r>
              <a:rPr lang="en-US" dirty="0" smtClean="0"/>
              <a:t> </a:t>
            </a:r>
            <a:r>
              <a:rPr lang="en-US" dirty="0" err="1" smtClean="0"/>
              <a:t>kořenům</a:t>
            </a:r>
            <a:r>
              <a:rPr lang="en-US" dirty="0" smtClean="0"/>
              <a:t> </a:t>
            </a:r>
            <a:r>
              <a:rPr lang="en-US" dirty="0" err="1" smtClean="0"/>
              <a:t>idei</a:t>
            </a:r>
            <a:r>
              <a:rPr lang="en-US" dirty="0" smtClean="0"/>
              <a:t> </a:t>
            </a:r>
            <a:r>
              <a:rPr lang="en-US" dirty="0" err="1" smtClean="0"/>
              <a:t>družstevnictví</a:t>
            </a:r>
            <a:endParaRPr lang="en-US" dirty="0" smtClean="0"/>
          </a:p>
          <a:p>
            <a:r>
              <a:rPr lang="en-US" dirty="0" smtClean="0"/>
              <a:t>§ 758 ZOK</a:t>
            </a:r>
          </a:p>
          <a:p>
            <a:pPr lvl="1"/>
            <a:r>
              <a:rPr lang="en-US" dirty="0" err="1" smtClean="0"/>
              <a:t>Obecně</a:t>
            </a:r>
            <a:r>
              <a:rPr lang="en-US" dirty="0" smtClean="0"/>
              <a:t> </a:t>
            </a:r>
            <a:r>
              <a:rPr lang="en-US" dirty="0" err="1" smtClean="0"/>
              <a:t>prospěšná</a:t>
            </a:r>
            <a:r>
              <a:rPr lang="en-US" dirty="0" smtClean="0"/>
              <a:t> </a:t>
            </a:r>
            <a:r>
              <a:rPr lang="en-US" dirty="0" err="1" smtClean="0"/>
              <a:t>činnost</a:t>
            </a:r>
            <a:endParaRPr lang="en-US" dirty="0" smtClean="0"/>
          </a:p>
          <a:p>
            <a:pPr lvl="1"/>
            <a:r>
              <a:rPr lang="en-US" dirty="0" err="1" smtClean="0"/>
              <a:t>Za</a:t>
            </a:r>
            <a:r>
              <a:rPr lang="en-US" dirty="0" smtClean="0"/>
              <a:t> </a:t>
            </a:r>
            <a:r>
              <a:rPr lang="en-US" dirty="0" err="1" smtClean="0"/>
              <a:t>účelem</a:t>
            </a:r>
            <a:r>
              <a:rPr lang="en-US" dirty="0" smtClean="0"/>
              <a:t> </a:t>
            </a:r>
            <a:r>
              <a:rPr lang="en-US" dirty="0" err="1" smtClean="0"/>
              <a:t>integrace</a:t>
            </a:r>
            <a:r>
              <a:rPr lang="en-US" dirty="0" smtClean="0"/>
              <a:t> </a:t>
            </a:r>
            <a:r>
              <a:rPr lang="en-US" dirty="0" err="1" smtClean="0"/>
              <a:t>znevýhodněných</a:t>
            </a:r>
            <a:r>
              <a:rPr lang="en-US" dirty="0" smtClean="0"/>
              <a:t> </a:t>
            </a:r>
          </a:p>
          <a:p>
            <a:pPr lvl="1"/>
            <a:endParaRPr lang="en-US" dirty="0"/>
          </a:p>
          <a:p>
            <a:r>
              <a:rPr lang="en-US" dirty="0" err="1" smtClean="0"/>
              <a:t>Propojení</a:t>
            </a:r>
            <a:r>
              <a:rPr lang="en-US" dirty="0" smtClean="0"/>
              <a:t> </a:t>
            </a:r>
            <a:r>
              <a:rPr lang="en-US" dirty="0" err="1" smtClean="0"/>
              <a:t>členů</a:t>
            </a:r>
            <a:r>
              <a:rPr lang="en-US" dirty="0" smtClean="0"/>
              <a:t> </a:t>
            </a:r>
            <a:r>
              <a:rPr lang="en-US" dirty="0" err="1" smtClean="0"/>
              <a:t>družstva</a:t>
            </a:r>
            <a:r>
              <a:rPr lang="en-US" dirty="0" smtClean="0"/>
              <a:t> s </a:t>
            </a:r>
            <a:r>
              <a:rPr lang="en-US" dirty="0" err="1" smtClean="0"/>
              <a:t>prací</a:t>
            </a:r>
            <a:r>
              <a:rPr lang="en-US" dirty="0" smtClean="0"/>
              <a:t> pro </a:t>
            </a:r>
            <a:r>
              <a:rPr lang="en-US" dirty="0" err="1" smtClean="0"/>
              <a:t>družstvo</a:t>
            </a:r>
            <a:endParaRPr lang="en-US" dirty="0" smtClean="0"/>
          </a:p>
          <a:p>
            <a:r>
              <a:rPr lang="en-US" dirty="0" err="1" smtClean="0"/>
              <a:t>Družstevní</a:t>
            </a:r>
            <a:r>
              <a:rPr lang="en-US" dirty="0" smtClean="0"/>
              <a:t> </a:t>
            </a:r>
            <a:r>
              <a:rPr lang="en-US" dirty="0" err="1" smtClean="0"/>
              <a:t>demokracie</a:t>
            </a:r>
            <a:endParaRPr lang="en-US" dirty="0" smtClean="0"/>
          </a:p>
          <a:p>
            <a:r>
              <a:rPr lang="en-US" dirty="0" err="1" smtClean="0"/>
              <a:t>Omezení</a:t>
            </a:r>
            <a:r>
              <a:rPr lang="en-US" dirty="0" smtClean="0"/>
              <a:t> </a:t>
            </a:r>
            <a:r>
              <a:rPr lang="en-US" dirty="0" err="1" smtClean="0"/>
              <a:t>hospodaření</a:t>
            </a:r>
            <a:endParaRPr lang="cs-CZ" dirty="0" smtClean="0"/>
          </a:p>
          <a:p>
            <a:r>
              <a:rPr lang="cs-CZ" dirty="0" smtClean="0"/>
              <a:t>Omezená možnost osob, které mohou být členem</a:t>
            </a:r>
          </a:p>
          <a:p>
            <a:r>
              <a:rPr lang="cs-CZ" dirty="0" smtClean="0"/>
              <a:t>Zákaz převodu družstevního podílu</a:t>
            </a:r>
          </a:p>
          <a:p>
            <a:r>
              <a:rPr lang="en-US" dirty="0" err="1" smtClean="0"/>
              <a:t>Sdružení</a:t>
            </a:r>
            <a:r>
              <a:rPr lang="en-US" dirty="0" smtClean="0"/>
              <a:t> (</a:t>
            </a:r>
            <a:r>
              <a:rPr lang="en-US" dirty="0" err="1" smtClean="0"/>
              <a:t>spolek</a:t>
            </a:r>
            <a:r>
              <a:rPr lang="en-US" dirty="0" smtClean="0"/>
              <a:t>) se </a:t>
            </a:r>
            <a:r>
              <a:rPr lang="en-US" dirty="0" err="1" smtClean="0"/>
              <a:t>může</a:t>
            </a:r>
            <a:r>
              <a:rPr lang="en-US" dirty="0" smtClean="0"/>
              <a:t> </a:t>
            </a:r>
            <a:r>
              <a:rPr lang="en-US" dirty="0" err="1" smtClean="0"/>
              <a:t>na</a:t>
            </a:r>
            <a:r>
              <a:rPr lang="en-US" dirty="0" smtClean="0"/>
              <a:t> </a:t>
            </a:r>
            <a:r>
              <a:rPr lang="en-US" dirty="0" err="1" smtClean="0"/>
              <a:t>sociální</a:t>
            </a:r>
            <a:r>
              <a:rPr lang="en-US" dirty="0" smtClean="0"/>
              <a:t> </a:t>
            </a:r>
            <a:r>
              <a:rPr lang="en-US" dirty="0" err="1" smtClean="0"/>
              <a:t>družstvo</a:t>
            </a:r>
            <a:r>
              <a:rPr lang="en-US" dirty="0" smtClean="0"/>
              <a:t> </a:t>
            </a:r>
            <a:r>
              <a:rPr lang="cs-CZ" dirty="0" smtClean="0"/>
              <a:t>pře</a:t>
            </a:r>
            <a:r>
              <a:rPr lang="en-US" dirty="0" err="1" smtClean="0"/>
              <a:t>měnit</a:t>
            </a:r>
            <a:r>
              <a:rPr lang="cs-CZ" dirty="0" smtClean="0"/>
              <a:t> (§ 3045/1)</a:t>
            </a:r>
            <a:endParaRPr lang="en-US" dirty="0" smtClean="0"/>
          </a:p>
          <a:p>
            <a:pPr>
              <a:buNone/>
            </a:pPr>
            <a:endParaRPr lang="en-US" dirty="0" smtClean="0"/>
          </a:p>
        </p:txBody>
      </p:sp>
    </p:spTree>
    <p:extLst>
      <p:ext uri="{BB962C8B-B14F-4D97-AF65-F5344CB8AC3E}">
        <p14:creationId xmlns:p14="http://schemas.microsoft.com/office/powerpoint/2010/main" val="673822475"/>
      </p:ext>
    </p:extLst>
  </p:cSld>
  <p:clrMapOvr>
    <a:masterClrMapping/>
  </p:clrMapOvr>
  <p:transition spd="slow">
    <p:comb/>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Nadační</a:t>
            </a:r>
            <a:r>
              <a:rPr lang="en-US" dirty="0" smtClean="0"/>
              <a:t> </a:t>
            </a:r>
            <a:r>
              <a:rPr lang="en-US" dirty="0" err="1" smtClean="0"/>
              <a:t>právo</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0200404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cs-CZ" dirty="0" smtClean="0"/>
              <a:t>Fundace  - změna koncepce</a:t>
            </a:r>
            <a:endParaRPr lang="en-US" dirty="0"/>
          </a:p>
        </p:txBody>
      </p:sp>
      <p:sp>
        <p:nvSpPr>
          <p:cNvPr id="5" name="Content Placeholder 4"/>
          <p:cNvSpPr>
            <a:spLocks noGrp="1"/>
          </p:cNvSpPr>
          <p:nvPr>
            <p:ph idx="1"/>
          </p:nvPr>
        </p:nvSpPr>
        <p:spPr/>
        <p:txBody>
          <a:bodyPr>
            <a:normAutofit fontScale="85000" lnSpcReduction="10000"/>
          </a:bodyPr>
          <a:lstStyle/>
          <a:p>
            <a:r>
              <a:rPr lang="cs-CZ" dirty="0" smtClean="0"/>
              <a:t>Začlenění přímo do NOZ –  posun do soukromoprávní sféry</a:t>
            </a:r>
          </a:p>
          <a:p>
            <a:endParaRPr lang="cs-CZ" dirty="0" smtClean="0"/>
          </a:p>
          <a:p>
            <a:r>
              <a:rPr lang="cs-CZ" dirty="0" smtClean="0"/>
              <a:t>Kontinuita existence dosavadních nadací a nadačních fondů (zrušení zákona č. 227/1997 Sb.)</a:t>
            </a:r>
          </a:p>
          <a:p>
            <a:endParaRPr lang="cs-CZ" dirty="0" smtClean="0"/>
          </a:p>
          <a:p>
            <a:r>
              <a:rPr lang="cs-CZ" dirty="0" smtClean="0"/>
              <a:t>Posílení postavení zakladatele - vyšší respekt jeho vůli</a:t>
            </a:r>
          </a:p>
          <a:p>
            <a:endParaRPr lang="cs-CZ" dirty="0" smtClean="0"/>
          </a:p>
          <a:p>
            <a:r>
              <a:rPr lang="cs-CZ" dirty="0" smtClean="0"/>
              <a:t>Liberalizace (zejména nadačního účelu) - rozšíření možností využití</a:t>
            </a:r>
          </a:p>
          <a:p>
            <a:endParaRPr lang="cs-CZ" dirty="0" smtClean="0"/>
          </a:p>
          <a:p>
            <a:r>
              <a:rPr lang="cs-CZ" dirty="0" smtClean="0"/>
              <a:t>Změna systematiky  - oddělení úpravy nadací a nadačních fondů</a:t>
            </a:r>
          </a:p>
          <a:p>
            <a:endParaRPr lang="cs-CZ" dirty="0" smtClean="0"/>
          </a:p>
          <a:p>
            <a:endParaRPr lang="cs-CZ" dirty="0" smtClean="0"/>
          </a:p>
          <a:p>
            <a:endParaRPr lang="cs-CZ" dirty="0" smtClean="0"/>
          </a:p>
          <a:p>
            <a:pPr>
              <a:buNone/>
            </a:pPr>
            <a:endParaRPr lang="cs-CZ" dirty="0" smtClean="0"/>
          </a:p>
          <a:p>
            <a:endParaRPr lang="cs-CZ" dirty="0" smtClean="0"/>
          </a:p>
          <a:p>
            <a:endParaRPr lang="cs-CZ" dirty="0" smtClean="0"/>
          </a:p>
          <a:p>
            <a:endParaRPr lang="cs-CZ" dirty="0" smtClean="0"/>
          </a:p>
          <a:p>
            <a:endParaRPr lang="cs-CZ" dirty="0" smtClean="0"/>
          </a:p>
          <a:p>
            <a:endParaRPr lang="en-US" dirty="0"/>
          </a:p>
        </p:txBody>
      </p:sp>
    </p:spTree>
    <p:extLst>
      <p:ext uri="{BB962C8B-B14F-4D97-AF65-F5344CB8AC3E}">
        <p14:creationId xmlns:p14="http://schemas.microsoft.com/office/powerpoint/2010/main" val="414664181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Fundace  - systematika členění</a:t>
            </a:r>
            <a:endParaRPr lang="en-US" dirty="0"/>
          </a:p>
        </p:txBody>
      </p:sp>
      <p:sp>
        <p:nvSpPr>
          <p:cNvPr id="5" name="Content Placeholder 4"/>
          <p:cNvSpPr>
            <a:spLocks noGrp="1"/>
          </p:cNvSpPr>
          <p:nvPr>
            <p:ph idx="1"/>
          </p:nvPr>
        </p:nvSpPr>
        <p:spPr/>
        <p:txBody>
          <a:bodyPr>
            <a:normAutofit fontScale="85000" lnSpcReduction="10000"/>
          </a:bodyPr>
          <a:lstStyle/>
          <a:p>
            <a:r>
              <a:rPr lang="cs-CZ" dirty="0" smtClean="0"/>
              <a:t>Část I., Hlava II. Osoby, Díl 3 Právnické osoby, Oddíl 3: Fundace: </a:t>
            </a:r>
          </a:p>
          <a:p>
            <a:pPr>
              <a:buNone/>
            </a:pPr>
            <a:endParaRPr lang="cs-CZ" dirty="0" smtClean="0"/>
          </a:p>
          <a:p>
            <a:r>
              <a:rPr lang="cs-CZ" dirty="0" smtClean="0"/>
              <a:t>Obecně o fundacích ( § 303 – § 305):</a:t>
            </a:r>
          </a:p>
          <a:p>
            <a:pPr>
              <a:buNone/>
            </a:pPr>
            <a:r>
              <a:rPr lang="cs-CZ" dirty="0" smtClean="0"/>
              <a:t> </a:t>
            </a:r>
            <a:r>
              <a:rPr lang="cs-CZ" i="1" dirty="0" smtClean="0"/>
              <a:t>„ právnická osoba vytvořená majetkem vyčleněným k určitému účelu. Její činnost se váže na účel, k němuž byla zřízena.“</a:t>
            </a:r>
          </a:p>
          <a:p>
            <a:endParaRPr lang="cs-CZ" dirty="0" smtClean="0"/>
          </a:p>
          <a:p>
            <a:r>
              <a:rPr lang="cs-CZ" dirty="0" smtClean="0"/>
              <a:t>Nadace (§ 306 – § 393) – 87 ustanovení</a:t>
            </a:r>
          </a:p>
          <a:p>
            <a:r>
              <a:rPr lang="cs-CZ" dirty="0" smtClean="0"/>
              <a:t>Nadační fond (§ 394 - § 401) – 8 ustanovení </a:t>
            </a:r>
          </a:p>
          <a:p>
            <a:pPr>
              <a:buNone/>
            </a:pPr>
            <a:r>
              <a:rPr lang="cs-CZ" dirty="0" smtClean="0"/>
              <a:t>----------------------------------------------------------------------------</a:t>
            </a:r>
          </a:p>
          <a:p>
            <a:r>
              <a:rPr lang="cs-CZ" dirty="0" smtClean="0"/>
              <a:t>Ústav – fundační forma – upravená v samostatném Oddílu 4 (§ 402 – § 418), „obdobně“ úprava nadací</a:t>
            </a:r>
          </a:p>
          <a:p>
            <a:pPr>
              <a:buNone/>
            </a:pPr>
            <a:endParaRPr lang="cs-CZ" dirty="0" smtClean="0"/>
          </a:p>
          <a:p>
            <a:endParaRPr lang="cs-CZ" dirty="0" smtClean="0"/>
          </a:p>
          <a:p>
            <a:endParaRPr lang="cs-CZ" dirty="0" smtClean="0"/>
          </a:p>
          <a:p>
            <a:endParaRPr lang="cs-CZ" dirty="0" smtClean="0"/>
          </a:p>
          <a:p>
            <a:endParaRPr lang="cs-CZ" dirty="0" smtClean="0"/>
          </a:p>
          <a:p>
            <a:endParaRPr lang="en-US" dirty="0"/>
          </a:p>
        </p:txBody>
      </p:sp>
    </p:spTree>
    <p:extLst>
      <p:ext uri="{BB962C8B-B14F-4D97-AF65-F5344CB8AC3E}">
        <p14:creationId xmlns:p14="http://schemas.microsoft.com/office/powerpoint/2010/main" val="150649760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Nadace – charakteristika I.</a:t>
            </a:r>
            <a:endParaRPr lang="en-US" dirty="0"/>
          </a:p>
        </p:txBody>
      </p:sp>
      <p:sp>
        <p:nvSpPr>
          <p:cNvPr id="5" name="Content Placeholder 4"/>
          <p:cNvSpPr>
            <a:spLocks noGrp="1"/>
          </p:cNvSpPr>
          <p:nvPr>
            <p:ph idx="1"/>
          </p:nvPr>
        </p:nvSpPr>
        <p:spPr/>
        <p:txBody>
          <a:bodyPr>
            <a:normAutofit fontScale="92500" lnSpcReduction="20000"/>
          </a:bodyPr>
          <a:lstStyle/>
          <a:p>
            <a:r>
              <a:rPr lang="cs-CZ" dirty="0" smtClean="0"/>
              <a:t>Trvalá služba účelu společensky nebo hospodářsky užitečnému</a:t>
            </a:r>
          </a:p>
          <a:p>
            <a:endParaRPr lang="cs-CZ" dirty="0" smtClean="0"/>
          </a:p>
          <a:p>
            <a:r>
              <a:rPr lang="cs-CZ" dirty="0" smtClean="0"/>
              <a:t>Účel: veřejně prospěšný, dobročinný (i soukromě prospěšný)</a:t>
            </a:r>
          </a:p>
          <a:p>
            <a:endParaRPr lang="cs-CZ" dirty="0" smtClean="0"/>
          </a:p>
          <a:p>
            <a:r>
              <a:rPr lang="cs-CZ" dirty="0" smtClean="0"/>
              <a:t>Podnikání nadací jako vedlejší činnost – přímé i „nepřímé“</a:t>
            </a:r>
          </a:p>
          <a:p>
            <a:endParaRPr lang="cs-CZ" dirty="0" smtClean="0"/>
          </a:p>
          <a:p>
            <a:r>
              <a:rPr lang="cs-CZ" dirty="0" smtClean="0"/>
              <a:t>Změna nadační listiny, změna nadačního účelu</a:t>
            </a:r>
          </a:p>
          <a:p>
            <a:endParaRPr lang="cs-CZ" dirty="0" smtClean="0"/>
          </a:p>
          <a:p>
            <a:r>
              <a:rPr lang="cs-CZ" dirty="0" smtClean="0"/>
              <a:t>Nové pojmy: nadační kapitál, nadační jistina (zvláštní režim)</a:t>
            </a:r>
          </a:p>
          <a:p>
            <a:endParaRPr lang="cs-CZ" dirty="0" smtClean="0"/>
          </a:p>
          <a:p>
            <a:endParaRPr lang="cs-CZ" dirty="0" smtClean="0"/>
          </a:p>
          <a:p>
            <a:endParaRPr lang="cs-CZ" dirty="0" smtClean="0"/>
          </a:p>
          <a:p>
            <a:endParaRPr lang="cs-CZ" dirty="0" smtClean="0"/>
          </a:p>
          <a:p>
            <a:endParaRPr lang="en-US" dirty="0"/>
          </a:p>
        </p:txBody>
      </p:sp>
    </p:spTree>
    <p:extLst>
      <p:ext uri="{BB962C8B-B14F-4D97-AF65-F5344CB8AC3E}">
        <p14:creationId xmlns:p14="http://schemas.microsoft.com/office/powerpoint/2010/main" val="351194158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cs-CZ" dirty="0" smtClean="0"/>
              <a:t>Nadace – charakteristika II.</a:t>
            </a:r>
            <a:endParaRPr lang="en-US" dirty="0"/>
          </a:p>
        </p:txBody>
      </p:sp>
      <p:sp>
        <p:nvSpPr>
          <p:cNvPr id="5" name="Content Placeholder 4"/>
          <p:cNvSpPr>
            <a:spLocks noGrp="1"/>
          </p:cNvSpPr>
          <p:nvPr>
            <p:ph idx="1"/>
          </p:nvPr>
        </p:nvSpPr>
        <p:spPr/>
        <p:txBody>
          <a:bodyPr>
            <a:normAutofit lnSpcReduction="10000"/>
          </a:bodyPr>
          <a:lstStyle/>
          <a:p>
            <a:r>
              <a:rPr lang="cs-CZ" dirty="0" smtClean="0"/>
              <a:t>Dispozitivní úprava vnitřních poměrů (zákon požaduje i nadále existenci statutárního a kontrolního orgánu)</a:t>
            </a:r>
          </a:p>
          <a:p>
            <a:endParaRPr lang="cs-CZ" dirty="0" smtClean="0"/>
          </a:p>
          <a:p>
            <a:r>
              <a:rPr lang="cs-CZ" dirty="0" smtClean="0"/>
              <a:t>Odstranění některých detailních regulací, např. investování majetku, pravidla o omezení nákladů, ALE!  </a:t>
            </a:r>
          </a:p>
          <a:p>
            <a:endParaRPr lang="cs-CZ" dirty="0" smtClean="0"/>
          </a:p>
          <a:p>
            <a:r>
              <a:rPr lang="cs-CZ" dirty="0" smtClean="0"/>
              <a:t>Jiná  detailní úprava včleněna: vklady do nadace, nadační kapitál (snižování a zvyšování nadačního kapitálu, přeměny fundací, zrušení nadace)</a:t>
            </a:r>
          </a:p>
          <a:p>
            <a:endParaRPr lang="cs-CZ" dirty="0" smtClean="0"/>
          </a:p>
          <a:p>
            <a:r>
              <a:rPr lang="cs-CZ" dirty="0" smtClean="0"/>
              <a:t>Možná přeměna nadace na nadační fond a naopak </a:t>
            </a:r>
          </a:p>
          <a:p>
            <a:endParaRPr lang="cs-CZ" dirty="0" smtClean="0"/>
          </a:p>
          <a:p>
            <a:endParaRPr lang="cs-CZ" dirty="0" smtClean="0"/>
          </a:p>
          <a:p>
            <a:endParaRPr lang="cs-CZ" dirty="0" smtClean="0"/>
          </a:p>
          <a:p>
            <a:endParaRPr lang="cs-CZ" dirty="0" smtClean="0"/>
          </a:p>
          <a:p>
            <a:endParaRPr lang="en-US" dirty="0"/>
          </a:p>
        </p:txBody>
      </p:sp>
    </p:spTree>
    <p:extLst>
      <p:ext uri="{BB962C8B-B14F-4D97-AF65-F5344CB8AC3E}">
        <p14:creationId xmlns:p14="http://schemas.microsoft.com/office/powerpoint/2010/main" val="144350985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Přidružený fond (§ 349 a </a:t>
            </a:r>
            <a:r>
              <a:rPr lang="cs-CZ" dirty="0" err="1" smtClean="0"/>
              <a:t>násl</a:t>
            </a:r>
            <a:r>
              <a:rPr lang="cs-CZ" dirty="0" smtClean="0"/>
              <a:t>.)</a:t>
            </a:r>
            <a:endParaRPr lang="en-US" dirty="0"/>
          </a:p>
        </p:txBody>
      </p:sp>
      <p:sp>
        <p:nvSpPr>
          <p:cNvPr id="5" name="Content Placeholder 4"/>
          <p:cNvSpPr>
            <a:spLocks noGrp="1"/>
          </p:cNvSpPr>
          <p:nvPr>
            <p:ph idx="1"/>
          </p:nvPr>
        </p:nvSpPr>
        <p:spPr/>
        <p:txBody>
          <a:bodyPr>
            <a:normAutofit fontScale="92500" lnSpcReduction="10000"/>
          </a:bodyPr>
          <a:lstStyle/>
          <a:p>
            <a:r>
              <a:rPr lang="cs-CZ" dirty="0" smtClean="0"/>
              <a:t>Koncepce tzv. "nesamostatné nadace“ , účel fondu musí souviset s posláním nadace</a:t>
            </a:r>
          </a:p>
          <a:p>
            <a:r>
              <a:rPr lang="cs-CZ" dirty="0" smtClean="0"/>
              <a:t>Je tvořen souborem majetku, který je způsobilý být předmětem vkladu do nadace (předpoklad trvalého výnosu)</a:t>
            </a:r>
          </a:p>
          <a:p>
            <a:r>
              <a:rPr lang="cs-CZ" dirty="0" smtClean="0"/>
              <a:t>Majetek je svěřen pod správu nadace na základě  písemné smlouvy </a:t>
            </a:r>
          </a:p>
          <a:p>
            <a:r>
              <a:rPr lang="cs-CZ" dirty="0" smtClean="0"/>
              <a:t>Vlastníkem majetku zůstává zakladatel/dárce</a:t>
            </a:r>
          </a:p>
          <a:p>
            <a:r>
              <a:rPr lang="cs-CZ" dirty="0" smtClean="0"/>
              <a:t>Nadace s majetkem fondu hospodaří odděleně, práva a povinnosti při hospodaření s přidruženým fondem vznikají jen spravující nadaci</a:t>
            </a:r>
          </a:p>
          <a:p>
            <a:r>
              <a:rPr lang="cs-CZ" dirty="0" smtClean="0"/>
              <a:t>Dohodnout i další parametry: úplatnost, rozsah správy, zvláštní označení atd.</a:t>
            </a:r>
          </a:p>
          <a:p>
            <a:endParaRPr lang="en-US" dirty="0"/>
          </a:p>
        </p:txBody>
      </p:sp>
    </p:spTree>
    <p:extLst>
      <p:ext uri="{BB962C8B-B14F-4D97-AF65-F5344CB8AC3E}">
        <p14:creationId xmlns:p14="http://schemas.microsoft.com/office/powerpoint/2010/main" val="305940843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cs-CZ" dirty="0" smtClean="0"/>
              <a:t>Nadační fond – charakteristika I.</a:t>
            </a:r>
            <a:endParaRPr lang="en-US" dirty="0"/>
          </a:p>
        </p:txBody>
      </p:sp>
      <p:sp>
        <p:nvSpPr>
          <p:cNvPr id="5" name="Content Placeholder 4"/>
          <p:cNvSpPr>
            <a:spLocks noGrp="1"/>
          </p:cNvSpPr>
          <p:nvPr>
            <p:ph idx="1"/>
          </p:nvPr>
        </p:nvSpPr>
        <p:spPr/>
        <p:txBody>
          <a:bodyPr>
            <a:normAutofit/>
          </a:bodyPr>
          <a:lstStyle/>
          <a:p>
            <a:pPr>
              <a:lnSpc>
                <a:spcPct val="80000"/>
              </a:lnSpc>
            </a:pPr>
            <a:r>
              <a:rPr lang="cs-CZ" dirty="0" smtClean="0"/>
              <a:t>8 ustanovení – řeší pouze základní </a:t>
            </a:r>
            <a:r>
              <a:rPr lang="cs-CZ" dirty="0" err="1" smtClean="0"/>
              <a:t>statusové</a:t>
            </a:r>
            <a:r>
              <a:rPr lang="cs-CZ" dirty="0" smtClean="0"/>
              <a:t> otázky </a:t>
            </a:r>
          </a:p>
          <a:p>
            <a:pPr>
              <a:lnSpc>
                <a:spcPct val="80000"/>
              </a:lnSpc>
            </a:pPr>
            <a:endParaRPr lang="cs-CZ" dirty="0" smtClean="0"/>
          </a:p>
          <a:p>
            <a:pPr>
              <a:lnSpc>
                <a:spcPct val="80000"/>
              </a:lnSpc>
            </a:pPr>
            <a:r>
              <a:rPr lang="cs-CZ" dirty="0" smtClean="0"/>
              <a:t>Účel: společensky nebo hospodářsky užitečný (v zásadě nezměnitelný)</a:t>
            </a:r>
          </a:p>
          <a:p>
            <a:pPr>
              <a:lnSpc>
                <a:spcPct val="80000"/>
              </a:lnSpc>
            </a:pPr>
            <a:endParaRPr lang="cs-CZ" dirty="0" smtClean="0"/>
          </a:p>
          <a:p>
            <a:pPr>
              <a:lnSpc>
                <a:spcPct val="80000"/>
              </a:lnSpc>
            </a:pPr>
            <a:r>
              <a:rPr lang="cs-CZ" dirty="0" smtClean="0"/>
              <a:t>Nemusí (může) mít trvalý charakter</a:t>
            </a:r>
          </a:p>
          <a:p>
            <a:pPr>
              <a:lnSpc>
                <a:spcPct val="80000"/>
              </a:lnSpc>
            </a:pPr>
            <a:endParaRPr lang="cs-CZ" dirty="0" smtClean="0"/>
          </a:p>
          <a:p>
            <a:pPr>
              <a:lnSpc>
                <a:spcPct val="80000"/>
              </a:lnSpc>
            </a:pPr>
            <a:r>
              <a:rPr lang="cs-CZ" dirty="0" smtClean="0"/>
              <a:t>Ponechán značný prostor zakladateli (vnitřní organizační struktura a kontrolní mechanismy)</a:t>
            </a:r>
          </a:p>
          <a:p>
            <a:pPr>
              <a:lnSpc>
                <a:spcPct val="80000"/>
              </a:lnSpc>
            </a:pPr>
            <a:endParaRPr lang="cs-CZ" dirty="0" smtClean="0"/>
          </a:p>
          <a:p>
            <a:pPr>
              <a:lnSpc>
                <a:spcPct val="80000"/>
              </a:lnSpc>
            </a:pPr>
            <a:r>
              <a:rPr lang="cs-CZ" dirty="0" smtClean="0"/>
              <a:t>Vyšší flexibilita a variabilita využití</a:t>
            </a:r>
          </a:p>
          <a:p>
            <a:pPr>
              <a:lnSpc>
                <a:spcPct val="80000"/>
              </a:lnSpc>
              <a:buNone/>
            </a:pPr>
            <a:endParaRPr lang="cs-CZ" dirty="0" smtClean="0"/>
          </a:p>
          <a:p>
            <a:pPr>
              <a:lnSpc>
                <a:spcPct val="80000"/>
              </a:lnSpc>
            </a:pPr>
            <a:endParaRPr lang="cs-CZ" dirty="0" smtClean="0"/>
          </a:p>
          <a:p>
            <a:endParaRPr lang="cs-CZ" dirty="0" smtClean="0"/>
          </a:p>
          <a:p>
            <a:endParaRPr lang="cs-CZ" dirty="0" smtClean="0"/>
          </a:p>
          <a:p>
            <a:endParaRPr lang="cs-CZ" dirty="0" smtClean="0"/>
          </a:p>
          <a:p>
            <a:endParaRPr lang="cs-CZ" dirty="0" smtClean="0"/>
          </a:p>
          <a:p>
            <a:endParaRPr lang="en-US" dirty="0"/>
          </a:p>
        </p:txBody>
      </p:sp>
    </p:spTree>
    <p:extLst>
      <p:ext uri="{BB962C8B-B14F-4D97-AF65-F5344CB8AC3E}">
        <p14:creationId xmlns:p14="http://schemas.microsoft.com/office/powerpoint/2010/main" val="405721453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cs-CZ" dirty="0" smtClean="0"/>
              <a:t>Nadační fond – základní charakteristika II.</a:t>
            </a:r>
            <a:endParaRPr lang="en-US" dirty="0"/>
          </a:p>
        </p:txBody>
      </p:sp>
      <p:sp>
        <p:nvSpPr>
          <p:cNvPr id="5" name="Content Placeholder 4"/>
          <p:cNvSpPr>
            <a:spLocks noGrp="1"/>
          </p:cNvSpPr>
          <p:nvPr>
            <p:ph idx="1"/>
          </p:nvPr>
        </p:nvSpPr>
        <p:spPr/>
        <p:txBody>
          <a:bodyPr>
            <a:normAutofit lnSpcReduction="10000"/>
          </a:bodyPr>
          <a:lstStyle/>
          <a:p>
            <a:pPr>
              <a:lnSpc>
                <a:spcPct val="80000"/>
              </a:lnSpc>
            </a:pPr>
            <a:endParaRPr lang="cs-CZ" dirty="0" smtClean="0"/>
          </a:p>
          <a:p>
            <a:pPr>
              <a:lnSpc>
                <a:spcPct val="80000"/>
              </a:lnSpc>
            </a:pPr>
            <a:r>
              <a:rPr lang="cs-CZ" dirty="0" smtClean="0"/>
              <a:t>Podnikání i nakládání s majetkem – méně omezení</a:t>
            </a:r>
          </a:p>
          <a:p>
            <a:pPr>
              <a:lnSpc>
                <a:spcPct val="80000"/>
              </a:lnSpc>
            </a:pPr>
            <a:endParaRPr lang="cs-CZ" dirty="0" smtClean="0"/>
          </a:p>
          <a:p>
            <a:pPr>
              <a:lnSpc>
                <a:spcPct val="80000"/>
              </a:lnSpc>
            </a:pPr>
            <a:r>
              <a:rPr lang="cs-CZ" dirty="0" smtClean="0"/>
              <a:t>Základ tvoří soubor majetku vzniklý v vkladů, které nemusí ( ale mohou) splňovat požadavek trvalého výnosu a darů</a:t>
            </a:r>
          </a:p>
          <a:p>
            <a:pPr>
              <a:lnSpc>
                <a:spcPct val="80000"/>
              </a:lnSpc>
            </a:pPr>
            <a:endParaRPr lang="cs-CZ" dirty="0" smtClean="0"/>
          </a:p>
          <a:p>
            <a:pPr>
              <a:lnSpc>
                <a:spcPct val="80000"/>
              </a:lnSpc>
            </a:pPr>
            <a:r>
              <a:rPr lang="cs-CZ" dirty="0" smtClean="0"/>
              <a:t>Nevytváří nadační jistinu ani nadační kapitál</a:t>
            </a:r>
          </a:p>
          <a:p>
            <a:pPr>
              <a:lnSpc>
                <a:spcPct val="80000"/>
              </a:lnSpc>
            </a:pPr>
            <a:endParaRPr lang="cs-CZ" dirty="0" smtClean="0"/>
          </a:p>
          <a:p>
            <a:pPr>
              <a:lnSpc>
                <a:spcPct val="80000"/>
              </a:lnSpc>
            </a:pPr>
            <a:r>
              <a:rPr lang="cs-CZ" dirty="0" smtClean="0"/>
              <a:t>Změna právní formy na nadaci </a:t>
            </a:r>
          </a:p>
          <a:p>
            <a:pPr>
              <a:lnSpc>
                <a:spcPct val="80000"/>
              </a:lnSpc>
            </a:pPr>
            <a:endParaRPr lang="cs-CZ" dirty="0" smtClean="0"/>
          </a:p>
          <a:p>
            <a:pPr>
              <a:lnSpc>
                <a:spcPct val="80000"/>
              </a:lnSpc>
            </a:pPr>
            <a:r>
              <a:rPr lang="cs-CZ" dirty="0" smtClean="0"/>
              <a:t>nemá obecně reportní povinnost ani povinnost auditu</a:t>
            </a:r>
          </a:p>
          <a:p>
            <a:pPr>
              <a:buNone/>
            </a:pPr>
            <a:endParaRPr lang="cs-CZ" dirty="0" smtClean="0"/>
          </a:p>
          <a:p>
            <a:endParaRPr lang="cs-CZ" dirty="0" smtClean="0"/>
          </a:p>
          <a:p>
            <a:endParaRPr lang="cs-CZ" dirty="0" smtClean="0"/>
          </a:p>
          <a:p>
            <a:endParaRPr lang="cs-CZ" dirty="0" smtClean="0"/>
          </a:p>
          <a:p>
            <a:endParaRPr lang="cs-CZ" dirty="0" smtClean="0"/>
          </a:p>
          <a:p>
            <a:endParaRPr lang="en-US" dirty="0"/>
          </a:p>
        </p:txBody>
      </p:sp>
    </p:spTree>
    <p:extLst>
      <p:ext uri="{BB962C8B-B14F-4D97-AF65-F5344CB8AC3E}">
        <p14:creationId xmlns:p14="http://schemas.microsoft.com/office/powerpoint/2010/main" val="156271274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cs-CZ" dirty="0" smtClean="0"/>
              <a:t>Přechodná ustanovení – pro dosavadní nadace</a:t>
            </a:r>
            <a:br>
              <a:rPr lang="cs-CZ" dirty="0" smtClean="0"/>
            </a:br>
            <a:r>
              <a:rPr lang="cs-CZ" dirty="0" smtClean="0"/>
              <a:t/>
            </a:r>
            <a:br>
              <a:rPr lang="cs-CZ" dirty="0" smtClean="0"/>
            </a:br>
            <a:endParaRPr lang="en-US" dirty="0"/>
          </a:p>
        </p:txBody>
      </p:sp>
      <p:sp>
        <p:nvSpPr>
          <p:cNvPr id="5" name="Content Placeholder 4"/>
          <p:cNvSpPr>
            <a:spLocks noGrp="1"/>
          </p:cNvSpPr>
          <p:nvPr>
            <p:ph idx="1"/>
          </p:nvPr>
        </p:nvSpPr>
        <p:spPr/>
        <p:txBody>
          <a:bodyPr>
            <a:normAutofit fontScale="92500" lnSpcReduction="20000"/>
          </a:bodyPr>
          <a:lstStyle/>
          <a:p>
            <a:r>
              <a:rPr lang="cs-CZ" dirty="0" smtClean="0"/>
              <a:t>§ 3049 odst. 1: nadace vzniklé podle dosavadních předpisů se považují za nadace vzniklé dle NOZ</a:t>
            </a:r>
          </a:p>
          <a:p>
            <a:r>
              <a:rPr lang="cs-CZ" dirty="0" smtClean="0"/>
              <a:t>u nadací založených statutem (do 1.1. 1998) – zvláštní režim - úprava statutu</a:t>
            </a:r>
          </a:p>
          <a:p>
            <a:r>
              <a:rPr lang="cs-CZ" dirty="0" smtClean="0"/>
              <a:t>Zvláštní právo zakladatele ve lhůtě 2 let změnit nadační listinu </a:t>
            </a:r>
          </a:p>
          <a:p>
            <a:r>
              <a:rPr lang="cs-CZ" dirty="0" smtClean="0"/>
              <a:t>Zvláštní právo soudu změnit nadační listinu, není-li zakladatel (zemřel, zanikl)</a:t>
            </a:r>
          </a:p>
          <a:p>
            <a:r>
              <a:rPr lang="cs-CZ" dirty="0" smtClean="0"/>
              <a:t>§ 3041:  do 3 let uvést do souladu s požadavky NOZ</a:t>
            </a:r>
          </a:p>
          <a:p>
            <a:pPr>
              <a:buNone/>
            </a:pPr>
            <a:r>
              <a:rPr lang="cs-CZ" dirty="0" smtClean="0"/>
              <a:t>---------------------------------------------------</a:t>
            </a:r>
          </a:p>
          <a:p>
            <a:pPr>
              <a:buNone/>
            </a:pPr>
            <a:endParaRPr lang="cs-CZ" dirty="0" smtClean="0"/>
          </a:p>
          <a:p>
            <a:pPr>
              <a:buNone/>
            </a:pPr>
            <a:r>
              <a:rPr lang="cs-CZ" dirty="0" smtClean="0"/>
              <a:t>„obdobně“ pro nadační fondy (§ 3049 odst. 2)</a:t>
            </a:r>
          </a:p>
          <a:p>
            <a:endParaRPr lang="cs-CZ" dirty="0" smtClean="0"/>
          </a:p>
          <a:p>
            <a:endParaRPr lang="cs-CZ" dirty="0" smtClean="0"/>
          </a:p>
          <a:p>
            <a:endParaRPr lang="en-US" dirty="0"/>
          </a:p>
        </p:txBody>
      </p:sp>
    </p:spTree>
    <p:extLst>
      <p:ext uri="{BB962C8B-B14F-4D97-AF65-F5344CB8AC3E}">
        <p14:creationId xmlns:p14="http://schemas.microsoft.com/office/powerpoint/2010/main" val="79226539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Konec právní osobnosti</a:t>
            </a:r>
            <a:endParaRPr lang="cs-CZ" dirty="0"/>
          </a:p>
        </p:txBody>
      </p:sp>
      <p:sp>
        <p:nvSpPr>
          <p:cNvPr id="3" name="Zástupný symbol pro obsah 2"/>
          <p:cNvSpPr>
            <a:spLocks noGrp="1"/>
          </p:cNvSpPr>
          <p:nvPr>
            <p:ph idx="1"/>
          </p:nvPr>
        </p:nvSpPr>
        <p:spPr/>
        <p:txBody>
          <a:bodyPr>
            <a:normAutofit/>
          </a:bodyPr>
          <a:lstStyle/>
          <a:p>
            <a:r>
              <a:rPr lang="cs-CZ" sz="2400" b="1" dirty="0" smtClean="0"/>
              <a:t>Smrtí</a:t>
            </a:r>
            <a:r>
              <a:rPr lang="cs-CZ" sz="2400" dirty="0" smtClean="0"/>
              <a:t> člověka</a:t>
            </a:r>
          </a:p>
          <a:p>
            <a:pPr lvl="1"/>
            <a:r>
              <a:rPr lang="cs-CZ" sz="2000" dirty="0" smtClean="0"/>
              <a:t>tradičně tzv. </a:t>
            </a:r>
            <a:r>
              <a:rPr lang="cs-CZ" sz="2000" b="1" dirty="0" smtClean="0"/>
              <a:t>mozková smrt</a:t>
            </a:r>
            <a:r>
              <a:rPr lang="cs-CZ" sz="2000" dirty="0" smtClean="0"/>
              <a:t>, tj. nezvratné změny mozku, v důsledku nichž nastává selhávání </a:t>
            </a:r>
            <a:r>
              <a:rPr lang="cs-CZ" sz="2000" dirty="0" err="1" smtClean="0"/>
              <a:t>fce</a:t>
            </a:r>
            <a:r>
              <a:rPr lang="cs-CZ" sz="2000" dirty="0" smtClean="0"/>
              <a:t> a zánik center řídících krevní oběh a dýchání</a:t>
            </a:r>
          </a:p>
          <a:p>
            <a:pPr lvl="1"/>
            <a:r>
              <a:rPr lang="cs-CZ" sz="2000" dirty="0" smtClean="0"/>
              <a:t>problém: v jakém stavu je žena, u níž nastala mozková smrt, ale jejíž těhotenství je medicínsky prodlužováno?</a:t>
            </a:r>
          </a:p>
          <a:p>
            <a:pPr lvl="1"/>
            <a:r>
              <a:rPr lang="cs-CZ" sz="2000" dirty="0" smtClean="0"/>
              <a:t>nový přístup: </a:t>
            </a:r>
            <a:r>
              <a:rPr lang="cs-CZ" sz="2000" b="1" dirty="0" smtClean="0"/>
              <a:t>musí selhat funkce srdeční, dýchací i mozkové</a:t>
            </a:r>
            <a:endParaRPr lang="cs-CZ" sz="2000" b="1"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Ústav</a:t>
            </a:r>
            <a:endParaRPr lang="en-US" dirty="0"/>
          </a:p>
        </p:txBody>
      </p:sp>
      <p:sp>
        <p:nvSpPr>
          <p:cNvPr id="5" name="Content Placeholder 4"/>
          <p:cNvSpPr>
            <a:spLocks noGrp="1"/>
          </p:cNvSpPr>
          <p:nvPr>
            <p:ph idx="1"/>
          </p:nvPr>
        </p:nvSpPr>
        <p:spPr/>
        <p:txBody>
          <a:bodyPr>
            <a:normAutofit lnSpcReduction="10000"/>
          </a:bodyPr>
          <a:lstStyle/>
          <a:p>
            <a:r>
              <a:rPr lang="cs-CZ" dirty="0" smtClean="0"/>
              <a:t>Fundační (majetkový substrát, povinný vklad)</a:t>
            </a:r>
          </a:p>
          <a:p>
            <a:endParaRPr lang="cs-CZ" dirty="0" smtClean="0"/>
          </a:p>
          <a:p>
            <a:r>
              <a:rPr lang="cs-CZ" dirty="0" smtClean="0"/>
              <a:t>Účel: provozování činnost užitečné společensky nebo hospodářky s využitím své osobní a majetkové složky.</a:t>
            </a:r>
          </a:p>
          <a:p>
            <a:endParaRPr lang="cs-CZ" dirty="0" smtClean="0"/>
          </a:p>
          <a:p>
            <a:r>
              <a:rPr lang="cs-CZ" dirty="0" smtClean="0"/>
              <a:t>Činnost, jejíž výsledky jsou každému rovnocenně dostupné za podmínek předem stanovených</a:t>
            </a:r>
          </a:p>
          <a:p>
            <a:endParaRPr lang="cs-CZ" dirty="0" smtClean="0"/>
          </a:p>
          <a:p>
            <a:r>
              <a:rPr lang="cs-CZ" dirty="0" smtClean="0"/>
              <a:t>Provozuje-li závod nebo jinou vedlejší činnost, nesmí být provoz na újmu jakosti, rozsahu a dostupnosti služeb poskytovaných v rámci hlavní činnosti</a:t>
            </a:r>
          </a:p>
          <a:p>
            <a:endParaRPr lang="cs-CZ" dirty="0" smtClean="0"/>
          </a:p>
          <a:p>
            <a:endParaRPr lang="cs-CZ" dirty="0" smtClean="0"/>
          </a:p>
          <a:p>
            <a:endParaRPr lang="en-US" dirty="0"/>
          </a:p>
        </p:txBody>
      </p:sp>
    </p:spTree>
    <p:extLst>
      <p:ext uri="{BB962C8B-B14F-4D97-AF65-F5344CB8AC3E}">
        <p14:creationId xmlns:p14="http://schemas.microsoft.com/office/powerpoint/2010/main" val="253017794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Obecně prospěšná společnost</a:t>
            </a:r>
            <a:endParaRPr lang="en-US" dirty="0"/>
          </a:p>
        </p:txBody>
      </p:sp>
      <p:sp>
        <p:nvSpPr>
          <p:cNvPr id="5" name="Content Placeholder 4"/>
          <p:cNvSpPr>
            <a:spLocks noGrp="1"/>
          </p:cNvSpPr>
          <p:nvPr>
            <p:ph idx="1"/>
          </p:nvPr>
        </p:nvSpPr>
        <p:spPr/>
        <p:txBody>
          <a:bodyPr>
            <a:normAutofit fontScale="92500" lnSpcReduction="20000"/>
          </a:bodyPr>
          <a:lstStyle/>
          <a:p>
            <a:r>
              <a:rPr lang="cs-CZ" dirty="0" smtClean="0"/>
              <a:t>Zachována plná právní kontinuita existujících OPS – nadále se řídí dosavadními předpisy</a:t>
            </a:r>
          </a:p>
          <a:p>
            <a:endParaRPr lang="cs-CZ" dirty="0" smtClean="0"/>
          </a:p>
          <a:p>
            <a:r>
              <a:rPr lang="cs-CZ" dirty="0" smtClean="0"/>
              <a:t>Zrušen zákon č. 248/1995 Sb., o obecně prospěšných společnostech (již nebude možno novelizovat)</a:t>
            </a:r>
          </a:p>
          <a:p>
            <a:endParaRPr lang="cs-CZ" dirty="0" smtClean="0"/>
          </a:p>
          <a:p>
            <a:r>
              <a:rPr lang="cs-CZ" dirty="0" smtClean="0"/>
              <a:t>Nové nebude možno zakládat, existující „dožijí“</a:t>
            </a:r>
          </a:p>
          <a:p>
            <a:endParaRPr lang="cs-CZ" dirty="0" smtClean="0"/>
          </a:p>
          <a:p>
            <a:r>
              <a:rPr lang="cs-CZ" dirty="0" smtClean="0"/>
              <a:t>§ 3050: možnost přeměny na ústav, nadaci, nadační fond</a:t>
            </a:r>
          </a:p>
          <a:p>
            <a:endParaRPr lang="cs-CZ" dirty="0" smtClean="0"/>
          </a:p>
          <a:p>
            <a:r>
              <a:rPr lang="cs-CZ" dirty="0" smtClean="0"/>
              <a:t>Ustanovení o přeměně právnických osob NOZ se použijí „obdobně pro přeměnu OPS na ZÚ, N, NF</a:t>
            </a:r>
          </a:p>
          <a:p>
            <a:endParaRPr lang="cs-CZ" dirty="0" smtClean="0"/>
          </a:p>
          <a:p>
            <a:endParaRPr lang="cs-CZ" dirty="0" smtClean="0"/>
          </a:p>
          <a:p>
            <a:pPr marL="0" indent="0">
              <a:buNone/>
            </a:pPr>
            <a:endParaRPr lang="cs-CZ" dirty="0" smtClean="0"/>
          </a:p>
          <a:p>
            <a:endParaRPr lang="en-US" dirty="0"/>
          </a:p>
        </p:txBody>
      </p:sp>
    </p:spTree>
    <p:extLst>
      <p:ext uri="{BB962C8B-B14F-4D97-AF65-F5344CB8AC3E}">
        <p14:creationId xmlns:p14="http://schemas.microsoft.com/office/powerpoint/2010/main" val="3501046982"/>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cs-CZ" dirty="0" smtClean="0"/>
              <a:t>Ústav vs. obecně prospěšná společnost?</a:t>
            </a:r>
            <a:endParaRPr lang="en-US" dirty="0"/>
          </a:p>
        </p:txBody>
      </p:sp>
      <p:sp>
        <p:nvSpPr>
          <p:cNvPr id="5" name="Content Placeholder 4"/>
          <p:cNvSpPr>
            <a:spLocks noGrp="1"/>
          </p:cNvSpPr>
          <p:nvPr>
            <p:ph idx="1"/>
          </p:nvPr>
        </p:nvSpPr>
        <p:spPr/>
        <p:txBody>
          <a:bodyPr>
            <a:normAutofit fontScale="92500" lnSpcReduction="10000"/>
          </a:bodyPr>
          <a:lstStyle/>
          <a:p>
            <a:pPr>
              <a:buNone/>
            </a:pPr>
            <a:r>
              <a:rPr lang="cs-CZ" dirty="0" smtClean="0"/>
              <a:t>VÝHODY:</a:t>
            </a:r>
          </a:p>
          <a:p>
            <a:pPr>
              <a:buNone/>
            </a:pPr>
            <a:r>
              <a:rPr lang="cs-CZ" dirty="0" smtClean="0"/>
              <a:t>+/-Fundační základ(vždy nutný majetkový vklad)</a:t>
            </a:r>
          </a:p>
          <a:p>
            <a:pPr>
              <a:buNone/>
            </a:pPr>
            <a:r>
              <a:rPr lang="cs-CZ" dirty="0" smtClean="0"/>
              <a:t>+ Jednodušší pravidla pro fungování</a:t>
            </a:r>
          </a:p>
          <a:p>
            <a:pPr>
              <a:buNone/>
            </a:pPr>
            <a:r>
              <a:rPr lang="cs-CZ" dirty="0" smtClean="0"/>
              <a:t>+ Širší účel: provozování činnost užitečné společensky nebo hospodářsky</a:t>
            </a:r>
          </a:p>
          <a:p>
            <a:pPr>
              <a:buNone/>
            </a:pPr>
            <a:r>
              <a:rPr lang="cs-CZ" dirty="0" smtClean="0"/>
              <a:t>+/- Silné postavení zakladatele i za trvání existence ústavu(odlišuje ústav od ostatních fundací) </a:t>
            </a:r>
          </a:p>
          <a:p>
            <a:pPr>
              <a:buNone/>
            </a:pPr>
            <a:r>
              <a:rPr lang="cs-CZ" dirty="0" smtClean="0"/>
              <a:t>+ Není povinnost mít dozorčí radu</a:t>
            </a:r>
          </a:p>
          <a:p>
            <a:pPr>
              <a:buNone/>
            </a:pPr>
            <a:r>
              <a:rPr lang="cs-CZ" dirty="0" smtClean="0"/>
              <a:t>+ Podnikání přímé i „nepřímé“ (zejména formou majetkové účasti na podnikání jiných osob)</a:t>
            </a:r>
          </a:p>
          <a:p>
            <a:pPr>
              <a:buNone/>
            </a:pPr>
            <a:r>
              <a:rPr lang="cs-CZ" dirty="0" smtClean="0"/>
              <a:t>+ Možnost budoucí změny úpravy, pokud se ukáže, že nutno</a:t>
            </a:r>
          </a:p>
          <a:p>
            <a:pPr>
              <a:buNone/>
            </a:pPr>
            <a:endParaRPr lang="cs-CZ" dirty="0" smtClean="0"/>
          </a:p>
          <a:p>
            <a:endParaRPr lang="cs-CZ" dirty="0" smtClean="0"/>
          </a:p>
          <a:p>
            <a:endParaRPr lang="en-US" dirty="0"/>
          </a:p>
        </p:txBody>
      </p:sp>
    </p:spTree>
    <p:extLst>
      <p:ext uri="{BB962C8B-B14F-4D97-AF65-F5344CB8AC3E}">
        <p14:creationId xmlns:p14="http://schemas.microsoft.com/office/powerpoint/2010/main" val="3303344689"/>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cs-CZ" dirty="0" smtClean="0"/>
              <a:t>Ústav vs. obecně prospěšná společnost?</a:t>
            </a:r>
            <a:endParaRPr lang="en-US" dirty="0"/>
          </a:p>
        </p:txBody>
      </p:sp>
      <p:sp>
        <p:nvSpPr>
          <p:cNvPr id="5" name="Content Placeholder 4"/>
          <p:cNvSpPr>
            <a:spLocks noGrp="1"/>
          </p:cNvSpPr>
          <p:nvPr>
            <p:ph idx="1"/>
          </p:nvPr>
        </p:nvSpPr>
        <p:spPr/>
        <p:txBody>
          <a:bodyPr>
            <a:normAutofit lnSpcReduction="10000"/>
          </a:bodyPr>
          <a:lstStyle/>
          <a:p>
            <a:pPr>
              <a:buNone/>
            </a:pPr>
            <a:r>
              <a:rPr lang="cs-CZ" dirty="0" smtClean="0"/>
              <a:t>NEVÝHODY:</a:t>
            </a:r>
          </a:p>
          <a:p>
            <a:pPr>
              <a:buNone/>
            </a:pPr>
            <a:endParaRPr lang="cs-CZ" dirty="0" smtClean="0"/>
          </a:p>
          <a:p>
            <a:pPr>
              <a:buFontTx/>
              <a:buChar char="-"/>
            </a:pPr>
            <a:r>
              <a:rPr lang="cs-CZ" dirty="0" smtClean="0"/>
              <a:t>„ústav“ (spíše psychologický prvek)</a:t>
            </a:r>
          </a:p>
          <a:p>
            <a:pPr>
              <a:buFontTx/>
              <a:buChar char="-"/>
            </a:pPr>
            <a:endParaRPr lang="cs-CZ" dirty="0" smtClean="0"/>
          </a:p>
          <a:p>
            <a:pPr>
              <a:buFontTx/>
              <a:buChar char="-"/>
            </a:pPr>
            <a:r>
              <a:rPr lang="cs-CZ" dirty="0" smtClean="0"/>
              <a:t>Administrativní náročnost transformace (transakční náklady)</a:t>
            </a:r>
          </a:p>
          <a:p>
            <a:pPr>
              <a:buNone/>
            </a:pPr>
            <a:endParaRPr lang="cs-CZ" dirty="0" smtClean="0"/>
          </a:p>
          <a:p>
            <a:pPr>
              <a:buFontTx/>
              <a:buChar char="-"/>
            </a:pPr>
            <a:r>
              <a:rPr lang="cs-CZ" dirty="0" smtClean="0"/>
              <a:t>Nový, neznámý, nevyzkoušený</a:t>
            </a:r>
          </a:p>
          <a:p>
            <a:pPr>
              <a:buFontTx/>
              <a:buChar char="-"/>
            </a:pPr>
            <a:endParaRPr lang="cs-CZ" dirty="0" smtClean="0"/>
          </a:p>
          <a:p>
            <a:pPr>
              <a:buFontTx/>
              <a:buChar char="-"/>
            </a:pPr>
            <a:r>
              <a:rPr lang="cs-CZ" dirty="0" smtClean="0"/>
              <a:t>Nejasnost rozsahu využití nadační „obdobně“ nadací</a:t>
            </a:r>
          </a:p>
          <a:p>
            <a:pPr>
              <a:buFontTx/>
              <a:buChar char="-"/>
            </a:pPr>
            <a:endParaRPr lang="cs-CZ" dirty="0" smtClean="0"/>
          </a:p>
          <a:p>
            <a:endParaRPr lang="cs-CZ" dirty="0" smtClean="0"/>
          </a:p>
          <a:p>
            <a:endParaRPr lang="en-US" dirty="0"/>
          </a:p>
        </p:txBody>
      </p:sp>
    </p:spTree>
    <p:extLst>
      <p:ext uri="{BB962C8B-B14F-4D97-AF65-F5344CB8AC3E}">
        <p14:creationId xmlns:p14="http://schemas.microsoft.com/office/powerpoint/2010/main" val="2508983982"/>
      </p:ext>
    </p:extLst>
  </p:cSld>
  <p:clrMapOvr>
    <a:masterClrMapping/>
  </p:clrMapOvr>
  <mc:AlternateContent xmlns:mc="http://schemas.openxmlformats.org/markup-compatibility/2006">
    <mc:Choice xmlns:p14="http://schemas.microsoft.com/office/powerpoint/2010/main" Requires="p14">
      <p:transition spd="slow" p14:dur="1400">
        <p14:doors/>
      </p:transition>
    </mc:Choice>
    <mc:Fallback>
      <p:transition spd="slow">
        <p:fade/>
      </p:transition>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normAutofit fontScale="90000"/>
          </a:bodyPr>
          <a:lstStyle/>
          <a:p>
            <a:pPr eaLnBrk="1" hangingPunct="1"/>
            <a:r>
              <a:rPr lang="cs-CZ" altLang="cs-CZ" sz="4000" dirty="0" smtClean="0"/>
              <a:t>Ochrana osobnosti</a:t>
            </a:r>
            <a:br>
              <a:rPr lang="cs-CZ" altLang="cs-CZ" sz="4000" dirty="0" smtClean="0"/>
            </a:br>
            <a:r>
              <a:rPr lang="cs-CZ" altLang="cs-CZ" sz="4000" dirty="0" smtClean="0"/>
              <a:t>(vybrané otázky)</a:t>
            </a:r>
            <a:br>
              <a:rPr lang="cs-CZ" altLang="cs-CZ" sz="4000" dirty="0" smtClean="0"/>
            </a:br>
            <a:endParaRPr lang="cs-CZ" altLang="cs-CZ" sz="4000" dirty="0" smtClean="0"/>
          </a:p>
        </p:txBody>
      </p:sp>
      <p:sp>
        <p:nvSpPr>
          <p:cNvPr id="2051" name="Rectangle 3"/>
          <p:cNvSpPr>
            <a:spLocks noGrp="1" noChangeArrowheads="1"/>
          </p:cNvSpPr>
          <p:nvPr>
            <p:ph type="body" idx="1"/>
          </p:nvPr>
        </p:nvSpPr>
        <p:spPr/>
        <p:txBody>
          <a:bodyPr rtlCol="0">
            <a:normAutofit/>
          </a:bodyPr>
          <a:lstStyle/>
          <a:p>
            <a:pPr eaLnBrk="1" fontAlgn="auto" hangingPunct="1">
              <a:lnSpc>
                <a:spcPct val="90000"/>
              </a:lnSpc>
              <a:spcBef>
                <a:spcPct val="0"/>
              </a:spcBef>
              <a:spcAft>
                <a:spcPts val="0"/>
              </a:spcAft>
              <a:defRPr/>
            </a:pPr>
            <a:r>
              <a:rPr lang="cs-CZ" sz="2400" dirty="0" smtClean="0"/>
              <a:t>				</a:t>
            </a:r>
          </a:p>
        </p:txBody>
      </p:sp>
    </p:spTree>
    <p:extLst>
      <p:ext uri="{BB962C8B-B14F-4D97-AF65-F5344CB8AC3E}">
        <p14:creationId xmlns:p14="http://schemas.microsoft.com/office/powerpoint/2010/main" val="2112017664"/>
      </p:ext>
    </p:extLst>
  </p:cSld>
  <p:clrMapOvr>
    <a:masterClrMapping/>
  </p:clrMapOvr>
  <p:transition>
    <p:wheel spokes="3"/>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Ochrana osobnosti</a:t>
            </a:r>
            <a:endParaRPr lang="cs-CZ" dirty="0"/>
          </a:p>
        </p:txBody>
      </p:sp>
      <p:sp>
        <p:nvSpPr>
          <p:cNvPr id="3" name="Zástupný symbol pro obsah 2"/>
          <p:cNvSpPr>
            <a:spLocks noGrp="1"/>
          </p:cNvSpPr>
          <p:nvPr>
            <p:ph idx="1"/>
          </p:nvPr>
        </p:nvSpPr>
        <p:spPr/>
        <p:txBody>
          <a:bodyPr/>
          <a:lstStyle/>
          <a:p>
            <a:r>
              <a:rPr lang="cs-CZ" dirty="0"/>
              <a:t> NOZ vychází z úpravy OZ1964 – zpřesňuje</a:t>
            </a:r>
          </a:p>
          <a:p>
            <a:r>
              <a:rPr lang="cs-CZ" dirty="0"/>
              <a:t>Jednotné přirozené právo na ochranu osobnosti (chráněné statky osobnostní tvoří celek)</a:t>
            </a:r>
          </a:p>
          <a:p>
            <a:pPr lvl="1"/>
            <a:r>
              <a:rPr lang="cs-CZ" dirty="0"/>
              <a:t>právní osobnost je důsledek osobnosti člověka jako takového (nikoli opačně)</a:t>
            </a:r>
          </a:p>
          <a:p>
            <a:pPr lvl="1"/>
            <a:r>
              <a:rPr lang="cs-CZ" dirty="0"/>
              <a:t>stát člověku osobnost neposkytuje, ale poskytuje (garantuje) jí ochranu a upravuje způsoby jejího uplatnění </a:t>
            </a:r>
          </a:p>
          <a:p>
            <a:pPr lvl="1"/>
            <a:r>
              <a:rPr lang="cs-CZ" dirty="0"/>
              <a:t>garance všech jeho přirozených práv ( x právo brát se o vlastní štěstí)</a:t>
            </a:r>
          </a:p>
          <a:p>
            <a:r>
              <a:rPr lang="cs-CZ" dirty="0"/>
              <a:t>Nově agenda svěřena okresním </a:t>
            </a:r>
            <a:r>
              <a:rPr lang="cs-CZ" dirty="0" smtClean="0"/>
              <a:t>soudům</a:t>
            </a:r>
            <a:endParaRPr lang="cs-CZ" dirty="0"/>
          </a:p>
        </p:txBody>
      </p:sp>
    </p:spTree>
    <p:extLst>
      <p:ext uri="{BB962C8B-B14F-4D97-AF65-F5344CB8AC3E}">
        <p14:creationId xmlns:p14="http://schemas.microsoft.com/office/powerpoint/2010/main" val="145389346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invX="1"/>
      </p:transition>
    </mc:Choice>
    <mc:Fallback>
      <p:transition spd="slow">
        <p:fade/>
      </p:transition>
    </mc:Fallback>
  </mc:AlternateContent>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Nadpis 1"/>
          <p:cNvSpPr>
            <a:spLocks noGrp="1"/>
          </p:cNvSpPr>
          <p:nvPr>
            <p:ph type="title"/>
          </p:nvPr>
        </p:nvSpPr>
        <p:spPr/>
        <p:txBody>
          <a:bodyPr/>
          <a:lstStyle/>
          <a:p>
            <a:pPr eaLnBrk="1" hangingPunct="1"/>
            <a:r>
              <a:rPr lang="cs-CZ" altLang="cs-CZ" dirty="0" smtClean="0"/>
              <a:t>Základní východiska</a:t>
            </a:r>
          </a:p>
        </p:txBody>
      </p:sp>
      <p:sp>
        <p:nvSpPr>
          <p:cNvPr id="4099" name="Zástupný symbol pro obsah 2"/>
          <p:cNvSpPr>
            <a:spLocks noGrp="1"/>
          </p:cNvSpPr>
          <p:nvPr>
            <p:ph idx="1"/>
          </p:nvPr>
        </p:nvSpPr>
        <p:spPr/>
        <p:txBody>
          <a:bodyPr>
            <a:normAutofit fontScale="85000" lnSpcReduction="20000"/>
          </a:bodyPr>
          <a:lstStyle/>
          <a:p>
            <a:pPr marL="0" indent="0" eaLnBrk="1" hangingPunct="1">
              <a:buFont typeface="Arial" panose="020B0604020202020204" pitchFamily="34" charset="0"/>
              <a:buNone/>
            </a:pPr>
            <a:r>
              <a:rPr lang="cs-CZ" altLang="cs-CZ" sz="2400" dirty="0" smtClean="0"/>
              <a:t>§ 3 odst. 1 NOZ: „</a:t>
            </a:r>
            <a:r>
              <a:rPr lang="cs-CZ" altLang="cs-CZ" sz="2400" i="1" dirty="0" smtClean="0"/>
              <a:t>Soukromé právo chrání důstojnost a svobodu člověka </a:t>
            </a:r>
            <a:r>
              <a:rPr lang="cs-CZ" altLang="cs-CZ" sz="2400" i="1" u="sng" dirty="0" smtClean="0"/>
              <a:t>i jeho přirozené právo brát se o vlastní štěstí</a:t>
            </a:r>
            <a:r>
              <a:rPr lang="cs-CZ" altLang="cs-CZ" sz="2400" i="1" dirty="0" smtClean="0"/>
              <a:t> a štěstí jeho rodiny nebo lidí jemu blízkých takovým způsobem, jenž nepůsobí bezdůvodně újmu druhým</a:t>
            </a:r>
            <a:r>
              <a:rPr lang="cs-CZ" altLang="cs-CZ" sz="2400" dirty="0" smtClean="0"/>
              <a:t>.“</a:t>
            </a:r>
          </a:p>
          <a:p>
            <a:pPr marL="0" indent="0" eaLnBrk="1" hangingPunct="1">
              <a:buFont typeface="Arial" panose="020B0604020202020204" pitchFamily="34" charset="0"/>
              <a:buNone/>
            </a:pPr>
            <a:endParaRPr lang="cs-CZ" altLang="cs-CZ" sz="2400" dirty="0" smtClean="0"/>
          </a:p>
          <a:p>
            <a:pPr marL="0" indent="0" eaLnBrk="1" hangingPunct="1">
              <a:buFont typeface="Arial" panose="020B0604020202020204" pitchFamily="34" charset="0"/>
              <a:buNone/>
            </a:pPr>
            <a:r>
              <a:rPr lang="cs-CZ" altLang="cs-CZ" sz="2400" dirty="0" smtClean="0"/>
              <a:t>§ 3 odst. 2 NOZ:…. „</a:t>
            </a:r>
            <a:r>
              <a:rPr lang="cs-CZ" altLang="cs-CZ" sz="2400" i="1" dirty="0" smtClean="0"/>
              <a:t>každý má právo na </a:t>
            </a:r>
            <a:r>
              <a:rPr lang="cs-CZ" altLang="cs-CZ" sz="2400" i="1" u="sng" dirty="0" smtClean="0"/>
              <a:t>ochranu svého života a zdraví, jakož i svobody, cti, důstojnosti a soukromí</a:t>
            </a:r>
            <a:r>
              <a:rPr lang="cs-CZ" altLang="cs-CZ" sz="2400" i="1" dirty="0" smtClean="0"/>
              <a:t>“</a:t>
            </a:r>
          </a:p>
          <a:p>
            <a:pPr marL="0" indent="0" eaLnBrk="1" hangingPunct="1">
              <a:buFont typeface="Arial" panose="020B0604020202020204" pitchFamily="34" charset="0"/>
              <a:buNone/>
            </a:pPr>
            <a:endParaRPr lang="cs-CZ" altLang="cs-CZ" sz="2400" dirty="0" smtClean="0"/>
          </a:p>
          <a:p>
            <a:pPr marL="0" indent="0" eaLnBrk="1" hangingPunct="1">
              <a:buFont typeface="Arial" panose="020B0604020202020204" pitchFamily="34" charset="0"/>
              <a:buNone/>
            </a:pPr>
            <a:r>
              <a:rPr lang="cs-CZ" altLang="cs-CZ" sz="2400" dirty="0" smtClean="0"/>
              <a:t>§ 81 NOZ: „</a:t>
            </a:r>
            <a:r>
              <a:rPr lang="cs-CZ" altLang="cs-CZ" sz="2400" i="1" dirty="0" smtClean="0"/>
              <a:t>Chráněna je osobnost člověka včetně </a:t>
            </a:r>
            <a:r>
              <a:rPr lang="cs-CZ" altLang="cs-CZ" sz="2400" i="1" u="sng" dirty="0" smtClean="0"/>
              <a:t>všech jeho přirozených práv</a:t>
            </a:r>
            <a:r>
              <a:rPr lang="cs-CZ" altLang="cs-CZ" sz="2400" i="1" dirty="0" smtClean="0"/>
              <a:t>. Každý je povinen ctít svobodné rozhodnutí člověka </a:t>
            </a:r>
            <a:r>
              <a:rPr lang="cs-CZ" altLang="cs-CZ" sz="2400" i="1" u="sng" dirty="0" smtClean="0"/>
              <a:t>žít podle svého</a:t>
            </a:r>
            <a:r>
              <a:rPr lang="cs-CZ" altLang="cs-CZ" sz="2400" dirty="0" smtClean="0"/>
              <a:t>“.</a:t>
            </a:r>
          </a:p>
          <a:p>
            <a:pPr marL="0" indent="0" eaLnBrk="1" hangingPunct="1">
              <a:buFont typeface="Arial" panose="020B0604020202020204" pitchFamily="34" charset="0"/>
              <a:buNone/>
            </a:pPr>
            <a:endParaRPr lang="cs-CZ" altLang="cs-CZ" sz="2400" dirty="0" smtClean="0"/>
          </a:p>
        </p:txBody>
      </p:sp>
    </p:spTree>
    <p:extLst>
      <p:ext uri="{BB962C8B-B14F-4D97-AF65-F5344CB8AC3E}">
        <p14:creationId xmlns:p14="http://schemas.microsoft.com/office/powerpoint/2010/main" val="152883774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lstStyle/>
          <a:p>
            <a:pPr eaLnBrk="1" hangingPunct="1"/>
            <a:r>
              <a:rPr lang="cs-CZ" altLang="cs-CZ" b="1" smtClean="0"/>
              <a:t>Chráněné statky osobností</a:t>
            </a:r>
          </a:p>
        </p:txBody>
      </p:sp>
      <p:sp>
        <p:nvSpPr>
          <p:cNvPr id="5123" name="Zástupný symbol pro obsah 2"/>
          <p:cNvSpPr>
            <a:spLocks noGrp="1"/>
          </p:cNvSpPr>
          <p:nvPr>
            <p:ph idx="1"/>
          </p:nvPr>
        </p:nvSpPr>
        <p:spPr/>
        <p:txBody>
          <a:bodyPr>
            <a:normAutofit fontScale="92500"/>
          </a:bodyPr>
          <a:lstStyle/>
          <a:p>
            <a:pPr eaLnBrk="1" hangingPunct="1"/>
            <a:r>
              <a:rPr lang="cs-CZ" altLang="cs-CZ" sz="2600" smtClean="0"/>
              <a:t>demonstrativní výčet chráněných statků (§ 81 odst. 2 NOZ:  </a:t>
            </a:r>
            <a:r>
              <a:rPr lang="cs-CZ" altLang="cs-CZ" sz="2600" u="sng" smtClean="0"/>
              <a:t>život a důstojnost člověka, jeho zdraví, právo žít v příznivém prostředí, jeho vážnost, čest, soukromí a projevy jeho osobní povahy.</a:t>
            </a:r>
          </a:p>
          <a:p>
            <a:pPr eaLnBrk="1" hangingPunct="1"/>
            <a:endParaRPr lang="cs-CZ" altLang="cs-CZ" sz="2600" smtClean="0"/>
          </a:p>
          <a:p>
            <a:pPr eaLnBrk="1" hangingPunct="1"/>
            <a:r>
              <a:rPr lang="cs-CZ" altLang="cs-CZ" sz="2600" smtClean="0"/>
              <a:t>Každý může žít podle svého, neporušuje-li tím práva jiných, tj. i </a:t>
            </a:r>
            <a:r>
              <a:rPr lang="cs-CZ" altLang="cs-CZ" sz="2600" u="sng" smtClean="0"/>
              <a:t>odpovědnost za vlastní život</a:t>
            </a:r>
          </a:p>
          <a:p>
            <a:pPr eaLnBrk="1" hangingPunct="1"/>
            <a:endParaRPr lang="cs-CZ" altLang="cs-CZ" sz="2800" smtClean="0"/>
          </a:p>
          <a:p>
            <a:pPr eaLnBrk="1" hangingPunct="1"/>
            <a:endParaRPr lang="cs-CZ" altLang="cs-CZ" smtClean="0"/>
          </a:p>
        </p:txBody>
      </p:sp>
    </p:spTree>
    <p:extLst>
      <p:ext uri="{BB962C8B-B14F-4D97-AF65-F5344CB8AC3E}">
        <p14:creationId xmlns:p14="http://schemas.microsoft.com/office/powerpoint/2010/main" val="331704844"/>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cs-CZ" altLang="cs-CZ" b="1" smtClean="0"/>
              <a:t>OCHRANA OSOBNOSTI - změny </a:t>
            </a:r>
          </a:p>
        </p:txBody>
      </p:sp>
      <p:sp>
        <p:nvSpPr>
          <p:cNvPr id="45059" name="Rectangle 3"/>
          <p:cNvSpPr>
            <a:spLocks noGrp="1" noChangeArrowheads="1"/>
          </p:cNvSpPr>
          <p:nvPr>
            <p:ph idx="1"/>
          </p:nvPr>
        </p:nvSpPr>
        <p:spPr/>
        <p:txBody>
          <a:bodyPr rtlCol="0">
            <a:normAutofit fontScale="62500" lnSpcReduction="20000"/>
          </a:bodyPr>
          <a:lstStyle/>
          <a:p>
            <a:pPr eaLnBrk="1" fontAlgn="auto" hangingPunct="1">
              <a:spcAft>
                <a:spcPts val="0"/>
              </a:spcAft>
              <a:defRPr/>
            </a:pPr>
            <a:r>
              <a:rPr lang="cs-CZ" sz="2800" dirty="0"/>
              <a:t>Ochrana </a:t>
            </a:r>
            <a:r>
              <a:rPr lang="cs-CZ" sz="2800" u="sng" dirty="0"/>
              <a:t>jména a </a:t>
            </a:r>
            <a:r>
              <a:rPr lang="cs-CZ" sz="2800" u="sng" dirty="0" smtClean="0"/>
              <a:t>příjmení, pseudonymu </a:t>
            </a:r>
            <a:r>
              <a:rPr lang="cs-CZ" sz="2800" dirty="0"/>
              <a:t>– speciální úprava § 77 a násl. </a:t>
            </a:r>
            <a:r>
              <a:rPr lang="cs-CZ" sz="2800" dirty="0" smtClean="0"/>
              <a:t> (zvláštní okruh osob, které mohou uplatnit ochranu)</a:t>
            </a:r>
            <a:endParaRPr lang="cs-CZ" sz="2800" dirty="0"/>
          </a:p>
          <a:p>
            <a:pPr algn="just" eaLnBrk="1" fontAlgn="auto" hangingPunct="1">
              <a:lnSpc>
                <a:spcPct val="90000"/>
              </a:lnSpc>
              <a:spcAft>
                <a:spcPts val="0"/>
              </a:spcAft>
              <a:defRPr/>
            </a:pPr>
            <a:endParaRPr lang="cs-CZ" sz="2800" dirty="0" smtClean="0"/>
          </a:p>
          <a:p>
            <a:pPr algn="just" eaLnBrk="1" fontAlgn="auto" hangingPunct="1">
              <a:lnSpc>
                <a:spcPct val="90000"/>
              </a:lnSpc>
              <a:spcAft>
                <a:spcPts val="0"/>
              </a:spcAft>
              <a:defRPr/>
            </a:pPr>
            <a:r>
              <a:rPr lang="cs-CZ" sz="2800" dirty="0" smtClean="0"/>
              <a:t>Rozšíření </a:t>
            </a:r>
            <a:r>
              <a:rPr lang="cs-CZ" sz="2800" u="sng" dirty="0" smtClean="0"/>
              <a:t>okruhu osob, které mohu uplatnit ochranu osobnosti člověka </a:t>
            </a:r>
            <a:r>
              <a:rPr lang="cs-CZ" sz="2800" dirty="0" smtClean="0"/>
              <a:t>– osoby blízké (postmortální ochrana § 82 NOZ), právnická osoba, týká-li se nedovolený zásah činnosti člověka v právnické osobě, u jména je okruh takto vymezených osob odlišně (§ 78 NOZ)</a:t>
            </a:r>
          </a:p>
          <a:p>
            <a:pPr algn="just" eaLnBrk="1" fontAlgn="auto" hangingPunct="1">
              <a:lnSpc>
                <a:spcPct val="90000"/>
              </a:lnSpc>
              <a:spcAft>
                <a:spcPts val="0"/>
              </a:spcAft>
              <a:defRPr/>
            </a:pPr>
            <a:r>
              <a:rPr lang="cs-CZ" sz="2800" dirty="0" smtClean="0"/>
              <a:t>V souladu s aktuální judikaturou NS - § 612: V případě práva na život a důstojnost, jméno, zdraví, vážnost, čest, soukromí nebo obdobného práva se </a:t>
            </a:r>
            <a:r>
              <a:rPr lang="cs-CZ" sz="2800" u="sng" dirty="0" smtClean="0"/>
              <a:t>promlčují jen práva na odčinění újmy</a:t>
            </a:r>
            <a:r>
              <a:rPr lang="cs-CZ" sz="2800" dirty="0" smtClean="0"/>
              <a:t> způsobené na těchto právech (x nepromlčitelnost osobnostních práv)</a:t>
            </a:r>
          </a:p>
          <a:p>
            <a:pPr eaLnBrk="1" fontAlgn="auto" hangingPunct="1">
              <a:lnSpc>
                <a:spcPct val="90000"/>
              </a:lnSpc>
              <a:spcAft>
                <a:spcPts val="0"/>
              </a:spcAft>
              <a:defRPr/>
            </a:pPr>
            <a:endParaRPr lang="cs-CZ" sz="2800" dirty="0" smtClean="0"/>
          </a:p>
        </p:txBody>
      </p:sp>
    </p:spTree>
    <p:extLst>
      <p:ext uri="{BB962C8B-B14F-4D97-AF65-F5344CB8AC3E}">
        <p14:creationId xmlns:p14="http://schemas.microsoft.com/office/powerpoint/2010/main" val="3308538924"/>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p:txBody>
          <a:bodyPr/>
          <a:lstStyle/>
          <a:p>
            <a:pPr eaLnBrk="1" hangingPunct="1"/>
            <a:r>
              <a:rPr lang="cs-CZ" altLang="cs-CZ" sz="3600" b="1" smtClean="0"/>
              <a:t>Prostředky ochrany osobnosti – změny? </a:t>
            </a:r>
          </a:p>
        </p:txBody>
      </p:sp>
      <p:sp>
        <p:nvSpPr>
          <p:cNvPr id="7171" name="Zástupný symbol pro obsah 2"/>
          <p:cNvSpPr>
            <a:spLocks noGrp="1"/>
          </p:cNvSpPr>
          <p:nvPr>
            <p:ph idx="1"/>
          </p:nvPr>
        </p:nvSpPr>
        <p:spPr/>
        <p:txBody>
          <a:bodyPr>
            <a:normAutofit fontScale="85000" lnSpcReduction="20000"/>
          </a:bodyPr>
          <a:lstStyle/>
          <a:p>
            <a:pPr eaLnBrk="1" hangingPunct="1"/>
            <a:r>
              <a:rPr lang="cs-CZ" altLang="cs-CZ" sz="2400" dirty="0" smtClean="0"/>
              <a:t>Možno domáhat:</a:t>
            </a:r>
          </a:p>
          <a:p>
            <a:pPr eaLnBrk="1" hangingPunct="1"/>
            <a:r>
              <a:rPr lang="cs-CZ" altLang="cs-CZ" sz="2400" dirty="0" smtClean="0"/>
              <a:t> </a:t>
            </a:r>
            <a:r>
              <a:rPr lang="cs-CZ" altLang="cs-CZ" sz="2400" u="sng" dirty="0" smtClean="0"/>
              <a:t>zdržení se </a:t>
            </a:r>
            <a:r>
              <a:rPr lang="cs-CZ" altLang="cs-CZ" sz="2400" dirty="0" smtClean="0"/>
              <a:t>(upuštění od neoprávněného zásahu) nebo</a:t>
            </a:r>
          </a:p>
          <a:p>
            <a:pPr eaLnBrk="1" hangingPunct="1"/>
            <a:r>
              <a:rPr lang="cs-CZ" altLang="cs-CZ" sz="2400" dirty="0" smtClean="0"/>
              <a:t> aby byl </a:t>
            </a:r>
            <a:r>
              <a:rPr lang="cs-CZ" altLang="cs-CZ" sz="2400" u="sng" dirty="0" smtClean="0"/>
              <a:t>odstraněn jeho následek </a:t>
            </a:r>
            <a:r>
              <a:rPr lang="cs-CZ" altLang="cs-CZ" sz="2400" dirty="0" smtClean="0"/>
              <a:t>– 82 odst. 1 NOZ </a:t>
            </a:r>
          </a:p>
          <a:p>
            <a:pPr eaLnBrk="1" hangingPunct="1"/>
            <a:r>
              <a:rPr lang="cs-CZ" altLang="cs-CZ" sz="2400" dirty="0" smtClean="0"/>
              <a:t>změna koncepce </a:t>
            </a:r>
            <a:r>
              <a:rPr lang="cs-CZ" altLang="cs-CZ" sz="2400" u="sng" dirty="0" smtClean="0"/>
              <a:t>náhrady nemajetkové újmy </a:t>
            </a:r>
            <a:r>
              <a:rPr lang="cs-CZ" altLang="cs-CZ" sz="2400" dirty="0" smtClean="0"/>
              <a:t>společná úprava s náhradou újmy majetkové (2894 </a:t>
            </a:r>
            <a:r>
              <a:rPr lang="cs-CZ" altLang="cs-CZ" sz="2400" dirty="0" err="1" smtClean="0"/>
              <a:t>an</a:t>
            </a:r>
            <a:r>
              <a:rPr lang="cs-CZ" altLang="cs-CZ" sz="2400" dirty="0" smtClean="0"/>
              <a:t>. NOZ, zejména § 2956 </a:t>
            </a:r>
            <a:r>
              <a:rPr lang="cs-CZ" altLang="cs-CZ" sz="2400" dirty="0" err="1" smtClean="0"/>
              <a:t>an</a:t>
            </a:r>
            <a:r>
              <a:rPr lang="cs-CZ" altLang="cs-CZ" sz="2400" dirty="0" smtClean="0"/>
              <a:t>. NOZ)</a:t>
            </a:r>
          </a:p>
          <a:p>
            <a:pPr eaLnBrk="1" hangingPunct="1"/>
            <a:r>
              <a:rPr lang="cs-CZ" altLang="cs-CZ" sz="2400" dirty="0" smtClean="0"/>
              <a:t>Právo na vydání </a:t>
            </a:r>
            <a:r>
              <a:rPr lang="cs-CZ" altLang="cs-CZ" sz="2400" u="sng" dirty="0" smtClean="0"/>
              <a:t>bezdůvodného obohacení</a:t>
            </a:r>
            <a:r>
              <a:rPr lang="cs-CZ" altLang="cs-CZ" sz="2400" dirty="0" smtClean="0"/>
              <a:t>, pokud splněny podmínky</a:t>
            </a:r>
          </a:p>
          <a:p>
            <a:pPr eaLnBrk="1" hangingPunct="1"/>
            <a:r>
              <a:rPr lang="cs-CZ" altLang="cs-CZ" sz="2400" dirty="0" smtClean="0"/>
              <a:t>Možný </a:t>
            </a:r>
            <a:r>
              <a:rPr lang="cs-CZ" altLang="cs-CZ" sz="2400" u="sng" dirty="0" smtClean="0"/>
              <a:t>soubě</a:t>
            </a:r>
            <a:r>
              <a:rPr lang="cs-CZ" altLang="cs-CZ" sz="2400" dirty="0" smtClean="0"/>
              <a:t>h autorskoprávní, veřejnoprávní (trestně právní)</a:t>
            </a:r>
          </a:p>
          <a:p>
            <a:pPr eaLnBrk="1" hangingPunct="1"/>
            <a:endParaRPr lang="cs-CZ" altLang="cs-CZ" sz="2400" dirty="0" smtClean="0"/>
          </a:p>
        </p:txBody>
      </p:sp>
    </p:spTree>
    <p:extLst>
      <p:ext uri="{BB962C8B-B14F-4D97-AF65-F5344CB8AC3E}">
        <p14:creationId xmlns:p14="http://schemas.microsoft.com/office/powerpoint/2010/main" val="3983637076"/>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Konstatování smrti</a:t>
            </a:r>
            <a:endParaRPr lang="cs-CZ" dirty="0"/>
          </a:p>
        </p:txBody>
      </p:sp>
      <p:sp>
        <p:nvSpPr>
          <p:cNvPr id="3" name="Zástupný symbol pro obsah 2"/>
          <p:cNvSpPr>
            <a:spLocks noGrp="1"/>
          </p:cNvSpPr>
          <p:nvPr>
            <p:ph idx="1"/>
          </p:nvPr>
        </p:nvSpPr>
        <p:spPr/>
        <p:txBody>
          <a:bodyPr>
            <a:normAutofit/>
          </a:bodyPr>
          <a:lstStyle/>
          <a:p>
            <a:pPr marL="514350" indent="-514350">
              <a:buFont typeface="+mj-lt"/>
              <a:buAutoNum type="arabicPeriod"/>
            </a:pPr>
            <a:r>
              <a:rPr lang="cs-CZ" sz="2800" b="1" dirty="0" smtClean="0"/>
              <a:t>Lékařem</a:t>
            </a:r>
          </a:p>
          <a:p>
            <a:pPr marL="514350" indent="-514350">
              <a:buFont typeface="+mj-lt"/>
              <a:buAutoNum type="arabicPeriod"/>
            </a:pPr>
            <a:r>
              <a:rPr lang="cs-CZ" sz="2800" dirty="0" smtClean="0"/>
              <a:t>Soudním </a:t>
            </a:r>
            <a:r>
              <a:rPr lang="cs-CZ" sz="2800" b="1" dirty="0" smtClean="0"/>
              <a:t>prohlášením za mrtvého</a:t>
            </a:r>
          </a:p>
          <a:p>
            <a:pPr marL="914400" lvl="1" indent="-514350">
              <a:buFont typeface="+mj-lt"/>
              <a:buAutoNum type="alphaLcPeriod"/>
            </a:pPr>
            <a:r>
              <a:rPr lang="cs-CZ" sz="2400" dirty="0" smtClean="0"/>
              <a:t>na základě tzv. </a:t>
            </a:r>
            <a:r>
              <a:rPr lang="cs-CZ" sz="2400" b="1" dirty="0" smtClean="0"/>
              <a:t>důkazu smrti</a:t>
            </a:r>
          </a:p>
          <a:p>
            <a:pPr marL="914400" lvl="1" indent="-514350">
              <a:buFont typeface="+mj-lt"/>
              <a:buAutoNum type="alphaLcPeriod"/>
            </a:pPr>
            <a:r>
              <a:rPr lang="cs-CZ" sz="2400" dirty="0" smtClean="0"/>
              <a:t>na základě tzv. </a:t>
            </a:r>
            <a:r>
              <a:rPr lang="cs-CZ" sz="2400" b="1" dirty="0" smtClean="0"/>
              <a:t>domněnky smrti</a:t>
            </a:r>
            <a:endParaRPr lang="cs-CZ" sz="2400" b="1" dirty="0"/>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p:cNvSpPr>
            <a:spLocks noGrp="1"/>
          </p:cNvSpPr>
          <p:nvPr>
            <p:ph type="title"/>
          </p:nvPr>
        </p:nvSpPr>
        <p:spPr/>
        <p:txBody>
          <a:bodyPr/>
          <a:lstStyle/>
          <a:p>
            <a:r>
              <a:rPr lang="cs-CZ" altLang="cs-CZ" smtClean="0"/>
              <a:t>Náhrada nemajetkové újmy</a:t>
            </a:r>
          </a:p>
        </p:txBody>
      </p:sp>
      <p:sp>
        <p:nvSpPr>
          <p:cNvPr id="3" name="Zástupný symbol pro obsah 2"/>
          <p:cNvSpPr>
            <a:spLocks noGrp="1"/>
          </p:cNvSpPr>
          <p:nvPr>
            <p:ph idx="1"/>
          </p:nvPr>
        </p:nvSpPr>
        <p:spPr/>
        <p:txBody>
          <a:bodyPr>
            <a:normAutofit fontScale="85000" lnSpcReduction="20000"/>
          </a:bodyPr>
          <a:lstStyle/>
          <a:p>
            <a:pPr marL="0" indent="0" eaLnBrk="1" fontAlgn="auto" hangingPunct="1">
              <a:spcAft>
                <a:spcPts val="0"/>
              </a:spcAft>
              <a:buFont typeface="Arial" panose="020B0604020202020204" pitchFamily="34" charset="0"/>
              <a:buNone/>
              <a:defRPr/>
            </a:pPr>
            <a:r>
              <a:rPr lang="cs-CZ" sz="2000" dirty="0" smtClean="0"/>
              <a:t>§ 2956 NOZ:„ </a:t>
            </a:r>
            <a:r>
              <a:rPr lang="cs-CZ" sz="2000" i="1" dirty="0" smtClean="0"/>
              <a:t>Vznikne-li škůdci povinnost odčinit člověku újmu na jeho přirozeném právu chráněném ustanoveními první části tohoto zákona (NOZ), nahradí škodu majetkovou i nemajetkovou, kterou tím způsobil; jako nemajetkovou újmu odčiní i způsobené duševní útrapy.“</a:t>
            </a:r>
          </a:p>
          <a:p>
            <a:pPr eaLnBrk="1" fontAlgn="auto" hangingPunct="1">
              <a:spcAft>
                <a:spcPts val="0"/>
              </a:spcAft>
              <a:defRPr/>
            </a:pPr>
            <a:r>
              <a:rPr lang="cs-CZ" sz="2000" dirty="0" smtClean="0"/>
              <a:t>Jinak obecná subjektivní odpovědnost (§2894 </a:t>
            </a:r>
            <a:r>
              <a:rPr lang="cs-CZ" sz="2000" dirty="0" err="1" smtClean="0"/>
              <a:t>an</a:t>
            </a:r>
            <a:r>
              <a:rPr lang="cs-CZ" sz="2000" dirty="0" smtClean="0"/>
              <a:t>.), objektivní případy zákonem, stanovené (§2595), presumpce nedbalosti (§ 2911), nelze se vzdát práva na náhradu (§ 2898), </a:t>
            </a:r>
          </a:p>
          <a:p>
            <a:pPr eaLnBrk="1" fontAlgn="auto" hangingPunct="1">
              <a:spcAft>
                <a:spcPts val="0"/>
              </a:spcAft>
              <a:defRPr/>
            </a:pPr>
            <a:r>
              <a:rPr lang="cs-CZ" sz="2000" i="1" dirty="0" smtClean="0"/>
              <a:t>„Nemajetková újma se odčiní přiměřeným zadostiučiněním. Zadostiučinění musí být poskytnuto v penězích……</a:t>
            </a:r>
            <a:r>
              <a:rPr lang="cs-CZ" sz="2000" dirty="0" smtClean="0"/>
              <a:t>“(§ 2951) – preferována peněžitá satisfakce</a:t>
            </a:r>
          </a:p>
          <a:p>
            <a:pPr eaLnBrk="1" fontAlgn="auto" hangingPunct="1">
              <a:spcAft>
                <a:spcPts val="0"/>
              </a:spcAft>
              <a:defRPr/>
            </a:pPr>
            <a:r>
              <a:rPr lang="cs-CZ" sz="2000" dirty="0" smtClean="0"/>
              <a:t>Interpretační pravidlo pro určování výše náhrady nemajetkové újmy (2957 NOZ) výslovně v zákoně</a:t>
            </a:r>
          </a:p>
          <a:p>
            <a:pPr eaLnBrk="1" fontAlgn="auto" hangingPunct="1">
              <a:spcAft>
                <a:spcPts val="0"/>
              </a:spcAft>
              <a:defRPr/>
            </a:pPr>
            <a:r>
              <a:rPr lang="cs-CZ" sz="2000" dirty="0" smtClean="0"/>
              <a:t>Náhrada nemajetkové újmy i dalším osobám (2971 NOZ)</a:t>
            </a:r>
          </a:p>
          <a:p>
            <a:pPr>
              <a:buFont typeface="Arial" charset="0"/>
              <a:buChar char="•"/>
              <a:defRPr/>
            </a:pPr>
            <a:endParaRPr lang="cs-CZ" sz="2000" dirty="0"/>
          </a:p>
        </p:txBody>
      </p:sp>
    </p:spTree>
    <p:extLst>
      <p:ext uri="{BB962C8B-B14F-4D97-AF65-F5344CB8AC3E}">
        <p14:creationId xmlns:p14="http://schemas.microsoft.com/office/powerpoint/2010/main" val="3054232458"/>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title"/>
          </p:nvPr>
        </p:nvSpPr>
        <p:spPr/>
        <p:txBody>
          <a:bodyPr/>
          <a:lstStyle/>
          <a:p>
            <a:pPr eaLnBrk="1" hangingPunct="1"/>
            <a:r>
              <a:rPr lang="cs-CZ" altLang="cs-CZ" smtClean="0"/>
              <a:t>PODOBA A SOUKROMÍ</a:t>
            </a:r>
          </a:p>
        </p:txBody>
      </p:sp>
      <p:sp>
        <p:nvSpPr>
          <p:cNvPr id="9219" name="Zástupný symbol pro obsah 2"/>
          <p:cNvSpPr>
            <a:spLocks noGrp="1"/>
          </p:cNvSpPr>
          <p:nvPr>
            <p:ph idx="1"/>
          </p:nvPr>
        </p:nvSpPr>
        <p:spPr/>
        <p:txBody>
          <a:bodyPr/>
          <a:lstStyle/>
          <a:p>
            <a:r>
              <a:rPr lang="cs-CZ" altLang="cs-CZ" dirty="0" smtClean="0"/>
              <a:t>Zachytit a rozšiřovat podobu člověka je možné jen s jeho svolením (§ 84 a 85 NOZ, </a:t>
            </a:r>
            <a:r>
              <a:rPr lang="cs-CZ" altLang="cs-CZ" dirty="0" err="1" smtClean="0"/>
              <a:t>výj</a:t>
            </a:r>
            <a:r>
              <a:rPr lang="cs-CZ" altLang="cs-CZ" dirty="0" smtClean="0"/>
              <a:t>.), Svolení možno odvolat, NŠ, pokud podstatná změna okolností</a:t>
            </a:r>
          </a:p>
          <a:p>
            <a:r>
              <a:rPr lang="cs-CZ" altLang="cs-CZ" dirty="0" smtClean="0"/>
              <a:t>Nikdo nesmí zasáhnout do soukromí jiného, nemá-li k tomu zákonný důvod (§ 86 NOZ), totéž platí o písemnostech osobní povahy</a:t>
            </a:r>
          </a:p>
          <a:p>
            <a:r>
              <a:rPr lang="cs-CZ" altLang="cs-CZ" u="sng" dirty="0" smtClean="0"/>
              <a:t>Rozšíření tzv. zákonných licencí</a:t>
            </a:r>
          </a:p>
        </p:txBody>
      </p:sp>
    </p:spTree>
    <p:extLst>
      <p:ext uri="{BB962C8B-B14F-4D97-AF65-F5344CB8AC3E}">
        <p14:creationId xmlns:p14="http://schemas.microsoft.com/office/powerpoint/2010/main" val="2471723077"/>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a:spLocks noGrp="1"/>
          </p:cNvSpPr>
          <p:nvPr>
            <p:ph type="title"/>
          </p:nvPr>
        </p:nvSpPr>
        <p:spPr/>
        <p:txBody>
          <a:bodyPr>
            <a:normAutofit fontScale="90000"/>
          </a:bodyPr>
          <a:lstStyle/>
          <a:p>
            <a:r>
              <a:rPr lang="cs-CZ" altLang="cs-CZ" sz="4000" smtClean="0"/>
              <a:t>PRÁVO NA TĚLESNOU INTEGRITU</a:t>
            </a:r>
            <a:endParaRPr lang="cs-CZ" altLang="cs-CZ" smtClean="0"/>
          </a:p>
        </p:txBody>
      </p:sp>
      <p:sp>
        <p:nvSpPr>
          <p:cNvPr id="10243" name="Zástupný symbol pro obsah 2"/>
          <p:cNvSpPr>
            <a:spLocks noGrp="1"/>
          </p:cNvSpPr>
          <p:nvPr>
            <p:ph idx="1"/>
          </p:nvPr>
        </p:nvSpPr>
        <p:spPr/>
        <p:txBody>
          <a:bodyPr>
            <a:normAutofit fontScale="70000" lnSpcReduction="20000"/>
          </a:bodyPr>
          <a:lstStyle/>
          <a:p>
            <a:pPr eaLnBrk="1" hangingPunct="1"/>
            <a:r>
              <a:rPr lang="cs-CZ" altLang="cs-CZ" sz="2000" smtClean="0"/>
              <a:t>PODROBNĚJŠÍ ÚPRAVA, ČASTO ODLIŠNÝ REŽIM VEŘEJNOPRÁVNÍCH PŘEDPISŮ </a:t>
            </a:r>
          </a:p>
          <a:p>
            <a:pPr eaLnBrk="1" hangingPunct="1"/>
            <a:r>
              <a:rPr lang="cs-CZ" altLang="cs-CZ" sz="2000" u="sng" smtClean="0"/>
              <a:t>Poučovací povinnost při zákroku </a:t>
            </a:r>
            <a:r>
              <a:rPr lang="cs-CZ" altLang="cs-CZ" sz="2000" smtClean="0"/>
              <a:t>(zásahu)- vědomí o povaze a jeho možných následcích §94</a:t>
            </a:r>
          </a:p>
          <a:p>
            <a:pPr eaLnBrk="1" hangingPunct="1"/>
            <a:r>
              <a:rPr lang="cs-CZ" altLang="cs-CZ" sz="2000" smtClean="0"/>
              <a:t>Zákonný zástupce souhlas se zásahem, pokud k „přímému prospěchu“ zastoupeného § 93 odst. 2 </a:t>
            </a:r>
          </a:p>
          <a:p>
            <a:pPr eaLnBrk="1" hangingPunct="1"/>
            <a:r>
              <a:rPr lang="cs-CZ" altLang="cs-CZ" sz="2000" u="sng" smtClean="0"/>
              <a:t>Informovaný souhlas § 94 a násl</a:t>
            </a:r>
            <a:r>
              <a:rPr lang="cs-CZ" altLang="cs-CZ" sz="2000" smtClean="0"/>
              <a:t>., možnost odvolání</a:t>
            </a:r>
          </a:p>
          <a:p>
            <a:pPr eaLnBrk="1" hangingPunct="1"/>
            <a:r>
              <a:rPr lang="cs-CZ" altLang="cs-CZ" sz="2000" smtClean="0"/>
              <a:t>Písemný souhlas – pokusy, zákrok, který zdravotní stav nevyžaduje</a:t>
            </a:r>
          </a:p>
          <a:p>
            <a:pPr eaLnBrk="1" hangingPunct="1"/>
            <a:r>
              <a:rPr lang="cs-CZ" altLang="cs-CZ" sz="2000" smtClean="0"/>
              <a:t>Souhlasy nezletilců se zásahem (§ 95)</a:t>
            </a:r>
          </a:p>
          <a:p>
            <a:pPr eaLnBrk="1" hangingPunct="1"/>
            <a:r>
              <a:rPr lang="cs-CZ" altLang="cs-CZ" sz="2000" u="sng" smtClean="0"/>
              <a:t>Presumpce souhlasu se zásahem do integrity (§ 97)</a:t>
            </a:r>
          </a:p>
          <a:p>
            <a:pPr eaLnBrk="1" hangingPunct="1"/>
            <a:r>
              <a:rPr lang="cs-CZ" altLang="cs-CZ" sz="2000" smtClean="0"/>
              <a:t>Souhlas dalších osob se zásahem (§98), není-li člověk schopen projevit vůli, stav nouze</a:t>
            </a:r>
          </a:p>
          <a:p>
            <a:pPr eaLnBrk="1" hangingPunct="1"/>
            <a:r>
              <a:rPr lang="cs-CZ" altLang="cs-CZ" sz="2000" smtClean="0"/>
              <a:t>KDY SOUHLAS SOUDU: Konflikt zákonného zástupce a nezletilce staršího 14 let (§ 100), osoby neschopné úsudku </a:t>
            </a:r>
          </a:p>
        </p:txBody>
      </p:sp>
    </p:spTree>
    <p:extLst>
      <p:ext uri="{BB962C8B-B14F-4D97-AF65-F5344CB8AC3E}">
        <p14:creationId xmlns:p14="http://schemas.microsoft.com/office/powerpoint/2010/main" val="1997870087"/>
      </p:ext>
    </p:extLst>
  </p:cSld>
  <p:clrMapOvr>
    <a:masterClrMapping/>
  </p:clrMapOvr>
  <p:transition spd="slow">
    <p:comb/>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pPr eaLnBrk="1" hangingPunct="1"/>
            <a:r>
              <a:rPr lang="cs-CZ" altLang="cs-CZ" sz="2800" smtClean="0"/>
              <a:t>PRÁVA ČLOVĚKA PŘEVZATÉHO DO ZDRAVOTNICKÉHO ZAŘÍZENÍ BEZ JEHO SOUHLASU</a:t>
            </a:r>
          </a:p>
        </p:txBody>
      </p:sp>
      <p:sp>
        <p:nvSpPr>
          <p:cNvPr id="79875" name="Rectangle 3"/>
          <p:cNvSpPr>
            <a:spLocks noGrp="1" noChangeArrowheads="1"/>
          </p:cNvSpPr>
          <p:nvPr>
            <p:ph idx="1"/>
          </p:nvPr>
        </p:nvSpPr>
        <p:spPr/>
        <p:txBody>
          <a:bodyPr rtlCol="0">
            <a:normAutofit fontScale="85000" lnSpcReduction="20000"/>
          </a:bodyPr>
          <a:lstStyle/>
          <a:p>
            <a:pPr eaLnBrk="1" fontAlgn="auto" hangingPunct="1">
              <a:lnSpc>
                <a:spcPct val="80000"/>
              </a:lnSpc>
              <a:spcAft>
                <a:spcPts val="0"/>
              </a:spcAft>
              <a:defRPr/>
            </a:pPr>
            <a:r>
              <a:rPr lang="cs-CZ" sz="2400" dirty="0" smtClean="0"/>
              <a:t>Převzetí  a držení člověka bez souhlasu – ultima ratio:</a:t>
            </a:r>
          </a:p>
          <a:p>
            <a:pPr lvl="1">
              <a:lnSpc>
                <a:spcPct val="80000"/>
              </a:lnSpc>
              <a:buFontTx/>
              <a:buChar char="-"/>
              <a:defRPr/>
            </a:pPr>
            <a:r>
              <a:rPr lang="cs-CZ" dirty="0" smtClean="0"/>
              <a:t>Pouze ze zákonem stanovených důvodů</a:t>
            </a:r>
          </a:p>
          <a:p>
            <a:pPr lvl="1">
              <a:lnSpc>
                <a:spcPct val="80000"/>
              </a:lnSpc>
              <a:buFontTx/>
              <a:buChar char="-"/>
              <a:defRPr/>
            </a:pPr>
            <a:r>
              <a:rPr lang="cs-CZ" dirty="0" smtClean="0"/>
              <a:t>Pokud nelze zajistit jinak</a:t>
            </a:r>
          </a:p>
          <a:p>
            <a:pPr eaLnBrk="1" fontAlgn="auto" hangingPunct="1">
              <a:lnSpc>
                <a:spcPct val="80000"/>
              </a:lnSpc>
              <a:spcAft>
                <a:spcPts val="0"/>
              </a:spcAft>
              <a:defRPr/>
            </a:pPr>
            <a:r>
              <a:rPr lang="cs-CZ" sz="2000" dirty="0" smtClean="0"/>
              <a:t>Podání návrhu na omezení svéprávnosti není samo o sobě důvodem, aby byl člověk bez svého souhlasu do zařízení převzat a držen</a:t>
            </a:r>
          </a:p>
          <a:p>
            <a:pPr eaLnBrk="1" fontAlgn="auto" hangingPunct="1">
              <a:lnSpc>
                <a:spcPct val="80000"/>
              </a:lnSpc>
              <a:spcAft>
                <a:spcPts val="0"/>
              </a:spcAft>
              <a:defRPr/>
            </a:pPr>
            <a:r>
              <a:rPr lang="cs-CZ" sz="2000" dirty="0" smtClean="0"/>
              <a:t>Převzetí oznámit do 24 h soudu – soud do 7 dnů rozhodne o přípustnosti opatření</a:t>
            </a:r>
          </a:p>
          <a:p>
            <a:pPr eaLnBrk="1" fontAlgn="auto" hangingPunct="1">
              <a:lnSpc>
                <a:spcPct val="80000"/>
              </a:lnSpc>
              <a:spcAft>
                <a:spcPts val="0"/>
              </a:spcAft>
              <a:defRPr/>
            </a:pPr>
            <a:r>
              <a:rPr lang="cs-CZ" sz="2000" dirty="0" smtClean="0"/>
              <a:t>Informační povinnost zdravotnického zařízení ( o právním postavení, zákonném důvodu opatření, následcích) vůči drženému, příp. zákonnému zástupci, podpůrci, důvěrníku, zmocněnci</a:t>
            </a:r>
          </a:p>
          <a:p>
            <a:pPr eaLnBrk="1" fontAlgn="auto" hangingPunct="1">
              <a:lnSpc>
                <a:spcPct val="80000"/>
              </a:lnSpc>
              <a:spcAft>
                <a:spcPts val="0"/>
              </a:spcAft>
              <a:defRPr/>
            </a:pPr>
            <a:r>
              <a:rPr lang="cs-CZ" sz="2000" dirty="0" smtClean="0"/>
              <a:t>Ochrana soukromí</a:t>
            </a:r>
          </a:p>
          <a:p>
            <a:pPr eaLnBrk="1" fontAlgn="auto" hangingPunct="1">
              <a:lnSpc>
                <a:spcPct val="80000"/>
              </a:lnSpc>
              <a:spcAft>
                <a:spcPts val="0"/>
              </a:spcAft>
              <a:defRPr/>
            </a:pPr>
            <a:r>
              <a:rPr lang="cs-CZ" sz="2000" dirty="0" smtClean="0"/>
              <a:t>Možnost přezkumu nezávislým lékařem</a:t>
            </a:r>
          </a:p>
          <a:p>
            <a:pPr eaLnBrk="1" fontAlgn="auto" hangingPunct="1">
              <a:lnSpc>
                <a:spcPct val="80000"/>
              </a:lnSpc>
              <a:spcAft>
                <a:spcPts val="0"/>
              </a:spcAft>
              <a:defRPr/>
            </a:pPr>
            <a:r>
              <a:rPr lang="cs-CZ" sz="2000" dirty="0" smtClean="0"/>
              <a:t>Možnost odmítnout určitý zákrok či léčebný úkon</a:t>
            </a:r>
          </a:p>
          <a:p>
            <a:pPr eaLnBrk="1" fontAlgn="auto" hangingPunct="1">
              <a:lnSpc>
                <a:spcPct val="80000"/>
              </a:lnSpc>
              <a:spcAft>
                <a:spcPts val="0"/>
              </a:spcAft>
              <a:defRPr/>
            </a:pPr>
            <a:endParaRPr lang="cs-CZ" sz="2000" dirty="0" smtClean="0">
              <a:solidFill>
                <a:srgbClr val="00B050"/>
              </a:solidFill>
            </a:endParaRPr>
          </a:p>
        </p:txBody>
      </p:sp>
    </p:spTree>
    <p:extLst>
      <p:ext uri="{BB962C8B-B14F-4D97-AF65-F5344CB8AC3E}">
        <p14:creationId xmlns:p14="http://schemas.microsoft.com/office/powerpoint/2010/main" val="30456836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a:bodyPr>
          <a:lstStyle/>
          <a:p>
            <a:pPr eaLnBrk="1" fontAlgn="auto" hangingPunct="1">
              <a:spcAft>
                <a:spcPts val="0"/>
              </a:spcAft>
              <a:defRPr/>
            </a:pPr>
            <a:r>
              <a:rPr lang="cs-CZ" dirty="0" smtClean="0"/>
              <a:t>NAKLÁDÁNÍ S ČÁSTMI LIDSKÉHO TĚLA</a:t>
            </a:r>
          </a:p>
        </p:txBody>
      </p:sp>
      <p:sp>
        <p:nvSpPr>
          <p:cNvPr id="3" name="Zástupný symbol pro obsah 2"/>
          <p:cNvSpPr>
            <a:spLocks noGrp="1"/>
          </p:cNvSpPr>
          <p:nvPr>
            <p:ph idx="1"/>
          </p:nvPr>
        </p:nvSpPr>
        <p:spPr/>
        <p:txBody>
          <a:bodyPr rtlCol="0">
            <a:normAutofit fontScale="92500" lnSpcReduction="20000"/>
          </a:bodyPr>
          <a:lstStyle/>
          <a:p>
            <a:pPr eaLnBrk="1" fontAlgn="auto" hangingPunct="1">
              <a:spcAft>
                <a:spcPts val="0"/>
              </a:spcAft>
              <a:defRPr/>
            </a:pPr>
            <a:r>
              <a:rPr lang="cs-CZ" dirty="0" smtClean="0"/>
              <a:t>Člověk, jemuž byla odňata část těla má právo dozvědět se, jak s ní bylo naloženo.</a:t>
            </a:r>
          </a:p>
          <a:p>
            <a:pPr eaLnBrk="1" fontAlgn="auto" hangingPunct="1">
              <a:spcAft>
                <a:spcPts val="0"/>
              </a:spcAft>
              <a:defRPr/>
            </a:pPr>
            <a:r>
              <a:rPr lang="cs-CZ" dirty="0" smtClean="0"/>
              <a:t>Zákaz nakládání způsobem nedůstojným a ohrožujícím veřejné zdraví</a:t>
            </a:r>
          </a:p>
          <a:p>
            <a:pPr eaLnBrk="1" fontAlgn="auto" hangingPunct="1">
              <a:spcAft>
                <a:spcPts val="0"/>
              </a:spcAft>
              <a:defRPr/>
            </a:pPr>
            <a:r>
              <a:rPr lang="cs-CZ" dirty="0" smtClean="0"/>
              <a:t>Souhlas i konkludentní s použitím části těla k zdravotnickým, výzkumným, vědeckým účelům</a:t>
            </a:r>
          </a:p>
          <a:p>
            <a:pPr eaLnBrk="1" fontAlgn="auto" hangingPunct="1">
              <a:spcAft>
                <a:spcPts val="0"/>
              </a:spcAft>
              <a:defRPr/>
            </a:pPr>
            <a:r>
              <a:rPr lang="cs-CZ" dirty="0" smtClean="0"/>
              <a:t>Výslovný souhlas s použitím neobvyklým</a:t>
            </a:r>
          </a:p>
          <a:p>
            <a:pPr eaLnBrk="1" fontAlgn="auto" hangingPunct="1">
              <a:spcAft>
                <a:spcPts val="0"/>
              </a:spcAft>
              <a:defRPr/>
            </a:pPr>
            <a:r>
              <a:rPr lang="cs-CZ" dirty="0" smtClean="0"/>
              <a:t>CO MÁ PŮVOD V LIDSKÉM TĚLE, PLATÍ OBDOBNĚ CO O ČÁSTECH LIDSKÉHO TĚLA</a:t>
            </a:r>
          </a:p>
          <a:p>
            <a:pPr eaLnBrk="1" fontAlgn="auto" hangingPunct="1">
              <a:spcAft>
                <a:spcPts val="0"/>
              </a:spcAft>
              <a:defRPr/>
            </a:pPr>
            <a:r>
              <a:rPr lang="cs-CZ" dirty="0" smtClean="0"/>
              <a:t>PŘENECHÁNÍ ČÁSTI TĚLA JINÉMU, POKUD TAK STANOVÍ ZVLÁŠTNÍ PŘEDPIS  (NAPŘ. ZÁKON O TRANSPLATACÍCH)</a:t>
            </a:r>
          </a:p>
          <a:p>
            <a:pPr eaLnBrk="1" fontAlgn="auto" hangingPunct="1">
              <a:spcAft>
                <a:spcPts val="0"/>
              </a:spcAft>
              <a:defRPr/>
            </a:pPr>
            <a:r>
              <a:rPr lang="cs-CZ" dirty="0" smtClean="0"/>
              <a:t>VLASY, PODOBNÉ ČÁSTI LIDSKÉHO TĚLA – I ODMĚNA –  režim jako věc movitá</a:t>
            </a:r>
          </a:p>
        </p:txBody>
      </p:sp>
    </p:spTree>
    <p:extLst>
      <p:ext uri="{BB962C8B-B14F-4D97-AF65-F5344CB8AC3E}">
        <p14:creationId xmlns:p14="http://schemas.microsoft.com/office/powerpoint/2010/main" val="2348293714"/>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fontScale="90000"/>
          </a:bodyPr>
          <a:lstStyle/>
          <a:p>
            <a:pPr eaLnBrk="1" fontAlgn="auto" hangingPunct="1">
              <a:spcAft>
                <a:spcPts val="0"/>
              </a:spcAft>
              <a:defRPr/>
            </a:pPr>
            <a:r>
              <a:rPr lang="cs-CZ" dirty="0" smtClean="0"/>
              <a:t>OCHRANA LIDSKÉHO TĚLA PO SMRTI ČLOVĚKA (pietní ochrana)</a:t>
            </a:r>
          </a:p>
        </p:txBody>
      </p:sp>
      <p:sp>
        <p:nvSpPr>
          <p:cNvPr id="13315" name="Zástupný symbol pro obsah 2"/>
          <p:cNvSpPr>
            <a:spLocks noGrp="1"/>
          </p:cNvSpPr>
          <p:nvPr>
            <p:ph idx="1"/>
          </p:nvPr>
        </p:nvSpPr>
        <p:spPr/>
        <p:txBody>
          <a:bodyPr/>
          <a:lstStyle/>
          <a:p>
            <a:pPr eaLnBrk="1" hangingPunct="1"/>
            <a:r>
              <a:rPr lang="cs-CZ" altLang="cs-CZ" smtClean="0"/>
              <a:t>PRÁVO ROZHODNOUT, JAK BUDE NALOŽENO S JEHO TĚLEM, i jaký má mít pohřeb (x zákon o pohřebnictví) (§ 113, § 114)</a:t>
            </a:r>
          </a:p>
          <a:p>
            <a:pPr eaLnBrk="1" hangingPunct="1"/>
            <a:r>
              <a:rPr lang="cs-CZ" altLang="cs-CZ" smtClean="0"/>
              <a:t>Presumpce nesouhlasu s pitvou (§ 116)</a:t>
            </a:r>
          </a:p>
          <a:p>
            <a:pPr eaLnBrk="1" hangingPunct="1"/>
            <a:r>
              <a:rPr lang="cs-CZ" altLang="cs-CZ" smtClean="0"/>
              <a:t>Provést pitvu lze bez souhlasu, pokud tak stanoví zvláštní zákon, rejstřík souhlasu s pitovou nebo formou veřejné listiny, lze odvolat – písemná forma</a:t>
            </a:r>
          </a:p>
          <a:p>
            <a:pPr eaLnBrk="1" hangingPunct="1"/>
            <a:endParaRPr lang="cs-CZ" altLang="cs-CZ" smtClean="0"/>
          </a:p>
          <a:p>
            <a:pPr eaLnBrk="1" hangingPunct="1"/>
            <a:endParaRPr lang="cs-CZ" altLang="cs-CZ" smtClean="0"/>
          </a:p>
        </p:txBody>
      </p:sp>
    </p:spTree>
    <p:extLst>
      <p:ext uri="{BB962C8B-B14F-4D97-AF65-F5344CB8AC3E}">
        <p14:creationId xmlns:p14="http://schemas.microsoft.com/office/powerpoint/2010/main" val="320340950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Stébla">
  <a:themeElements>
    <a:clrScheme name="Stébla">
      <a:dk1>
        <a:sysClr val="windowText" lastClr="000000"/>
      </a:dk1>
      <a:lt1>
        <a:sysClr val="window" lastClr="FFFFFF"/>
      </a:lt1>
      <a:dk2>
        <a:srgbClr val="2E5369"/>
      </a:dk2>
      <a:lt2>
        <a:srgbClr val="CFE2E7"/>
      </a:lt2>
      <a:accent1>
        <a:srgbClr val="353535"/>
      </a:accent1>
      <a:accent2>
        <a:srgbClr val="1CACE3"/>
      </a:accent2>
      <a:accent3>
        <a:srgbClr val="265991"/>
      </a:accent3>
      <a:accent4>
        <a:srgbClr val="7E40CC"/>
      </a:accent4>
      <a:accent5>
        <a:srgbClr val="B927E9"/>
      </a:accent5>
      <a:accent6>
        <a:srgbClr val="E833BF"/>
      </a:accent6>
      <a:hlink>
        <a:srgbClr val="2DA0F1"/>
      </a:hlink>
      <a:folHlink>
        <a:srgbClr val="7ED1E6"/>
      </a:folHlink>
    </a:clrScheme>
    <a:fontScheme name="Stébl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tébl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1547</TotalTime>
  <Words>4827</Words>
  <Application>Microsoft Office PowerPoint</Application>
  <PresentationFormat>Předvádění na obrazovce (4:3)</PresentationFormat>
  <Paragraphs>757</Paragraphs>
  <Slides>95</Slides>
  <Notes>21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95</vt:i4>
      </vt:variant>
    </vt:vector>
  </HeadingPairs>
  <TitlesOfParts>
    <vt:vector size="100" baseType="lpstr">
      <vt:lpstr>Arial</vt:lpstr>
      <vt:lpstr>Calibri</vt:lpstr>
      <vt:lpstr>Century Gothic</vt:lpstr>
      <vt:lpstr>Wingdings 3</vt:lpstr>
      <vt:lpstr>Stébla</vt:lpstr>
      <vt:lpstr>Osoby v NOZ a jejich zastoupení</vt:lpstr>
      <vt:lpstr>Přehled výkladu</vt:lpstr>
      <vt:lpstr>Fyzické osoby</vt:lpstr>
      <vt:lpstr>Právní osobnost</vt:lpstr>
      <vt:lpstr>Pojem právní osobnosti</vt:lpstr>
      <vt:lpstr>Počátek právní osobnosti</vt:lpstr>
      <vt:lpstr>Nasciturus</vt:lpstr>
      <vt:lpstr>Konec právní osobnosti</vt:lpstr>
      <vt:lpstr>Konstatování smrti</vt:lpstr>
      <vt:lpstr>Konstatování smrti lékařem</vt:lpstr>
      <vt:lpstr>Důkaz smrti</vt:lpstr>
      <vt:lpstr>Domněnka smrti</vt:lpstr>
      <vt:lpstr>Prohlášení za nezvěstného - předpoklady</vt:lpstr>
      <vt:lpstr>Prohlášení za nezvěstného - následky</vt:lpstr>
      <vt:lpstr>Domněnka současné smrti</vt:lpstr>
      <vt:lpstr>Svéprávnost</vt:lpstr>
      <vt:lpstr>Pojem svéprávnosti</vt:lpstr>
      <vt:lpstr>Rozsah svéprávnosti</vt:lpstr>
      <vt:lpstr>Svéprávnost nezletilých</vt:lpstr>
      <vt:lpstr>Jednání, k nimž není nezletilý způsobilý</vt:lpstr>
      <vt:lpstr>Podpůrná opatření při narušení svéprávnosti</vt:lpstr>
      <vt:lpstr>Přehled</vt:lpstr>
      <vt:lpstr>Předběžné prohlášení</vt:lpstr>
      <vt:lpstr>Předběžné prohlášení</vt:lpstr>
      <vt:lpstr>Forma prohlášení</vt:lpstr>
      <vt:lpstr>Účinky prohlášení</vt:lpstr>
      <vt:lpstr>Nápomoc při rozhodování</vt:lpstr>
      <vt:lpstr>Účel</vt:lpstr>
      <vt:lpstr>Vznik</vt:lpstr>
      <vt:lpstr>Obsah</vt:lpstr>
      <vt:lpstr>Zastoupení členem domácnosti</vt:lpstr>
      <vt:lpstr>Předpoklady</vt:lpstr>
      <vt:lpstr>Vznik</vt:lpstr>
      <vt:lpstr>Rozsah</vt:lpstr>
      <vt:lpstr>Finance</vt:lpstr>
      <vt:lpstr>Omezení svéprávnosti</vt:lpstr>
      <vt:lpstr>Předpoklady</vt:lpstr>
      <vt:lpstr>Rozhodnutí o omezení svéprávnosti</vt:lpstr>
      <vt:lpstr>Neplatnost právního jednání</vt:lpstr>
      <vt:lpstr>Právnické osoby</vt:lpstr>
      <vt:lpstr>Osnova</vt:lpstr>
      <vt:lpstr>Koncepce právnické osoby a její základní změny</vt:lpstr>
      <vt:lpstr>Pojetí právnické osoby</vt:lpstr>
      <vt:lpstr>Zvláštní zákony týkající se právnických osob</vt:lpstr>
      <vt:lpstr>Přechodná ustanovení k právnickým osobám</vt:lpstr>
      <vt:lpstr>Neplatnost právnické osoby</vt:lpstr>
      <vt:lpstr>Název a sídlo právnické osoby</vt:lpstr>
      <vt:lpstr>Veřejná prospěšnost (§ 146)</vt:lpstr>
      <vt:lpstr>Orgány právnické osoby</vt:lpstr>
      <vt:lpstr>Péče řádného hospodáře (§ 159)</vt:lpstr>
      <vt:lpstr>Zastoupení statutárním orgánem</vt:lpstr>
      <vt:lpstr>Opatrovnictví právnické osoby (§ 486 an.)</vt:lpstr>
      <vt:lpstr>Likvidace právnické osoby I.</vt:lpstr>
      <vt:lpstr>Likvidace právnické osoby II.</vt:lpstr>
      <vt:lpstr>Systematika právnických osob soukromého práva</vt:lpstr>
      <vt:lpstr>Členění právnických osob soukromého práva</vt:lpstr>
      <vt:lpstr>Korporace – s nevýdělečným účelem (za jiným účelem než podnikáním)</vt:lpstr>
      <vt:lpstr>Korporace – za jiným účelem než podnikáním</vt:lpstr>
      <vt:lpstr>Fundace</vt:lpstr>
      <vt:lpstr>Veřejné rejstříky</vt:lpstr>
      <vt:lpstr>Spolkové právo</vt:lpstr>
      <vt:lpstr>Fundační regulace</vt:lpstr>
      <vt:lpstr>Spolkové právo</vt:lpstr>
      <vt:lpstr>Korporace</vt:lpstr>
      <vt:lpstr>Korporační loajalita</vt:lpstr>
      <vt:lpstr>Spolek</vt:lpstr>
      <vt:lpstr>Pobočný spolek (§ 219)</vt:lpstr>
      <vt:lpstr>Vznik spolku (§ 226)</vt:lpstr>
      <vt:lpstr>Žaloba člena spolku (§ 258)</vt:lpstr>
      <vt:lpstr>Sociální družstvo</vt:lpstr>
      <vt:lpstr>Nadační právo</vt:lpstr>
      <vt:lpstr>Fundace  - změna koncepce</vt:lpstr>
      <vt:lpstr>Fundace  - systematika členění</vt:lpstr>
      <vt:lpstr>Nadace – charakteristika I.</vt:lpstr>
      <vt:lpstr>Nadace – charakteristika II.</vt:lpstr>
      <vt:lpstr>Přidružený fond (§ 349 a násl.)</vt:lpstr>
      <vt:lpstr>Nadační fond – charakteristika I.</vt:lpstr>
      <vt:lpstr>Nadační fond – základní charakteristika II.</vt:lpstr>
      <vt:lpstr>Přechodná ustanovení – pro dosavadní nadace  </vt:lpstr>
      <vt:lpstr>Ústav</vt:lpstr>
      <vt:lpstr>Obecně prospěšná společnost</vt:lpstr>
      <vt:lpstr>Ústav vs. obecně prospěšná společnost?</vt:lpstr>
      <vt:lpstr>Ústav vs. obecně prospěšná společnost?</vt:lpstr>
      <vt:lpstr>Ochrana osobnosti (vybrané otázky) </vt:lpstr>
      <vt:lpstr>Ochrana osobnosti</vt:lpstr>
      <vt:lpstr>Základní východiska</vt:lpstr>
      <vt:lpstr>Chráněné statky osobností</vt:lpstr>
      <vt:lpstr>OCHRANA OSOBNOSTI - změny </vt:lpstr>
      <vt:lpstr>Prostředky ochrany osobnosti – změny? </vt:lpstr>
      <vt:lpstr>Náhrada nemajetkové újmy</vt:lpstr>
      <vt:lpstr>PODOBA A SOUKROMÍ</vt:lpstr>
      <vt:lpstr>PRÁVO NA TĚLESNOU INTEGRITU</vt:lpstr>
      <vt:lpstr>PRÁVA ČLOVĚKA PŘEVZATÉHO DO ZDRAVOTNICKÉHO ZAŘÍZENÍ BEZ JEHO SOUHLASU</vt:lpstr>
      <vt:lpstr>NAKLÁDÁNÍ S ČÁSTMI LIDSKÉHO TĚLA</vt:lpstr>
      <vt:lpstr>OCHRANA LIDSKÉHO TĚLA PO SMRTI ČLOVĚKA (pietní ochrana)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Fyzické osoby</dc:title>
  <dc:creator>Petr Lavický</dc:creator>
  <cp:lastModifiedBy>Petr Lavický</cp:lastModifiedBy>
  <cp:revision>115</cp:revision>
  <dcterms:created xsi:type="dcterms:W3CDTF">2014-09-09T08:28:26Z</dcterms:created>
  <dcterms:modified xsi:type="dcterms:W3CDTF">2015-02-05T20:00:04Z</dcterms:modified>
</cp:coreProperties>
</file>