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4" r:id="rId1"/>
    <p:sldMasterId id="2147483739" r:id="rId2"/>
    <p:sldMasterId id="2147483725" r:id="rId3"/>
    <p:sldMasterId id="2147483713" r:id="rId4"/>
    <p:sldMasterId id="2147483701" r:id="rId5"/>
  </p:sldMasterIdLst>
  <p:notesMasterIdLst>
    <p:notesMasterId r:id="rId123"/>
  </p:notesMasterIdLst>
  <p:handoutMasterIdLst>
    <p:handoutMasterId r:id="rId124"/>
  </p:handoutMasterIdLst>
  <p:sldIdLst>
    <p:sldId id="512" r:id="rId6"/>
    <p:sldId id="513" r:id="rId7"/>
    <p:sldId id="514" r:id="rId8"/>
    <p:sldId id="515" r:id="rId9"/>
    <p:sldId id="516" r:id="rId10"/>
    <p:sldId id="517" r:id="rId11"/>
    <p:sldId id="518" r:id="rId12"/>
    <p:sldId id="519" r:id="rId13"/>
    <p:sldId id="520" r:id="rId14"/>
    <p:sldId id="521" r:id="rId15"/>
    <p:sldId id="522" r:id="rId16"/>
    <p:sldId id="523" r:id="rId17"/>
    <p:sldId id="524" r:id="rId18"/>
    <p:sldId id="525" r:id="rId19"/>
    <p:sldId id="526" r:id="rId20"/>
    <p:sldId id="527" r:id="rId21"/>
    <p:sldId id="528" r:id="rId22"/>
    <p:sldId id="529" r:id="rId23"/>
    <p:sldId id="530" r:id="rId24"/>
    <p:sldId id="531" r:id="rId25"/>
    <p:sldId id="532" r:id="rId26"/>
    <p:sldId id="533" r:id="rId27"/>
    <p:sldId id="534" r:id="rId28"/>
    <p:sldId id="535" r:id="rId29"/>
    <p:sldId id="536" r:id="rId30"/>
    <p:sldId id="537" r:id="rId31"/>
    <p:sldId id="541" r:id="rId32"/>
    <p:sldId id="542" r:id="rId33"/>
    <p:sldId id="543" r:id="rId34"/>
    <p:sldId id="546" r:id="rId35"/>
    <p:sldId id="544" r:id="rId36"/>
    <p:sldId id="547" r:id="rId37"/>
    <p:sldId id="548" r:id="rId38"/>
    <p:sldId id="549" r:id="rId39"/>
    <p:sldId id="550" r:id="rId40"/>
    <p:sldId id="551" r:id="rId41"/>
    <p:sldId id="552" r:id="rId42"/>
    <p:sldId id="553" r:id="rId43"/>
    <p:sldId id="554" r:id="rId44"/>
    <p:sldId id="555" r:id="rId45"/>
    <p:sldId id="556" r:id="rId46"/>
    <p:sldId id="557" r:id="rId47"/>
    <p:sldId id="558" r:id="rId48"/>
    <p:sldId id="559" r:id="rId49"/>
    <p:sldId id="560" r:id="rId50"/>
    <p:sldId id="561" r:id="rId51"/>
    <p:sldId id="633" r:id="rId52"/>
    <p:sldId id="562" r:id="rId53"/>
    <p:sldId id="563" r:id="rId54"/>
    <p:sldId id="565" r:id="rId55"/>
    <p:sldId id="566" r:id="rId56"/>
    <p:sldId id="567" r:id="rId57"/>
    <p:sldId id="568" r:id="rId58"/>
    <p:sldId id="569" r:id="rId59"/>
    <p:sldId id="570" r:id="rId60"/>
    <p:sldId id="571" r:id="rId61"/>
    <p:sldId id="572" r:id="rId62"/>
    <p:sldId id="573" r:id="rId63"/>
    <p:sldId id="574" r:id="rId64"/>
    <p:sldId id="575" r:id="rId65"/>
    <p:sldId id="576" r:id="rId66"/>
    <p:sldId id="577" r:id="rId67"/>
    <p:sldId id="578" r:id="rId68"/>
    <p:sldId id="579" r:id="rId69"/>
    <p:sldId id="580" r:id="rId70"/>
    <p:sldId id="581" r:id="rId71"/>
    <p:sldId id="582" r:id="rId72"/>
    <p:sldId id="583" r:id="rId73"/>
    <p:sldId id="584" r:id="rId74"/>
    <p:sldId id="585" r:id="rId75"/>
    <p:sldId id="586" r:id="rId76"/>
    <p:sldId id="587" r:id="rId77"/>
    <p:sldId id="588" r:id="rId78"/>
    <p:sldId id="589" r:id="rId79"/>
    <p:sldId id="590" r:id="rId80"/>
    <p:sldId id="591" r:id="rId81"/>
    <p:sldId id="592" r:id="rId82"/>
    <p:sldId id="593" r:id="rId83"/>
    <p:sldId id="594" r:id="rId84"/>
    <p:sldId id="596" r:id="rId85"/>
    <p:sldId id="597" r:id="rId86"/>
    <p:sldId id="598" r:id="rId87"/>
    <p:sldId id="599" r:id="rId88"/>
    <p:sldId id="600" r:id="rId89"/>
    <p:sldId id="601" r:id="rId90"/>
    <p:sldId id="602" r:id="rId91"/>
    <p:sldId id="603" r:id="rId92"/>
    <p:sldId id="604" r:id="rId93"/>
    <p:sldId id="605" r:id="rId94"/>
    <p:sldId id="606" r:id="rId95"/>
    <p:sldId id="607" r:id="rId96"/>
    <p:sldId id="608" r:id="rId97"/>
    <p:sldId id="609" r:id="rId98"/>
    <p:sldId id="610" r:id="rId99"/>
    <p:sldId id="611" r:id="rId100"/>
    <p:sldId id="612" r:id="rId101"/>
    <p:sldId id="614" r:id="rId102"/>
    <p:sldId id="613" r:id="rId103"/>
    <p:sldId id="615" r:id="rId104"/>
    <p:sldId id="616" r:id="rId105"/>
    <p:sldId id="617" r:id="rId106"/>
    <p:sldId id="618" r:id="rId107"/>
    <p:sldId id="619" r:id="rId108"/>
    <p:sldId id="620" r:id="rId109"/>
    <p:sldId id="621" r:id="rId110"/>
    <p:sldId id="622" r:id="rId111"/>
    <p:sldId id="623" r:id="rId112"/>
    <p:sldId id="624" r:id="rId113"/>
    <p:sldId id="625" r:id="rId114"/>
    <p:sldId id="626" r:id="rId115"/>
    <p:sldId id="627" r:id="rId116"/>
    <p:sldId id="628" r:id="rId117"/>
    <p:sldId id="629" r:id="rId118"/>
    <p:sldId id="630" r:id="rId119"/>
    <p:sldId id="631" r:id="rId120"/>
    <p:sldId id="632" r:id="rId121"/>
    <p:sldId id="545" r:id="rId122"/>
  </p:sldIdLst>
  <p:sldSz cx="9906000" cy="6858000" type="A4"/>
  <p:notesSz cx="6797675" cy="9926638"/>
  <p:embeddedFontLst>
    <p:embeddedFont>
      <p:font typeface="Franklin Gothic Heavy" panose="020B0604020202020204" charset="0"/>
      <p:regular r:id="rId125"/>
      <p:italic r:id="rId126"/>
    </p:embeddedFont>
    <p:embeddedFont>
      <p:font typeface="Franklin Gothic Demi" panose="020B0604020202020204" charset="0"/>
      <p:regular r:id="rId127"/>
      <p:italic r:id="rId128"/>
    </p:embeddedFont>
    <p:embeddedFont>
      <p:font typeface="Franklin Gothic Book" panose="020B0604020202020204" charset="0"/>
      <p:regular r:id="rId129"/>
      <p:italic r:id="rId130"/>
    </p:embeddedFont>
    <p:embeddedFont>
      <p:font typeface="Montserrat" panose="020B0604020202020204" charset="-18"/>
      <p:regular r:id="rId131"/>
      <p:bold r:id="rId132"/>
      <p:italic r:id="rId133"/>
      <p:boldItalic r:id="rId134"/>
    </p:embeddedFont>
    <p:embeddedFont>
      <p:font typeface="Calibri Light" panose="020F0302020204030204" pitchFamily="34" charset="0"/>
      <p:regular r:id="rId135"/>
      <p:italic r:id="rId136"/>
    </p:embeddedFont>
    <p:embeddedFont>
      <p:font typeface="Adobe Gothic Std B" panose="020B0800000000000000" charset="-128"/>
      <p:bold r:id="rId137"/>
    </p:embeddedFont>
    <p:embeddedFont>
      <p:font typeface="Calibri" panose="020F0502020204030204" pitchFamily="34" charset="0"/>
      <p:regular r:id="rId138"/>
      <p:bold r:id="rId139"/>
      <p:italic r:id="rId140"/>
      <p:boldItalic r:id="rId141"/>
    </p:embeddedFont>
    <p:embeddedFont>
      <p:font typeface="Montserrat Medium" panose="020B0604020202020204" charset="-18"/>
      <p:regular r:id="rId142"/>
      <p:italic r:id="rId143"/>
    </p:embeddedFont>
    <p:embeddedFont>
      <p:font typeface="Montserrat Light" panose="020B0604020202020204" charset="-18"/>
      <p:regular r:id="rId144"/>
      <p:italic r:id="rId1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C02F0534-E721-43AE-918B-C1F5B2188470}">
          <p14:sldIdLst>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41"/>
            <p14:sldId id="542"/>
            <p14:sldId id="543"/>
          </p14:sldIdLst>
        </p14:section>
        <p14:section name="Oddíl bez názvu" id="{324CCC49-E6DB-453B-89A0-57E22A02EDAC}">
          <p14:sldIdLst>
            <p14:sldId id="546"/>
            <p14:sldId id="544"/>
            <p14:sldId id="547"/>
            <p14:sldId id="548"/>
            <p14:sldId id="549"/>
            <p14:sldId id="550"/>
            <p14:sldId id="551"/>
            <p14:sldId id="552"/>
            <p14:sldId id="553"/>
            <p14:sldId id="554"/>
            <p14:sldId id="555"/>
            <p14:sldId id="556"/>
            <p14:sldId id="557"/>
            <p14:sldId id="558"/>
            <p14:sldId id="559"/>
            <p14:sldId id="560"/>
            <p14:sldId id="561"/>
            <p14:sldId id="633"/>
            <p14:sldId id="562"/>
            <p14:sldId id="563"/>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6"/>
            <p14:sldId id="597"/>
            <p14:sldId id="598"/>
            <p14:sldId id="599"/>
            <p14:sldId id="600"/>
            <p14:sldId id="601"/>
            <p14:sldId id="602"/>
            <p14:sldId id="603"/>
            <p14:sldId id="604"/>
            <p14:sldId id="605"/>
            <p14:sldId id="606"/>
            <p14:sldId id="607"/>
            <p14:sldId id="608"/>
            <p14:sldId id="609"/>
            <p14:sldId id="610"/>
            <p14:sldId id="611"/>
            <p14:sldId id="612"/>
            <p14:sldId id="614"/>
            <p14:sldId id="613"/>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545"/>
          </p14:sldIdLst>
        </p14:section>
      </p14:sectionLst>
    </p:ext>
    <p:ext uri="{EFAFB233-063F-42B5-8137-9DF3F51BA10A}">
      <p15:sldGuideLst xmlns:p15="http://schemas.microsoft.com/office/powerpoint/2012/main">
        <p15:guide id="1" pos="5932" userDrawn="1">
          <p15:clr>
            <a:srgbClr val="A4A3A4"/>
          </p15:clr>
        </p15:guide>
        <p15:guide id="2" orient="horz" pos="213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777"/>
    <a:srgbClr val="FE266B"/>
    <a:srgbClr val="2F2C5A"/>
    <a:srgbClr val="FF66FF"/>
    <a:srgbClr val="ABBFDA"/>
    <a:srgbClr val="C4D0E2"/>
    <a:srgbClr val="AEBBD3"/>
    <a:srgbClr val="FFB9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79" autoAdjust="0"/>
    <p:restoredTop sz="96586" autoAdjust="0"/>
  </p:normalViewPr>
  <p:slideViewPr>
    <p:cSldViewPr snapToGrid="0" showGuides="1">
      <p:cViewPr varScale="1">
        <p:scale>
          <a:sx n="111" d="100"/>
          <a:sy n="111" d="100"/>
        </p:scale>
        <p:origin x="672" y="114"/>
      </p:cViewPr>
      <p:guideLst>
        <p:guide pos="5932"/>
        <p:guide orient="horz" pos="2137"/>
      </p:guideLst>
    </p:cSldViewPr>
  </p:slideViewPr>
  <p:outlineViewPr>
    <p:cViewPr>
      <p:scale>
        <a:sx n="33" d="100"/>
        <a:sy n="33" d="100"/>
      </p:scale>
      <p:origin x="0" y="-288"/>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3" d="100"/>
          <a:sy n="83" d="100"/>
        </p:scale>
        <p:origin x="368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9.fntdata"/><Relationship Id="rId138" Type="http://schemas.openxmlformats.org/officeDocument/2006/relationships/font" Target="fonts/font14.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font" Target="fonts/font4.fntdata"/><Relationship Id="rId144" Type="http://schemas.openxmlformats.org/officeDocument/2006/relationships/font" Target="fonts/font20.fntdata"/><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handoutMaster" Target="handoutMasters/handoutMaster1.xml"/><Relationship Id="rId129" Type="http://schemas.openxmlformats.org/officeDocument/2006/relationships/font" Target="fonts/font5.fntdata"/><Relationship Id="rId137"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8.fntdata"/><Relationship Id="rId140" Type="http://schemas.openxmlformats.org/officeDocument/2006/relationships/font" Target="fonts/font16.fntdata"/><Relationship Id="rId14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font" Target="fonts/font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font" Target="fonts/font6.fntdata"/><Relationship Id="rId135" Type="http://schemas.openxmlformats.org/officeDocument/2006/relationships/font" Target="fonts/font11.fntdata"/><Relationship Id="rId143" Type="http://schemas.openxmlformats.org/officeDocument/2006/relationships/font" Target="fonts/font19.fntdata"/><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2.fntdata"/><Relationship Id="rId14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oleObject" Target="file:///C:\Users\nikolad\Desktop\semin&#225;&#345;%20AMSP.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'[1]Největší věřitelé'!$D$602</c:f>
              <c:strCache>
                <c:ptCount val="1"/>
                <c:pt idx="0">
                  <c:v>Výše pohledávky s právem hlasu</c:v>
                </c:pt>
              </c:strCache>
            </c:strRef>
          </c:tx>
          <c:dPt>
            <c:idx val="0"/>
            <c:bubble3D val="0"/>
            <c:spPr>
              <a:solidFill>
                <a:srgbClr val="0070C0"/>
              </a:solidFill>
            </c:spPr>
            <c:extLst xmlns:c16r2="http://schemas.microsoft.com/office/drawing/2015/06/chart">
              <c:ext xmlns:c16="http://schemas.microsoft.com/office/drawing/2014/chart" uri="{C3380CC4-5D6E-409C-BE32-E72D297353CC}">
                <c16:uniqueId val="{00000001-A9BB-4550-8438-223F0E00CAC0}"/>
              </c:ext>
            </c:extLst>
          </c:dPt>
          <c:dPt>
            <c:idx val="3"/>
            <c:bubble3D val="0"/>
            <c:spPr>
              <a:solidFill>
                <a:schemeClr val="accent4">
                  <a:lumMod val="60000"/>
                  <a:lumOff val="40000"/>
                </a:schemeClr>
              </a:solidFill>
            </c:spPr>
            <c:extLst xmlns:c16r2="http://schemas.microsoft.com/office/drawing/2015/06/chart">
              <c:ext xmlns:c16="http://schemas.microsoft.com/office/drawing/2014/chart" uri="{C3380CC4-5D6E-409C-BE32-E72D297353CC}">
                <c16:uniqueId val="{00000003-A9BB-4550-8438-223F0E00CAC0}"/>
              </c:ext>
            </c:extLst>
          </c:dPt>
          <c:dPt>
            <c:idx val="4"/>
            <c:bubble3D val="0"/>
            <c:spPr>
              <a:solidFill>
                <a:schemeClr val="accent5">
                  <a:lumMod val="50000"/>
                </a:schemeClr>
              </a:solidFill>
            </c:spPr>
            <c:extLst xmlns:c16r2="http://schemas.microsoft.com/office/drawing/2015/06/chart">
              <c:ext xmlns:c16="http://schemas.microsoft.com/office/drawing/2014/chart" uri="{C3380CC4-5D6E-409C-BE32-E72D297353CC}">
                <c16:uniqueId val="{00000005-A9BB-4550-8438-223F0E00CAC0}"/>
              </c:ext>
            </c:extLst>
          </c:dPt>
          <c:dPt>
            <c:idx val="9"/>
            <c:bubble3D val="0"/>
            <c:spPr>
              <a:solidFill>
                <a:schemeClr val="accent4"/>
              </a:solidFill>
            </c:spPr>
            <c:extLst xmlns:c16r2="http://schemas.microsoft.com/office/drawing/2015/06/chart">
              <c:ext xmlns:c16="http://schemas.microsoft.com/office/drawing/2014/chart" uri="{C3380CC4-5D6E-409C-BE32-E72D297353CC}">
                <c16:uniqueId val="{00000007-A9BB-4550-8438-223F0E00CAC0}"/>
              </c:ext>
            </c:extLst>
          </c:dPt>
          <c:dPt>
            <c:idx val="1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9-A9BB-4550-8438-223F0E00CAC0}"/>
              </c:ext>
            </c:extLst>
          </c:dPt>
          <c:dLbls>
            <c:dLbl>
              <c:idx val="4"/>
              <c:layout>
                <c:manualLayout>
                  <c:x val="1.2619447900737378E-2"/>
                  <c:y val="1.6668124817731059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A9BB-4550-8438-223F0E00CAC0}"/>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b="1"/>
                </a:pPr>
                <a:endParaRPr lang="cs-CZ"/>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multiLvlStrRef>
              <c:f>'Graf realita'!$B$5:$C$15</c:f>
              <c:multiLvlStrCache>
                <c:ptCount val="11"/>
                <c:lvl>
                  <c:pt idx="0">
                    <c:v>AWT Coal Logistics s.r.o.</c:v>
                  </c:pt>
                  <c:pt idx="1">
                    <c:v>Advanced World Transport a.s.</c:v>
                  </c:pt>
                  <c:pt idx="2">
                    <c:v>Veolia Průmyslové služby ČR, a.s.</c:v>
                  </c:pt>
                  <c:pt idx="3">
                    <c:v>ČR-Česká správa sociálního zabezpečení</c:v>
                  </c:pt>
                  <c:pt idx="4">
                    <c:v>Bremer Kreditbank AG</c:v>
                  </c:pt>
                  <c:pt idx="5">
                    <c:v>Natixis S.A.</c:v>
                  </c:pt>
                  <c:pt idx="6">
                    <c:v>Green Gas DPB, a.s.</c:v>
                  </c:pt>
                  <c:pt idx="7">
                    <c:v>Statutární město Karviná</c:v>
                  </c:pt>
                  <c:pt idx="8">
                    <c:v>Česká spořitelna, a.s.</c:v>
                  </c:pt>
                  <c:pt idx="9">
                    <c:v>Československá obchodní banka, a.s.</c:v>
                  </c:pt>
                  <c:pt idx="10">
                    <c:v>Ostatní věřitelé</c:v>
                  </c:pt>
                </c:lvl>
                <c:lvl>
                  <c:pt idx="0">
                    <c:v>1</c:v>
                  </c:pt>
                  <c:pt idx="1">
                    <c:v>2</c:v>
                  </c:pt>
                  <c:pt idx="2">
                    <c:v>3</c:v>
                  </c:pt>
                  <c:pt idx="3">
                    <c:v>4</c:v>
                  </c:pt>
                  <c:pt idx="4">
                    <c:v>5</c:v>
                  </c:pt>
                  <c:pt idx="5">
                    <c:v>6</c:v>
                  </c:pt>
                  <c:pt idx="6">
                    <c:v>7</c:v>
                  </c:pt>
                  <c:pt idx="7">
                    <c:v>8</c:v>
                  </c:pt>
                  <c:pt idx="8">
                    <c:v>9</c:v>
                  </c:pt>
                  <c:pt idx="9">
                    <c:v>10</c:v>
                  </c:pt>
                  <c:pt idx="10">
                    <c:v>12</c:v>
                  </c:pt>
                </c:lvl>
              </c:multiLvlStrCache>
            </c:multiLvlStrRef>
          </c:cat>
          <c:val>
            <c:numRef>
              <c:f>'[1]Největší věřitelé'!$D$603:$D$613</c:f>
              <c:numCache>
                <c:formatCode>General</c:formatCode>
                <c:ptCount val="11"/>
                <c:pt idx="0">
                  <c:v>217814247.00999999</c:v>
                </c:pt>
                <c:pt idx="1">
                  <c:v>181012526.09</c:v>
                </c:pt>
                <c:pt idx="2">
                  <c:v>115016639.90000001</c:v>
                </c:pt>
                <c:pt idx="3">
                  <c:v>74816919</c:v>
                </c:pt>
                <c:pt idx="4">
                  <c:v>246421103.87</c:v>
                </c:pt>
                <c:pt idx="5">
                  <c:v>518860802.04000002</c:v>
                </c:pt>
                <c:pt idx="6">
                  <c:v>27554340.57</c:v>
                </c:pt>
                <c:pt idx="7">
                  <c:v>40619818.43</c:v>
                </c:pt>
                <c:pt idx="8">
                  <c:v>336874365.11000001</c:v>
                </c:pt>
                <c:pt idx="9">
                  <c:v>246421103.87</c:v>
                </c:pt>
                <c:pt idx="10">
                  <c:v>787955032.07000113</c:v>
                </c:pt>
              </c:numCache>
            </c:numRef>
          </c:val>
          <c:extLst xmlns:c16r2="http://schemas.microsoft.com/office/drawing/2015/06/chart">
            <c:ext xmlns:c16="http://schemas.microsoft.com/office/drawing/2014/chart" uri="{C3380CC4-5D6E-409C-BE32-E72D297353CC}">
              <c16:uniqueId val="{00000000-8242-4BAE-B840-F78344419655}"/>
            </c:ext>
          </c:extLst>
        </c:ser>
        <c:ser>
          <c:idx val="1"/>
          <c:order val="1"/>
          <c:tx>
            <c:strRef>
              <c:f>'[1]Největší věřitelé'!$E$602</c:f>
              <c:strCache>
                <c:ptCount val="1"/>
                <c:pt idx="0">
                  <c:v>Podíl na celových hlasovacích právech</c:v>
                </c:pt>
              </c:strCache>
            </c:strRef>
          </c:tx>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multiLvlStrRef>
              <c:f>'Graf realita'!$B$5:$C$15</c:f>
              <c:multiLvlStrCache>
                <c:ptCount val="11"/>
                <c:lvl>
                  <c:pt idx="0">
                    <c:v>AWT Coal Logistics s.r.o.</c:v>
                  </c:pt>
                  <c:pt idx="1">
                    <c:v>Advanced World Transport a.s.</c:v>
                  </c:pt>
                  <c:pt idx="2">
                    <c:v>Veolia Průmyslové služby ČR, a.s.</c:v>
                  </c:pt>
                  <c:pt idx="3">
                    <c:v>ČR-Česká správa sociálního zabezpečení</c:v>
                  </c:pt>
                  <c:pt idx="4">
                    <c:v>Bremer Kreditbank AG</c:v>
                  </c:pt>
                  <c:pt idx="5">
                    <c:v>Natixis S.A.</c:v>
                  </c:pt>
                  <c:pt idx="6">
                    <c:v>Green Gas DPB, a.s.</c:v>
                  </c:pt>
                  <c:pt idx="7">
                    <c:v>Statutární město Karviná</c:v>
                  </c:pt>
                  <c:pt idx="8">
                    <c:v>Česká spořitelna, a.s.</c:v>
                  </c:pt>
                  <c:pt idx="9">
                    <c:v>Československá obchodní banka, a.s.</c:v>
                  </c:pt>
                  <c:pt idx="10">
                    <c:v>Ostatní věřitelé</c:v>
                  </c:pt>
                </c:lvl>
                <c:lvl>
                  <c:pt idx="0">
                    <c:v>1</c:v>
                  </c:pt>
                  <c:pt idx="1">
                    <c:v>2</c:v>
                  </c:pt>
                  <c:pt idx="2">
                    <c:v>3</c:v>
                  </c:pt>
                  <c:pt idx="3">
                    <c:v>4</c:v>
                  </c:pt>
                  <c:pt idx="4">
                    <c:v>5</c:v>
                  </c:pt>
                  <c:pt idx="5">
                    <c:v>6</c:v>
                  </c:pt>
                  <c:pt idx="6">
                    <c:v>7</c:v>
                  </c:pt>
                  <c:pt idx="7">
                    <c:v>8</c:v>
                  </c:pt>
                  <c:pt idx="8">
                    <c:v>9</c:v>
                  </c:pt>
                  <c:pt idx="9">
                    <c:v>10</c:v>
                  </c:pt>
                  <c:pt idx="10">
                    <c:v>12</c:v>
                  </c:pt>
                </c:lvl>
              </c:multiLvlStrCache>
            </c:multiLvlStrRef>
          </c:cat>
          <c:val>
            <c:numRef>
              <c:f>'[1]Největší věřitelé'!$E$603:$E$613</c:f>
              <c:numCache>
                <c:formatCode>General</c:formatCode>
                <c:ptCount val="11"/>
                <c:pt idx="0">
                  <c:v>7.9240604618211363E-2</c:v>
                </c:pt>
                <c:pt idx="1">
                  <c:v>6.5852175455643355E-2</c:v>
                </c:pt>
                <c:pt idx="2">
                  <c:v>4.1842938246425473E-2</c:v>
                </c:pt>
                <c:pt idx="3">
                  <c:v>2.721832009895828E-2</c:v>
                </c:pt>
                <c:pt idx="4">
                  <c:v>8.9647750454309769E-2</c:v>
                </c:pt>
                <c:pt idx="5">
                  <c:v>0.18876103942113609</c:v>
                </c:pt>
                <c:pt idx="6">
                  <c:v>1.0024241465355885E-2</c:v>
                </c:pt>
                <c:pt idx="7">
                  <c:v>1.4777449207569012E-2</c:v>
                </c:pt>
                <c:pt idx="8">
                  <c:v>0.1225545561786275</c:v>
                </c:pt>
                <c:pt idx="9">
                  <c:v>8.9647750454309769E-2</c:v>
                </c:pt>
                <c:pt idx="10">
                  <c:v>0.27043317439945358</c:v>
                </c:pt>
              </c:numCache>
            </c:numRef>
          </c:val>
          <c:extLst xmlns:c16r2="http://schemas.microsoft.com/office/drawing/2015/06/chart">
            <c:ext xmlns:c16="http://schemas.microsoft.com/office/drawing/2014/chart" uri="{C3380CC4-5D6E-409C-BE32-E72D297353CC}">
              <c16:uniqueId val="{00000001-8242-4BAE-B840-F78344419655}"/>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cs-CZ"/>
        </a:p>
      </c:txPr>
    </c:title>
    <c:autoTitleDeleted val="0"/>
    <c:plotArea>
      <c:layout/>
      <c:pieChart>
        <c:varyColors val="1"/>
        <c:ser>
          <c:idx val="0"/>
          <c:order val="0"/>
          <c:tx>
            <c:strRef>
              <c:f>List1!$B$1</c:f>
              <c:strCache>
                <c:ptCount val="1"/>
                <c:pt idx="0">
                  <c:v>Nezajištění</c:v>
                </c:pt>
              </c:strCache>
            </c:strRef>
          </c:tx>
          <c:spPr>
            <a:solidFill>
              <a:schemeClr val="bg2">
                <a:lumMod val="75000"/>
              </a:schemeClr>
            </a:solidFill>
          </c:spPr>
          <c:dPt>
            <c:idx val="0"/>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E9-4BF3-AE66-CC903964D24C}"/>
              </c:ext>
            </c:extLst>
          </c:dPt>
          <c:dPt>
            <c:idx val="1"/>
            <c:bubble3D val="0"/>
            <c:spPr>
              <a:solidFill>
                <a:schemeClr val="bg2"/>
              </a:solidFill>
              <a:ln w="19050">
                <a:solidFill>
                  <a:schemeClr val="lt1"/>
                </a:solidFill>
              </a:ln>
              <a:effectLst/>
            </c:spPr>
            <c:extLst xmlns:c16r2="http://schemas.microsoft.com/office/drawing/2015/06/chart">
              <c:ext xmlns:c16="http://schemas.microsoft.com/office/drawing/2014/chart" uri="{C3380CC4-5D6E-409C-BE32-E72D297353CC}">
                <c16:uniqueId val="{00000003-D2E9-4BF3-AE66-CC903964D24C}"/>
              </c:ext>
            </c:extLst>
          </c:dPt>
          <c:dPt>
            <c:idx val="2"/>
            <c:bubble3D val="0"/>
            <c:spPr>
              <a:solidFill>
                <a:schemeClr val="bg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E9-4BF3-AE66-CC903964D24C}"/>
              </c:ext>
            </c:extLst>
          </c:dPt>
          <c:dPt>
            <c:idx val="3"/>
            <c:bubble3D val="0"/>
            <c:spPr>
              <a:solidFill>
                <a:schemeClr val="bg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2E9-4BF3-AE66-CC903964D24C}"/>
              </c:ext>
            </c:extLst>
          </c:dPt>
          <c:dLbls>
            <c:dLbl>
              <c:idx val="0"/>
              <c:layout>
                <c:manualLayout>
                  <c:x val="5.5859689413823271E-2"/>
                  <c:y val="-1.0387535827531649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2E9-4BF3-AE66-CC903964D24C}"/>
                </c:ext>
                <c:ext xmlns:c15="http://schemas.microsoft.com/office/drawing/2012/chart" uri="{CE6537A1-D6FC-4f65-9D91-7224C49458BB}"/>
              </c:extLst>
            </c:dLbl>
            <c:dLbl>
              <c:idx val="1"/>
              <c:tx>
                <c:rich>
                  <a:bodyPr/>
                  <a:lstStyle/>
                  <a:p>
                    <a:fld id="{DFFD6572-1216-4D63-BFC4-1FC5007A39B8}" type="PERCENTAGE">
                      <a:rPr lang="en-US" baseline="0" smtClean="0"/>
                      <a:pPr/>
                      <a:t>[PROCENTO]</a:t>
                    </a:fld>
                    <a:endParaRPr lang="cs-CZ"/>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D2E9-4BF3-AE66-CC903964D24C}"/>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cs-CZ"/>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List1!$A$2:$A$5</c:f>
              <c:strCache>
                <c:ptCount val="2"/>
                <c:pt idx="0">
                  <c:v>1. čtvrt.</c:v>
                </c:pt>
                <c:pt idx="1">
                  <c:v>2. čtvrt.</c:v>
                </c:pt>
              </c:strCache>
            </c:strRef>
          </c:cat>
          <c:val>
            <c:numRef>
              <c:f>List1!$B$2:$B$5</c:f>
              <c:numCache>
                <c:formatCode>0%</c:formatCode>
                <c:ptCount val="4"/>
                <c:pt idx="0">
                  <c:v>0.03</c:v>
                </c:pt>
                <c:pt idx="1">
                  <c:v>0.97</c:v>
                </c:pt>
              </c:numCache>
            </c:numRef>
          </c:val>
          <c:extLst xmlns:c16r2="http://schemas.microsoft.com/office/drawing/2015/06/chart">
            <c:ext xmlns:c16="http://schemas.microsoft.com/office/drawing/2014/chart" uri="{C3380CC4-5D6E-409C-BE32-E72D297353CC}">
              <c16:uniqueId val="{00000008-D2E9-4BF3-AE66-CC903964D24C}"/>
            </c:ext>
          </c:extLst>
        </c:ser>
        <c:dLbls>
          <c:showLegendKey val="0"/>
          <c:showVal val="0"/>
          <c:showCatName val="0"/>
          <c:showSerName val="0"/>
          <c:showPercent val="0"/>
          <c:showBubbleSize val="0"/>
          <c:showLeaderLines val="1"/>
        </c:dLbls>
        <c:firstSliceAng val="30"/>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cs-CZ"/>
        </a:p>
      </c:txPr>
    </c:title>
    <c:autoTitleDeleted val="0"/>
    <c:plotArea>
      <c:layout/>
      <c:pieChart>
        <c:varyColors val="1"/>
        <c:ser>
          <c:idx val="0"/>
          <c:order val="0"/>
          <c:tx>
            <c:strRef>
              <c:f>List1!$B$1</c:f>
              <c:strCache>
                <c:ptCount val="1"/>
                <c:pt idx="0">
                  <c:v>Zajištění</c:v>
                </c:pt>
              </c:strCache>
            </c:strRef>
          </c:tx>
          <c:spPr>
            <a:solidFill>
              <a:schemeClr val="tx2">
                <a:lumMod val="60000"/>
                <a:lumOff val="40000"/>
              </a:schemeClr>
            </a:solidFill>
          </c:spPr>
          <c:dPt>
            <c:idx val="0"/>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A0C-457A-91A1-DE69BD372EBB}"/>
              </c:ext>
            </c:extLst>
          </c:dPt>
          <c:dPt>
            <c:idx val="1"/>
            <c:bubble3D val="0"/>
            <c:spPr>
              <a:solidFill>
                <a:schemeClr val="bg2"/>
              </a:solidFill>
              <a:ln w="19050">
                <a:solidFill>
                  <a:schemeClr val="lt1"/>
                </a:solidFill>
              </a:ln>
              <a:effectLst/>
            </c:spPr>
            <c:extLst xmlns:c16r2="http://schemas.microsoft.com/office/drawing/2015/06/chart">
              <c:ext xmlns:c16="http://schemas.microsoft.com/office/drawing/2014/chart" uri="{C3380CC4-5D6E-409C-BE32-E72D297353CC}">
                <c16:uniqueId val="{00000003-9A0C-457A-91A1-DE69BD372EBB}"/>
              </c:ext>
            </c:extLst>
          </c:dPt>
          <c:dPt>
            <c:idx val="2"/>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A0C-457A-91A1-DE69BD372EBB}"/>
              </c:ext>
            </c:extLst>
          </c:dPt>
          <c:dPt>
            <c:idx val="3"/>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A0C-457A-91A1-DE69BD372EB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List1!$A$2:$A$5</c:f>
              <c:strCache>
                <c:ptCount val="2"/>
                <c:pt idx="0">
                  <c:v>1. čtvrt.</c:v>
                </c:pt>
                <c:pt idx="1">
                  <c:v>2. čtvrt.</c:v>
                </c:pt>
              </c:strCache>
            </c:strRef>
          </c:cat>
          <c:val>
            <c:numRef>
              <c:f>List1!$B$2:$B$5</c:f>
              <c:numCache>
                <c:formatCode>0%</c:formatCode>
                <c:ptCount val="4"/>
                <c:pt idx="0">
                  <c:v>0.25</c:v>
                </c:pt>
                <c:pt idx="1">
                  <c:v>0.75</c:v>
                </c:pt>
              </c:numCache>
            </c:numRef>
          </c:val>
          <c:extLst xmlns:c16r2="http://schemas.microsoft.com/office/drawing/2015/06/chart">
            <c:ext xmlns:c16="http://schemas.microsoft.com/office/drawing/2014/chart" uri="{C3380CC4-5D6E-409C-BE32-E72D297353CC}">
              <c16:uniqueId val="{00000008-9A0C-457A-91A1-DE69BD372E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95000"/>
                    <a:lumOff val="5000"/>
                  </a:schemeClr>
                </a:solidFill>
                <a:latin typeface="+mn-lt"/>
                <a:ea typeface="+mn-ea"/>
                <a:cs typeface="+mn-cs"/>
              </a:defRPr>
            </a:pPr>
            <a:r>
              <a:rPr lang="cs-CZ" dirty="0">
                <a:solidFill>
                  <a:schemeClr val="tx2"/>
                </a:solidFill>
              </a:rPr>
              <a:t>Nezajištění</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95000"/>
                  <a:lumOff val="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Nezajištění</c:v>
                </c:pt>
              </c:strCache>
            </c:strRef>
          </c:tx>
          <c:spPr>
            <a:solidFill>
              <a:schemeClr val="tx2">
                <a:lumMod val="60000"/>
                <a:lumOff val="40000"/>
              </a:schemeClr>
            </a:solidFill>
          </c:spPr>
          <c:dPt>
            <c:idx val="0"/>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6031-45F6-8E13-104C51E5E494}"/>
              </c:ext>
            </c:extLst>
          </c:dPt>
          <c:dPt>
            <c:idx val="1"/>
            <c:bubble3D val="0"/>
            <c:spPr>
              <a:solidFill>
                <a:schemeClr val="bg2"/>
              </a:solidFill>
              <a:ln w="19050">
                <a:solidFill>
                  <a:schemeClr val="lt1"/>
                </a:solidFill>
              </a:ln>
              <a:effectLst/>
            </c:spPr>
            <c:extLst xmlns:c16r2="http://schemas.microsoft.com/office/drawing/2015/06/chart">
              <c:ext xmlns:c16="http://schemas.microsoft.com/office/drawing/2014/chart" uri="{C3380CC4-5D6E-409C-BE32-E72D297353CC}">
                <c16:uniqueId val="{00000003-6031-45F6-8E13-104C51E5E494}"/>
              </c:ext>
            </c:extLst>
          </c:dPt>
          <c:dPt>
            <c:idx val="2"/>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6031-45F6-8E13-104C51E5E494}"/>
              </c:ext>
            </c:extLst>
          </c:dPt>
          <c:dPt>
            <c:idx val="3"/>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6031-45F6-8E13-104C51E5E494}"/>
              </c:ext>
            </c:extLst>
          </c:dPt>
          <c:dLbls>
            <c:dLbl>
              <c:idx val="0"/>
              <c:layout>
                <c:manualLayout>
                  <c:x val="-0.13495118662351685"/>
                  <c:y val="5.607734674329501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031-45F6-8E13-104C51E5E494}"/>
                </c:ext>
                <c:ext xmlns:c15="http://schemas.microsoft.com/office/drawing/2012/chart" uri="{CE6537A1-D6FC-4f65-9D91-7224C49458BB}"/>
              </c:extLst>
            </c:dLbl>
            <c:dLbl>
              <c:idx val="1"/>
              <c:layout>
                <c:manualLayout>
                  <c:x val="0.12023894282632143"/>
                  <c:y val="-9.291259578544072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031-45F6-8E13-104C51E5E49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List1!$A$2:$A$5</c:f>
              <c:strCache>
                <c:ptCount val="2"/>
                <c:pt idx="0">
                  <c:v>1. čtvrt.</c:v>
                </c:pt>
                <c:pt idx="1">
                  <c:v>2. čtvrt.</c:v>
                </c:pt>
              </c:strCache>
            </c:strRef>
          </c:cat>
          <c:val>
            <c:numRef>
              <c:f>List1!$B$2:$B$5</c:f>
              <c:numCache>
                <c:formatCode>0%</c:formatCode>
                <c:ptCount val="4"/>
                <c:pt idx="0">
                  <c:v>0.23</c:v>
                </c:pt>
                <c:pt idx="1">
                  <c:v>0.77</c:v>
                </c:pt>
              </c:numCache>
            </c:numRef>
          </c:val>
          <c:extLst xmlns:c16r2="http://schemas.microsoft.com/office/drawing/2015/06/chart">
            <c:ext xmlns:c16="http://schemas.microsoft.com/office/drawing/2014/chart" uri="{C3380CC4-5D6E-409C-BE32-E72D297353CC}">
              <c16:uniqueId val="{00000008-6031-45F6-8E13-104C51E5E494}"/>
            </c:ext>
          </c:extLst>
        </c:ser>
        <c:dLbls>
          <c:showLegendKey val="0"/>
          <c:showVal val="0"/>
          <c:showCatName val="0"/>
          <c:showSerName val="0"/>
          <c:showPercent val="0"/>
          <c:showBubbleSize val="0"/>
          <c:showLeaderLines val="1"/>
        </c:dLbls>
        <c:firstSliceAng val="6"/>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cs-CZ"/>
        </a:p>
      </c:txPr>
    </c:title>
    <c:autoTitleDeleted val="0"/>
    <c:plotArea>
      <c:layout/>
      <c:pieChart>
        <c:varyColors val="1"/>
        <c:ser>
          <c:idx val="0"/>
          <c:order val="0"/>
          <c:tx>
            <c:strRef>
              <c:f>List1!$B$1</c:f>
              <c:strCache>
                <c:ptCount val="1"/>
                <c:pt idx="0">
                  <c:v>Zajištění</c:v>
                </c:pt>
              </c:strCache>
            </c:strRef>
          </c:tx>
          <c:spPr>
            <a:solidFill>
              <a:srgbClr val="C00000"/>
            </a:solidFill>
          </c:spPr>
          <c:dPt>
            <c:idx val="0"/>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FA2-46A2-AF84-9AC04BF823F6}"/>
              </c:ext>
            </c:extLst>
          </c:dPt>
          <c:dPt>
            <c:idx val="1"/>
            <c:bubble3D val="0"/>
            <c:spPr>
              <a:solidFill>
                <a:schemeClr val="bg2"/>
              </a:solidFill>
              <a:ln w="19050">
                <a:solidFill>
                  <a:schemeClr val="lt1"/>
                </a:solidFill>
              </a:ln>
              <a:effectLst/>
            </c:spPr>
            <c:extLst xmlns:c16r2="http://schemas.microsoft.com/office/drawing/2015/06/chart">
              <c:ext xmlns:c16="http://schemas.microsoft.com/office/drawing/2014/chart" uri="{C3380CC4-5D6E-409C-BE32-E72D297353CC}">
                <c16:uniqueId val="{00000003-AFA2-46A2-AF84-9AC04BF823F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List1!$A$2:$A$3</c:f>
              <c:strCache>
                <c:ptCount val="2"/>
                <c:pt idx="0">
                  <c:v>1. čtvrt.</c:v>
                </c:pt>
                <c:pt idx="1">
                  <c:v>2. čtvrt.</c:v>
                </c:pt>
              </c:strCache>
            </c:strRef>
          </c:cat>
          <c:val>
            <c:numRef>
              <c:f>List1!$B$2:$B$3</c:f>
              <c:numCache>
                <c:formatCode>0%</c:formatCode>
                <c:ptCount val="2"/>
                <c:pt idx="0">
                  <c:v>0.83</c:v>
                </c:pt>
                <c:pt idx="1">
                  <c:v>0.17</c:v>
                </c:pt>
              </c:numCache>
            </c:numRef>
          </c:val>
          <c:extLst xmlns:c16r2="http://schemas.microsoft.com/office/drawing/2015/06/chart">
            <c:ext xmlns:c16="http://schemas.microsoft.com/office/drawing/2014/chart" uri="{C3380CC4-5D6E-409C-BE32-E72D297353CC}">
              <c16:uniqueId val="{00000004-AFA2-46A2-AF84-9AC04BF823F6}"/>
            </c:ext>
          </c:extLst>
        </c:ser>
        <c:dLbls>
          <c:showLegendKey val="0"/>
          <c:showVal val="0"/>
          <c:showCatName val="0"/>
          <c:showSerName val="0"/>
          <c:showPercent val="0"/>
          <c:showBubbleSize val="0"/>
          <c:showLeaderLines val="1"/>
        </c:dLbls>
        <c:firstSliceAng val="289"/>
      </c:pie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056867766982422"/>
          <c:y val="8.796279672696064E-2"/>
          <c:w val="0.53273481001501632"/>
          <c:h val="0.82407440654607877"/>
        </c:manualLayout>
      </c:layout>
      <c:pieChart>
        <c:varyColors val="1"/>
        <c:ser>
          <c:idx val="0"/>
          <c:order val="0"/>
          <c:tx>
            <c:strRef>
              <c:f>'C:\Users\nikolad\AppData\Local\Microsoft\Windows\INetCache\Content.Outlook\7BC5TQFR\[OKD - podkladový materiál (grafy).xlsx]Největší věřitelé'!$D$625</c:f>
              <c:strCache>
                <c:ptCount val="1"/>
                <c:pt idx="0">
                  <c:v>Výše pohledávky s právem hlasu</c:v>
                </c:pt>
              </c:strCache>
            </c:strRef>
          </c:tx>
          <c:dPt>
            <c:idx val="0"/>
            <c:bubble3D val="0"/>
            <c:spPr>
              <a:solidFill>
                <a:srgbClr val="0070C0"/>
              </a:solidFill>
            </c:spPr>
            <c:extLst xmlns:c16r2="http://schemas.microsoft.com/office/drawing/2015/06/chart">
              <c:ext xmlns:c16="http://schemas.microsoft.com/office/drawing/2014/chart" uri="{C3380CC4-5D6E-409C-BE32-E72D297353CC}">
                <c16:uniqueId val="{00000001-2069-4FB0-95B1-ED448AEBE70E}"/>
              </c:ext>
            </c:extLst>
          </c:dPt>
          <c:dPt>
            <c:idx val="3"/>
            <c:bubble3D val="0"/>
            <c:spPr>
              <a:solidFill>
                <a:srgbClr val="FFC000">
                  <a:lumMod val="60000"/>
                  <a:lumOff val="40000"/>
                </a:srgbClr>
              </a:solidFill>
            </c:spPr>
            <c:extLst xmlns:c16r2="http://schemas.microsoft.com/office/drawing/2015/06/chart">
              <c:ext xmlns:c16="http://schemas.microsoft.com/office/drawing/2014/chart" uri="{C3380CC4-5D6E-409C-BE32-E72D297353CC}">
                <c16:uniqueId val="{00000003-2069-4FB0-95B1-ED448AEBE70E}"/>
              </c:ext>
            </c:extLst>
          </c:dPt>
          <c:dPt>
            <c:idx val="4"/>
            <c:bubble3D val="0"/>
            <c:spPr>
              <a:solidFill>
                <a:srgbClr val="4472C4">
                  <a:lumMod val="50000"/>
                </a:srgbClr>
              </a:solidFill>
            </c:spPr>
            <c:extLst xmlns:c16r2="http://schemas.microsoft.com/office/drawing/2015/06/chart">
              <c:ext xmlns:c16="http://schemas.microsoft.com/office/drawing/2014/chart" uri="{C3380CC4-5D6E-409C-BE32-E72D297353CC}">
                <c16:uniqueId val="{00000005-2069-4FB0-95B1-ED448AEBE70E}"/>
              </c:ext>
            </c:extLst>
          </c:dPt>
          <c:dPt>
            <c:idx val="9"/>
            <c:bubble3D val="0"/>
            <c:spPr>
              <a:solidFill>
                <a:srgbClr val="FFC000"/>
              </a:solidFill>
            </c:spPr>
            <c:extLst xmlns:c16r2="http://schemas.microsoft.com/office/drawing/2015/06/chart">
              <c:ext xmlns:c16="http://schemas.microsoft.com/office/drawing/2014/chart" uri="{C3380CC4-5D6E-409C-BE32-E72D297353CC}">
                <c16:uniqueId val="{00000007-2069-4FB0-95B1-ED448AEBE70E}"/>
              </c:ext>
            </c:extLst>
          </c:dPt>
          <c:dPt>
            <c:idx val="10"/>
            <c:bubble3D val="0"/>
            <c:spPr>
              <a:solidFill>
                <a:srgbClr val="00B0F0"/>
              </a:solidFill>
            </c:spPr>
            <c:extLst xmlns:c16r2="http://schemas.microsoft.com/office/drawing/2015/06/chart">
              <c:ext xmlns:c16="http://schemas.microsoft.com/office/drawing/2014/chart" uri="{C3380CC4-5D6E-409C-BE32-E72D297353CC}">
                <c16:uniqueId val="{00000009-2069-4FB0-95B1-ED448AEBE70E}"/>
              </c:ext>
            </c:extLst>
          </c:dPt>
          <c:dPt>
            <c:idx val="11"/>
            <c:bubble3D val="0"/>
            <c:spPr>
              <a:solidFill>
                <a:srgbClr val="5B9BD5">
                  <a:lumMod val="60000"/>
                  <a:lumOff val="40000"/>
                </a:srgbClr>
              </a:solidFill>
            </c:spPr>
            <c:extLst xmlns:c16r2="http://schemas.microsoft.com/office/drawing/2015/06/chart">
              <c:ext xmlns:c16="http://schemas.microsoft.com/office/drawing/2014/chart" uri="{C3380CC4-5D6E-409C-BE32-E72D297353CC}">
                <c16:uniqueId val="{0000000B-2069-4FB0-95B1-ED448AEBE70E}"/>
              </c:ext>
            </c:extLst>
          </c:dPt>
          <c:dLbls>
            <c:dLbl>
              <c:idx val="0"/>
              <c:layout>
                <c:manualLayout>
                  <c:x val="-0.34943092642011525"/>
                  <c:y val="1.2202721675911649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2069-4FB0-95B1-ED448AEBE70E}"/>
                </c:ext>
                <c:ext xmlns:c15="http://schemas.microsoft.com/office/drawing/2012/chart" uri="{CE6537A1-D6FC-4f65-9D91-7224C49458BB}"/>
              </c:extLst>
            </c:dLbl>
            <c:dLbl>
              <c:idx val="1"/>
              <c:layout>
                <c:manualLayout>
                  <c:x val="-0.10983711600259044"/>
                  <c:y val="2.3148152367336028E-3"/>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C-2069-4FB0-95B1-ED448AEBE70E}"/>
                </c:ext>
                <c:ext xmlns:c15="http://schemas.microsoft.com/office/drawing/2012/chart" uri="{CE6537A1-D6FC-4f65-9D91-7224C49458BB}">
                  <c15:layout>
                    <c:manualLayout>
                      <c:w val="0.20689859140856315"/>
                      <c:h val="9.6331127211127007E-2"/>
                    </c:manualLayout>
                  </c15:layout>
                </c:ext>
              </c:extLst>
            </c:dLbl>
            <c:dLbl>
              <c:idx val="2"/>
              <c:layout>
                <c:manualLayout>
                  <c:x val="9.0562882764654309E-2"/>
                  <c:y val="0"/>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2069-4FB0-95B1-ED448AEBE70E}"/>
                </c:ext>
                <c:ext xmlns:c15="http://schemas.microsoft.com/office/drawing/2012/chart" uri="{CE6537A1-D6FC-4f65-9D91-7224C49458BB}"/>
              </c:extLst>
            </c:dLbl>
            <c:dLbl>
              <c:idx val="3"/>
              <c:layout>
                <c:manualLayout>
                  <c:x val="0.26592656386701652"/>
                  <c:y val="5.1884480406786523E-3"/>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2069-4FB0-95B1-ED448AEBE70E}"/>
                </c:ext>
                <c:ext xmlns:c15="http://schemas.microsoft.com/office/drawing/2012/chart" uri="{CE6537A1-D6FC-4f65-9D91-7224C49458BB}">
                  <c15:layout>
                    <c:manualLayout>
                      <c:w val="0.16772744444444446"/>
                      <c:h val="9.4939590793080189E-2"/>
                    </c:manualLayout>
                  </c15:layout>
                </c:ext>
              </c:extLst>
            </c:dLbl>
            <c:dLbl>
              <c:idx val="4"/>
              <c:layout>
                <c:manualLayout>
                  <c:x val="0.25216218285214337"/>
                  <c:y val="0.18781497578127773"/>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2069-4FB0-95B1-ED448AEBE70E}"/>
                </c:ext>
                <c:ext xmlns:c15="http://schemas.microsoft.com/office/drawing/2012/chart" uri="{CE6537A1-D6FC-4f65-9D91-7224C49458BB}"/>
              </c:extLst>
            </c:dLbl>
            <c:dLbl>
              <c:idx val="5"/>
              <c:layout>
                <c:manualLayout>
                  <c:x val="0.28824168853893262"/>
                  <c:y val="5.9277653123478852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E-2069-4FB0-95B1-ED448AEBE70E}"/>
                </c:ext>
                <c:ext xmlns:c15="http://schemas.microsoft.com/office/drawing/2012/chart" uri="{CE6537A1-D6FC-4f65-9D91-7224C49458BB}"/>
              </c:extLst>
            </c:dLbl>
            <c:dLbl>
              <c:idx val="6"/>
              <c:layout>
                <c:manualLayout>
                  <c:x val="0.21847386264216972"/>
                  <c:y val="0.22303713005421191"/>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2069-4FB0-95B1-ED448AEBE70E}"/>
                </c:ext>
                <c:ext xmlns:c15="http://schemas.microsoft.com/office/drawing/2012/chart" uri="{CE6537A1-D6FC-4f65-9D91-7224C49458BB}"/>
              </c:extLst>
            </c:dLbl>
            <c:dLbl>
              <c:idx val="7"/>
              <c:layout>
                <c:manualLayout>
                  <c:x val="0.15472003499562556"/>
                  <c:y val="0.29375081762822158"/>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0-2069-4FB0-95B1-ED448AEBE70E}"/>
                </c:ext>
                <c:ext xmlns:c15="http://schemas.microsoft.com/office/drawing/2012/chart" uri="{CE6537A1-D6FC-4f65-9D91-7224C49458BB}">
                  <c15:layout>
                    <c:manualLayout>
                      <c:w val="0.19235695538057743"/>
                      <c:h val="6.5689551068000798E-2"/>
                    </c:manualLayout>
                  </c15:layout>
                </c:ext>
              </c:extLst>
            </c:dLbl>
            <c:dLbl>
              <c:idx val="8"/>
              <c:layout>
                <c:manualLayout>
                  <c:x val="0.17489709098862641"/>
                  <c:y val="0.3905988653677954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1-2069-4FB0-95B1-ED448AEBE70E}"/>
                </c:ext>
                <c:ext xmlns:c15="http://schemas.microsoft.com/office/drawing/2012/chart" uri="{CE6537A1-D6FC-4f65-9D91-7224C49458BB}"/>
              </c:extLst>
            </c:dLbl>
            <c:dLbl>
              <c:idx val="9"/>
              <c:layout>
                <c:manualLayout>
                  <c:x val="0.14239566929133848"/>
                  <c:y val="0.46074792095732559"/>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2069-4FB0-95B1-ED448AEBE70E}"/>
                </c:ext>
                <c:ext xmlns:c15="http://schemas.microsoft.com/office/drawing/2012/chart" uri="{CE6537A1-D6FC-4f65-9D91-7224C49458BB}"/>
              </c:extLst>
            </c:dLbl>
            <c:dLbl>
              <c:idx val="11"/>
              <c:layout>
                <c:manualLayout>
                  <c:x val="-0.14775366360454942"/>
                  <c:y val="9.0092897074722691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2069-4FB0-95B1-ED448AEBE70E}"/>
                </c:ext>
                <c:ext xmlns:c15="http://schemas.microsoft.com/office/drawing/2012/chart" uri="{CE6537A1-D6FC-4f65-9D91-7224C49458BB}">
                  <c15:layout>
                    <c:manualLayout>
                      <c:w val="0.12104054590341488"/>
                      <c:h val="9.5203429426113553E-2"/>
                    </c:manualLayout>
                  </c15:layout>
                </c:ext>
              </c:extLst>
            </c:dLbl>
            <c:spPr>
              <a:noFill/>
              <a:ln>
                <a:noFill/>
              </a:ln>
              <a:effectLst/>
            </c:spPr>
            <c:txPr>
              <a:bodyPr vertOverflow="clip" horzOverflow="clip" wrap="square" lIns="38100" tIns="19050" rIns="38100" bIns="19050" anchor="ctr">
                <a:noAutofit/>
              </a:bodyPr>
              <a:lstStyle/>
              <a:p>
                <a:pPr>
                  <a:defRPr b="1">
                    <a:ln>
                      <a:noFill/>
                    </a:ln>
                  </a:defRPr>
                </a:pPr>
                <a:endParaRPr lang="cs-CZ"/>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spPr xmlns:c15="http://schemas.microsoft.com/office/drawing/2012/chart">
                  <a:prstGeom prst="rect">
                    <a:avLst/>
                  </a:prstGeom>
                </c15:spPr>
              </c:ext>
            </c:extLst>
          </c:dLbls>
          <c:cat>
            <c:multiLvlStrRef>
              <c:f>'Graf přihlášky'!$A$3:$B$14</c:f>
              <c:multiLvlStrCache>
                <c:ptCount val="12"/>
                <c:lvl>
                  <c:pt idx="0">
                    <c:v>AWT Coal Logistics s.r.o.</c:v>
                  </c:pt>
                  <c:pt idx="1">
                    <c:v>Advanced World Transport a.s.</c:v>
                  </c:pt>
                  <c:pt idx="2">
                    <c:v>Veolia Průmyslové služby ČR, a.s.</c:v>
                  </c:pt>
                  <c:pt idx="3">
                    <c:v>ČR-Česká správa sociálního zabezpečení</c:v>
                  </c:pt>
                  <c:pt idx="4">
                    <c:v>Bremer Kreditbank AG</c:v>
                  </c:pt>
                  <c:pt idx="5">
                    <c:v>Natixis S.A.</c:v>
                  </c:pt>
                  <c:pt idx="6">
                    <c:v>Green Gas DPB, a.s.</c:v>
                  </c:pt>
                  <c:pt idx="7">
                    <c:v>Statutární město Karviná</c:v>
                  </c:pt>
                  <c:pt idx="8">
                    <c:v>Česká spořitelna, a.s.</c:v>
                  </c:pt>
                  <c:pt idx="9">
                    <c:v>Československá obchodní banka, a.s.</c:v>
                  </c:pt>
                  <c:pt idx="10">
                    <c:v>Citibank N.A., London Branch</c:v>
                  </c:pt>
                  <c:pt idx="11">
                    <c:v>Ostatní věřitelé</c:v>
                  </c:pt>
                </c:lvl>
                <c:lvl>
                  <c:pt idx="0">
                    <c:v>1</c:v>
                  </c:pt>
                  <c:pt idx="1">
                    <c:v>2</c:v>
                  </c:pt>
                  <c:pt idx="2">
                    <c:v>3</c:v>
                  </c:pt>
                  <c:pt idx="3">
                    <c:v>4</c:v>
                  </c:pt>
                  <c:pt idx="4">
                    <c:v>5</c:v>
                  </c:pt>
                  <c:pt idx="5">
                    <c:v>6</c:v>
                  </c:pt>
                  <c:pt idx="6">
                    <c:v>7</c:v>
                  </c:pt>
                  <c:pt idx="7">
                    <c:v>8</c:v>
                  </c:pt>
                  <c:pt idx="8">
                    <c:v>9</c:v>
                  </c:pt>
                  <c:pt idx="9">
                    <c:v>10</c:v>
                  </c:pt>
                  <c:pt idx="10">
                    <c:v>11</c:v>
                  </c:pt>
                  <c:pt idx="11">
                    <c:v>12</c:v>
                  </c:pt>
                </c:lvl>
              </c:multiLvlStrCache>
            </c:multiLvlStrRef>
          </c:cat>
          <c:val>
            <c:numRef>
              <c:f>'[1]Největší věřitelé'!$D$626:$D$637</c:f>
              <c:numCache>
                <c:formatCode>General</c:formatCode>
                <c:ptCount val="12"/>
                <c:pt idx="0">
                  <c:v>217814247.00999999</c:v>
                </c:pt>
                <c:pt idx="1">
                  <c:v>181012526.09</c:v>
                </c:pt>
                <c:pt idx="2">
                  <c:v>115016639.90000001</c:v>
                </c:pt>
                <c:pt idx="3">
                  <c:v>74816919</c:v>
                </c:pt>
                <c:pt idx="4">
                  <c:v>246421103.87</c:v>
                </c:pt>
                <c:pt idx="5">
                  <c:v>518860802.04000002</c:v>
                </c:pt>
                <c:pt idx="6">
                  <c:v>27554340.57</c:v>
                </c:pt>
                <c:pt idx="7">
                  <c:v>40619818.43</c:v>
                </c:pt>
                <c:pt idx="8">
                  <c:v>336874365.11000001</c:v>
                </c:pt>
                <c:pt idx="9">
                  <c:v>246421103.87</c:v>
                </c:pt>
                <c:pt idx="10">
                  <c:v>10151307022</c:v>
                </c:pt>
                <c:pt idx="11">
                  <c:v>787955032.07000113</c:v>
                </c:pt>
              </c:numCache>
            </c:numRef>
          </c:val>
          <c:extLst xmlns:c16r2="http://schemas.microsoft.com/office/drawing/2015/06/chart">
            <c:ext xmlns:c16="http://schemas.microsoft.com/office/drawing/2014/chart" uri="{C3380CC4-5D6E-409C-BE32-E72D297353CC}">
              <c16:uniqueId val="{00000000-6131-4939-9872-131EBC133DEA}"/>
            </c:ext>
          </c:extLst>
        </c:ser>
        <c:ser>
          <c:idx val="1"/>
          <c:order val="1"/>
          <c:tx>
            <c:strRef>
              <c:f>'C:\Users\nikolad\AppData\Local\Microsoft\Windows\INetCache\Content.Outlook\7BC5TQFR\[OKD - podkladový materiál (grafy).xlsx]Největší věřitelé'!$E$625</c:f>
              <c:strCache>
                <c:ptCount val="1"/>
                <c:pt idx="0">
                  <c:v>Podíl na celových hlasovacích právech</c:v>
                </c:pt>
              </c:strCache>
            </c:strRef>
          </c:tx>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multiLvlStrRef>
              <c:f>'Graf přihlášky'!$A$3:$B$14</c:f>
              <c:multiLvlStrCache>
                <c:ptCount val="12"/>
                <c:lvl>
                  <c:pt idx="0">
                    <c:v>AWT Coal Logistics s.r.o.</c:v>
                  </c:pt>
                  <c:pt idx="1">
                    <c:v>Advanced World Transport a.s.</c:v>
                  </c:pt>
                  <c:pt idx="2">
                    <c:v>Veolia Průmyslové služby ČR, a.s.</c:v>
                  </c:pt>
                  <c:pt idx="3">
                    <c:v>ČR-Česká správa sociálního zabezpečení</c:v>
                  </c:pt>
                  <c:pt idx="4">
                    <c:v>Bremer Kreditbank AG</c:v>
                  </c:pt>
                  <c:pt idx="5">
                    <c:v>Natixis S.A.</c:v>
                  </c:pt>
                  <c:pt idx="6">
                    <c:v>Green Gas DPB, a.s.</c:v>
                  </c:pt>
                  <c:pt idx="7">
                    <c:v>Statutární město Karviná</c:v>
                  </c:pt>
                  <c:pt idx="8">
                    <c:v>Česká spořitelna, a.s.</c:v>
                  </c:pt>
                  <c:pt idx="9">
                    <c:v>Československá obchodní banka, a.s.</c:v>
                  </c:pt>
                  <c:pt idx="10">
                    <c:v>Citibank N.A., London Branch</c:v>
                  </c:pt>
                  <c:pt idx="11">
                    <c:v>Ostatní věřitelé</c:v>
                  </c:pt>
                </c:lvl>
                <c:lvl>
                  <c:pt idx="0">
                    <c:v>1</c:v>
                  </c:pt>
                  <c:pt idx="1">
                    <c:v>2</c:v>
                  </c:pt>
                  <c:pt idx="2">
                    <c:v>3</c:v>
                  </c:pt>
                  <c:pt idx="3">
                    <c:v>4</c:v>
                  </c:pt>
                  <c:pt idx="4">
                    <c:v>5</c:v>
                  </c:pt>
                  <c:pt idx="5">
                    <c:v>6</c:v>
                  </c:pt>
                  <c:pt idx="6">
                    <c:v>7</c:v>
                  </c:pt>
                  <c:pt idx="7">
                    <c:v>8</c:v>
                  </c:pt>
                  <c:pt idx="8">
                    <c:v>9</c:v>
                  </c:pt>
                  <c:pt idx="9">
                    <c:v>10</c:v>
                  </c:pt>
                  <c:pt idx="10">
                    <c:v>11</c:v>
                  </c:pt>
                  <c:pt idx="11">
                    <c:v>12</c:v>
                  </c:pt>
                </c:lvl>
              </c:multiLvlStrCache>
            </c:multiLvlStrRef>
          </c:cat>
          <c:val>
            <c:numRef>
              <c:f>'[1]Největší věřitelé'!$E$626:$E$637</c:f>
              <c:numCache>
                <c:formatCode>General</c:formatCode>
                <c:ptCount val="12"/>
                <c:pt idx="0">
                  <c:v>1.688472370594479E-2</c:v>
                </c:pt>
                <c:pt idx="1">
                  <c:v>1.4031894296631816E-2</c:v>
                </c:pt>
                <c:pt idx="2">
                  <c:v>8.9159649240413818E-3</c:v>
                </c:pt>
                <c:pt idx="3">
                  <c:v>5.7997262492524371E-3</c:v>
                </c:pt>
                <c:pt idx="4">
                  <c:v>1.9102296159570542E-2</c:v>
                </c:pt>
                <c:pt idx="5">
                  <c:v>4.0221525472060142E-2</c:v>
                </c:pt>
                <c:pt idx="6">
                  <c:v>2.1359825347080966E-3</c:v>
                </c:pt>
                <c:pt idx="7">
                  <c:v>3.1488041787491798E-3</c:v>
                </c:pt>
                <c:pt idx="8">
                  <c:v>2.6114134665565638E-2</c:v>
                </c:pt>
                <c:pt idx="9">
                  <c:v>1.9102296159570542E-2</c:v>
                </c:pt>
                <c:pt idx="10">
                  <c:v>0.7869182878235601</c:v>
                </c:pt>
                <c:pt idx="11">
                  <c:v>5.7624363830345304E-2</c:v>
                </c:pt>
              </c:numCache>
            </c:numRef>
          </c:val>
          <c:extLst xmlns:c16r2="http://schemas.microsoft.com/office/drawing/2015/06/chart">
            <c:ext xmlns:c16="http://schemas.microsoft.com/office/drawing/2014/chart" uri="{C3380CC4-5D6E-409C-BE32-E72D297353CC}">
              <c16:uniqueId val="{00000001-6131-4939-9872-131EBC133DEA}"/>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9.png"/></Relationships>
</file>

<file path=ppt/drawings/_rels/drawing2.x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drawing1.xml><?xml version="1.0" encoding="utf-8"?>
<c:userShapes xmlns:c="http://schemas.openxmlformats.org/drawingml/2006/chart">
  <cdr:relSizeAnchor xmlns:cdr="http://schemas.openxmlformats.org/drawingml/2006/chartDrawing">
    <cdr:from>
      <cdr:x>0.65026</cdr:x>
      <cdr:y>0.91509</cdr:y>
    </cdr:from>
    <cdr:to>
      <cdr:x>1</cdr:x>
      <cdr:y>1</cdr:y>
    </cdr:to>
    <cdr:pic>
      <cdr:nvPicPr>
        <cdr:cNvPr id="2" name="Obrázek 1"/>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29687"/>
        <a:stretch xmlns:a="http://schemas.openxmlformats.org/drawingml/2006/main"/>
      </cdr:blipFill>
      <cdr:spPr>
        <a:xfrm xmlns:a="http://schemas.openxmlformats.org/drawingml/2006/main">
          <a:off x="2411163" y="3821396"/>
          <a:ext cx="1296837" cy="35460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0.65026</cdr:x>
      <cdr:y>0.91509</cdr:y>
    </cdr:from>
    <cdr:to>
      <cdr:x>1</cdr:x>
      <cdr:y>1</cdr:y>
    </cdr:to>
    <cdr:pic>
      <cdr:nvPicPr>
        <cdr:cNvPr id="5" name="Obrázek 4"/>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29687"/>
        <a:stretch xmlns:a="http://schemas.openxmlformats.org/drawingml/2006/main"/>
      </cdr:blipFill>
      <cdr:spPr>
        <a:xfrm xmlns:a="http://schemas.openxmlformats.org/drawingml/2006/main">
          <a:off x="8171013" y="5962933"/>
          <a:ext cx="1296837" cy="35460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75349F-CC4B-4BBD-94BB-06231DBDB2A2}" type="datetimeFigureOut">
              <a:rPr lang="cs-CZ" smtClean="0"/>
              <a:t>11.06.2019</a:t>
            </a:fld>
            <a:endParaRPr lang="cs-CZ"/>
          </a:p>
        </p:txBody>
      </p:sp>
      <p:sp>
        <p:nvSpPr>
          <p:cNvPr id="5" name="Zástupný symbol pro číslo snímk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EEAB34A-E615-423A-8362-835856254A67}" type="slidenum">
              <a:rPr lang="cs-CZ" smtClean="0"/>
              <a:t>‹#›</a:t>
            </a:fld>
            <a:endParaRPr lang="cs-CZ"/>
          </a:p>
        </p:txBody>
      </p:sp>
      <p:sp>
        <p:nvSpPr>
          <p:cNvPr id="6" name="Zástupný symbol pro zápatí 5"/>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Tree>
    <p:extLst>
      <p:ext uri="{BB962C8B-B14F-4D97-AF65-F5344CB8AC3E}">
        <p14:creationId xmlns:p14="http://schemas.microsoft.com/office/powerpoint/2010/main" val="439558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A99E477-418C-42C7-AB42-B2A9CDC71655}" type="datetimeFigureOut">
              <a:rPr lang="cs-CZ" smtClean="0"/>
              <a:t>11.06.2019</a:t>
            </a:fld>
            <a:endParaRPr lang="cs-CZ"/>
          </a:p>
        </p:txBody>
      </p:sp>
      <p:sp>
        <p:nvSpPr>
          <p:cNvPr id="4" name="Zástupný symbol pro obrázek snímku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B0DE3E5-81FD-43F3-A228-8EC3432F38E4}" type="slidenum">
              <a:rPr lang="cs-CZ" smtClean="0"/>
              <a:t>‹#›</a:t>
            </a:fld>
            <a:endParaRPr lang="cs-CZ"/>
          </a:p>
        </p:txBody>
      </p:sp>
    </p:spTree>
    <p:extLst>
      <p:ext uri="{BB962C8B-B14F-4D97-AF65-F5344CB8AC3E}">
        <p14:creationId xmlns:p14="http://schemas.microsoft.com/office/powerpoint/2010/main" val="262157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a:t>
            </a:fld>
            <a:endParaRPr lang="cs-CZ"/>
          </a:p>
        </p:txBody>
      </p:sp>
    </p:spTree>
    <p:extLst>
      <p:ext uri="{BB962C8B-B14F-4D97-AF65-F5344CB8AC3E}">
        <p14:creationId xmlns:p14="http://schemas.microsoft.com/office/powerpoint/2010/main" val="1342964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a:t>
            </a:fld>
            <a:endParaRPr lang="cs-CZ"/>
          </a:p>
        </p:txBody>
      </p:sp>
    </p:spTree>
    <p:extLst>
      <p:ext uri="{BB962C8B-B14F-4D97-AF65-F5344CB8AC3E}">
        <p14:creationId xmlns:p14="http://schemas.microsoft.com/office/powerpoint/2010/main" val="381522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a:t>
            </a:fld>
            <a:endParaRPr lang="cs-CZ"/>
          </a:p>
        </p:txBody>
      </p:sp>
    </p:spTree>
    <p:extLst>
      <p:ext uri="{BB962C8B-B14F-4D97-AF65-F5344CB8AC3E}">
        <p14:creationId xmlns:p14="http://schemas.microsoft.com/office/powerpoint/2010/main" val="331759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12</a:t>
            </a:fld>
            <a:endParaRPr lang="cs-CZ"/>
          </a:p>
        </p:txBody>
      </p:sp>
    </p:spTree>
    <p:extLst>
      <p:ext uri="{BB962C8B-B14F-4D97-AF65-F5344CB8AC3E}">
        <p14:creationId xmlns:p14="http://schemas.microsoft.com/office/powerpoint/2010/main" val="123588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13</a:t>
            </a:fld>
            <a:endParaRPr lang="cs-CZ"/>
          </a:p>
        </p:txBody>
      </p:sp>
    </p:spTree>
    <p:extLst>
      <p:ext uri="{BB962C8B-B14F-4D97-AF65-F5344CB8AC3E}">
        <p14:creationId xmlns:p14="http://schemas.microsoft.com/office/powerpoint/2010/main" val="138085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14</a:t>
            </a:fld>
            <a:endParaRPr lang="cs-CZ"/>
          </a:p>
        </p:txBody>
      </p:sp>
    </p:spTree>
    <p:extLst>
      <p:ext uri="{BB962C8B-B14F-4D97-AF65-F5344CB8AC3E}">
        <p14:creationId xmlns:p14="http://schemas.microsoft.com/office/powerpoint/2010/main" val="83019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15</a:t>
            </a:fld>
            <a:endParaRPr lang="cs-CZ"/>
          </a:p>
        </p:txBody>
      </p:sp>
    </p:spTree>
    <p:extLst>
      <p:ext uri="{BB962C8B-B14F-4D97-AF65-F5344CB8AC3E}">
        <p14:creationId xmlns:p14="http://schemas.microsoft.com/office/powerpoint/2010/main" val="2882324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16</a:t>
            </a:fld>
            <a:endParaRPr lang="cs-CZ"/>
          </a:p>
        </p:txBody>
      </p:sp>
    </p:spTree>
    <p:extLst>
      <p:ext uri="{BB962C8B-B14F-4D97-AF65-F5344CB8AC3E}">
        <p14:creationId xmlns:p14="http://schemas.microsoft.com/office/powerpoint/2010/main" val="2783791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17</a:t>
            </a:fld>
            <a:endParaRPr lang="cs-CZ"/>
          </a:p>
        </p:txBody>
      </p:sp>
    </p:spTree>
    <p:extLst>
      <p:ext uri="{BB962C8B-B14F-4D97-AF65-F5344CB8AC3E}">
        <p14:creationId xmlns:p14="http://schemas.microsoft.com/office/powerpoint/2010/main" val="3501506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18</a:t>
            </a:fld>
            <a:endParaRPr lang="cs-CZ"/>
          </a:p>
        </p:txBody>
      </p:sp>
    </p:spTree>
    <p:extLst>
      <p:ext uri="{BB962C8B-B14F-4D97-AF65-F5344CB8AC3E}">
        <p14:creationId xmlns:p14="http://schemas.microsoft.com/office/powerpoint/2010/main" val="3316394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19</a:t>
            </a:fld>
            <a:endParaRPr lang="cs-CZ"/>
          </a:p>
        </p:txBody>
      </p:sp>
    </p:spTree>
    <p:extLst>
      <p:ext uri="{BB962C8B-B14F-4D97-AF65-F5344CB8AC3E}">
        <p14:creationId xmlns:p14="http://schemas.microsoft.com/office/powerpoint/2010/main" val="228031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a:t>
            </a:fld>
            <a:endParaRPr lang="cs-CZ"/>
          </a:p>
        </p:txBody>
      </p:sp>
    </p:spTree>
    <p:extLst>
      <p:ext uri="{BB962C8B-B14F-4D97-AF65-F5344CB8AC3E}">
        <p14:creationId xmlns:p14="http://schemas.microsoft.com/office/powerpoint/2010/main" val="178323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20</a:t>
            </a:fld>
            <a:endParaRPr lang="cs-CZ"/>
          </a:p>
        </p:txBody>
      </p:sp>
    </p:spTree>
    <p:extLst>
      <p:ext uri="{BB962C8B-B14F-4D97-AF65-F5344CB8AC3E}">
        <p14:creationId xmlns:p14="http://schemas.microsoft.com/office/powerpoint/2010/main" val="3502415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21</a:t>
            </a:fld>
            <a:endParaRPr lang="cs-CZ"/>
          </a:p>
        </p:txBody>
      </p:sp>
    </p:spTree>
    <p:extLst>
      <p:ext uri="{BB962C8B-B14F-4D97-AF65-F5344CB8AC3E}">
        <p14:creationId xmlns:p14="http://schemas.microsoft.com/office/powerpoint/2010/main" val="3874202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1241425"/>
            <a:ext cx="4838700" cy="3349625"/>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22</a:t>
            </a:fld>
            <a:endParaRPr lang="cs-CZ"/>
          </a:p>
        </p:txBody>
      </p:sp>
    </p:spTree>
    <p:extLst>
      <p:ext uri="{BB962C8B-B14F-4D97-AF65-F5344CB8AC3E}">
        <p14:creationId xmlns:p14="http://schemas.microsoft.com/office/powerpoint/2010/main" val="666325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23</a:t>
            </a:fld>
            <a:endParaRPr lang="cs-CZ"/>
          </a:p>
        </p:txBody>
      </p:sp>
    </p:spTree>
    <p:extLst>
      <p:ext uri="{BB962C8B-B14F-4D97-AF65-F5344CB8AC3E}">
        <p14:creationId xmlns:p14="http://schemas.microsoft.com/office/powerpoint/2010/main" val="59515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24</a:t>
            </a:fld>
            <a:endParaRPr lang="cs-CZ"/>
          </a:p>
        </p:txBody>
      </p:sp>
    </p:spTree>
    <p:extLst>
      <p:ext uri="{BB962C8B-B14F-4D97-AF65-F5344CB8AC3E}">
        <p14:creationId xmlns:p14="http://schemas.microsoft.com/office/powerpoint/2010/main" val="685075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25</a:t>
            </a:fld>
            <a:endParaRPr lang="cs-CZ"/>
          </a:p>
        </p:txBody>
      </p:sp>
    </p:spTree>
    <p:extLst>
      <p:ext uri="{BB962C8B-B14F-4D97-AF65-F5344CB8AC3E}">
        <p14:creationId xmlns:p14="http://schemas.microsoft.com/office/powerpoint/2010/main" val="420971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26</a:t>
            </a:fld>
            <a:endParaRPr lang="cs-CZ"/>
          </a:p>
        </p:txBody>
      </p:sp>
    </p:spTree>
    <p:extLst>
      <p:ext uri="{BB962C8B-B14F-4D97-AF65-F5344CB8AC3E}">
        <p14:creationId xmlns:p14="http://schemas.microsoft.com/office/powerpoint/2010/main" val="817025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27</a:t>
            </a:fld>
            <a:endParaRPr lang="cs-CZ"/>
          </a:p>
        </p:txBody>
      </p:sp>
    </p:spTree>
    <p:extLst>
      <p:ext uri="{BB962C8B-B14F-4D97-AF65-F5344CB8AC3E}">
        <p14:creationId xmlns:p14="http://schemas.microsoft.com/office/powerpoint/2010/main" val="1094645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28</a:t>
            </a:fld>
            <a:endParaRPr lang="cs-CZ"/>
          </a:p>
        </p:txBody>
      </p:sp>
    </p:spTree>
    <p:extLst>
      <p:ext uri="{BB962C8B-B14F-4D97-AF65-F5344CB8AC3E}">
        <p14:creationId xmlns:p14="http://schemas.microsoft.com/office/powerpoint/2010/main" val="320911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29</a:t>
            </a:fld>
            <a:endParaRPr lang="cs-CZ"/>
          </a:p>
        </p:txBody>
      </p:sp>
    </p:spTree>
    <p:extLst>
      <p:ext uri="{BB962C8B-B14F-4D97-AF65-F5344CB8AC3E}">
        <p14:creationId xmlns:p14="http://schemas.microsoft.com/office/powerpoint/2010/main" val="117426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a:t>
            </a:fld>
            <a:endParaRPr lang="cs-CZ"/>
          </a:p>
        </p:txBody>
      </p:sp>
    </p:spTree>
    <p:extLst>
      <p:ext uri="{BB962C8B-B14F-4D97-AF65-F5344CB8AC3E}">
        <p14:creationId xmlns:p14="http://schemas.microsoft.com/office/powerpoint/2010/main" val="3161566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30</a:t>
            </a:fld>
            <a:endParaRPr lang="cs-CZ"/>
          </a:p>
        </p:txBody>
      </p:sp>
    </p:spTree>
    <p:extLst>
      <p:ext uri="{BB962C8B-B14F-4D97-AF65-F5344CB8AC3E}">
        <p14:creationId xmlns:p14="http://schemas.microsoft.com/office/powerpoint/2010/main" val="3151686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31</a:t>
            </a:fld>
            <a:endParaRPr lang="cs-CZ"/>
          </a:p>
        </p:txBody>
      </p:sp>
    </p:spTree>
    <p:extLst>
      <p:ext uri="{BB962C8B-B14F-4D97-AF65-F5344CB8AC3E}">
        <p14:creationId xmlns:p14="http://schemas.microsoft.com/office/powerpoint/2010/main" val="1153760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32</a:t>
            </a:fld>
            <a:endParaRPr lang="cs-CZ"/>
          </a:p>
        </p:txBody>
      </p:sp>
    </p:spTree>
    <p:extLst>
      <p:ext uri="{BB962C8B-B14F-4D97-AF65-F5344CB8AC3E}">
        <p14:creationId xmlns:p14="http://schemas.microsoft.com/office/powerpoint/2010/main" val="4184411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33</a:t>
            </a:fld>
            <a:endParaRPr lang="cs-CZ" dirty="0"/>
          </a:p>
        </p:txBody>
      </p:sp>
    </p:spTree>
    <p:extLst>
      <p:ext uri="{BB962C8B-B14F-4D97-AF65-F5344CB8AC3E}">
        <p14:creationId xmlns:p14="http://schemas.microsoft.com/office/powerpoint/2010/main" val="3909915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34</a:t>
            </a:fld>
            <a:endParaRPr lang="cs-CZ" dirty="0"/>
          </a:p>
        </p:txBody>
      </p:sp>
    </p:spTree>
    <p:extLst>
      <p:ext uri="{BB962C8B-B14F-4D97-AF65-F5344CB8AC3E}">
        <p14:creationId xmlns:p14="http://schemas.microsoft.com/office/powerpoint/2010/main" val="4067077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35</a:t>
            </a:fld>
            <a:endParaRPr lang="cs-CZ" dirty="0"/>
          </a:p>
        </p:txBody>
      </p:sp>
    </p:spTree>
    <p:extLst>
      <p:ext uri="{BB962C8B-B14F-4D97-AF65-F5344CB8AC3E}">
        <p14:creationId xmlns:p14="http://schemas.microsoft.com/office/powerpoint/2010/main" val="522173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36</a:t>
            </a:fld>
            <a:endParaRPr lang="cs-CZ" dirty="0"/>
          </a:p>
        </p:txBody>
      </p:sp>
    </p:spTree>
    <p:extLst>
      <p:ext uri="{BB962C8B-B14F-4D97-AF65-F5344CB8AC3E}">
        <p14:creationId xmlns:p14="http://schemas.microsoft.com/office/powerpoint/2010/main" val="2667682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37</a:t>
            </a:fld>
            <a:endParaRPr lang="cs-CZ"/>
          </a:p>
        </p:txBody>
      </p:sp>
    </p:spTree>
    <p:extLst>
      <p:ext uri="{BB962C8B-B14F-4D97-AF65-F5344CB8AC3E}">
        <p14:creationId xmlns:p14="http://schemas.microsoft.com/office/powerpoint/2010/main" val="635606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38</a:t>
            </a:fld>
            <a:endParaRPr lang="cs-CZ"/>
          </a:p>
        </p:txBody>
      </p:sp>
    </p:spTree>
    <p:extLst>
      <p:ext uri="{BB962C8B-B14F-4D97-AF65-F5344CB8AC3E}">
        <p14:creationId xmlns:p14="http://schemas.microsoft.com/office/powerpoint/2010/main" val="2472268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39</a:t>
            </a:fld>
            <a:endParaRPr lang="cs-CZ"/>
          </a:p>
        </p:txBody>
      </p:sp>
    </p:spTree>
    <p:extLst>
      <p:ext uri="{BB962C8B-B14F-4D97-AF65-F5344CB8AC3E}">
        <p14:creationId xmlns:p14="http://schemas.microsoft.com/office/powerpoint/2010/main" val="110352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4</a:t>
            </a:fld>
            <a:endParaRPr lang="cs-CZ"/>
          </a:p>
        </p:txBody>
      </p:sp>
    </p:spTree>
    <p:extLst>
      <p:ext uri="{BB962C8B-B14F-4D97-AF65-F5344CB8AC3E}">
        <p14:creationId xmlns:p14="http://schemas.microsoft.com/office/powerpoint/2010/main" val="1119522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40</a:t>
            </a:fld>
            <a:endParaRPr lang="cs-CZ"/>
          </a:p>
        </p:txBody>
      </p:sp>
    </p:spTree>
    <p:extLst>
      <p:ext uri="{BB962C8B-B14F-4D97-AF65-F5344CB8AC3E}">
        <p14:creationId xmlns:p14="http://schemas.microsoft.com/office/powerpoint/2010/main" val="2153721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41</a:t>
            </a:fld>
            <a:endParaRPr lang="cs-CZ"/>
          </a:p>
        </p:txBody>
      </p:sp>
    </p:spTree>
    <p:extLst>
      <p:ext uri="{BB962C8B-B14F-4D97-AF65-F5344CB8AC3E}">
        <p14:creationId xmlns:p14="http://schemas.microsoft.com/office/powerpoint/2010/main" val="3021658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42</a:t>
            </a:fld>
            <a:endParaRPr lang="cs-CZ"/>
          </a:p>
        </p:txBody>
      </p:sp>
    </p:spTree>
    <p:extLst>
      <p:ext uri="{BB962C8B-B14F-4D97-AF65-F5344CB8AC3E}">
        <p14:creationId xmlns:p14="http://schemas.microsoft.com/office/powerpoint/2010/main" val="665775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43</a:t>
            </a:fld>
            <a:endParaRPr lang="cs-CZ"/>
          </a:p>
        </p:txBody>
      </p:sp>
    </p:spTree>
    <p:extLst>
      <p:ext uri="{BB962C8B-B14F-4D97-AF65-F5344CB8AC3E}">
        <p14:creationId xmlns:p14="http://schemas.microsoft.com/office/powerpoint/2010/main" val="261946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44</a:t>
            </a:fld>
            <a:endParaRPr lang="cs-CZ"/>
          </a:p>
        </p:txBody>
      </p:sp>
    </p:spTree>
    <p:extLst>
      <p:ext uri="{BB962C8B-B14F-4D97-AF65-F5344CB8AC3E}">
        <p14:creationId xmlns:p14="http://schemas.microsoft.com/office/powerpoint/2010/main" val="2377913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Wingdings" panose="05000000000000000000" pitchFamily="2" charset="2"/>
              <a:buChar char="Ø"/>
            </a:pPr>
            <a:r>
              <a:rPr lang="cs-CZ" dirty="0">
                <a:solidFill>
                  <a:schemeClr val="tx2"/>
                </a:solidFill>
              </a:rPr>
              <a:t>(§ 111/2 IZ)</a:t>
            </a:r>
          </a:p>
          <a:p>
            <a:pPr marL="171450" indent="-171450">
              <a:buFont typeface="Wingdings" panose="05000000000000000000" pitchFamily="2" charset="2"/>
              <a:buChar char="Ø"/>
            </a:pPr>
            <a:endParaRPr lang="cs-CZ" dirty="0">
              <a:solidFill>
                <a:schemeClr val="tx2"/>
              </a:solidFill>
            </a:endParaRPr>
          </a:p>
          <a:p>
            <a:pPr marL="171450" indent="-171450">
              <a:buFont typeface="Wingdings" panose="05000000000000000000" pitchFamily="2" charset="2"/>
              <a:buChar char="Ø"/>
            </a:pPr>
            <a:r>
              <a:rPr lang="cs-CZ" dirty="0">
                <a:solidFill>
                  <a:schemeClr val="tx2"/>
                </a:solidFill>
              </a:rPr>
              <a:t>(§ 168/2 g) s § 253 K a § 330a IZ REO)</a:t>
            </a:r>
          </a:p>
          <a:p>
            <a:pPr marL="171450" indent="-171450">
              <a:buFont typeface="Wingdings" panose="05000000000000000000" pitchFamily="2" charset="2"/>
              <a:buChar char="Ø"/>
            </a:pPr>
            <a:endParaRPr lang="cs-CZ" dirty="0">
              <a:solidFill>
                <a:schemeClr val="tx2"/>
              </a:solidFill>
            </a:endParaRPr>
          </a:p>
          <a:p>
            <a:pPr marL="171450" indent="-171450">
              <a:buFont typeface="Wingdings" panose="05000000000000000000" pitchFamily="2" charset="2"/>
              <a:buChar char="Ø"/>
            </a:pPr>
            <a:r>
              <a:rPr lang="cs-CZ" dirty="0">
                <a:solidFill>
                  <a:schemeClr val="tx2"/>
                </a:solidFill>
              </a:rPr>
              <a:t>(168/2 h) s § 253 K a 330a IZ REO - jistota od IN do RZŘÚ + 30 dní)</a:t>
            </a:r>
          </a:p>
          <a:p>
            <a:pPr marL="0" indent="0">
              <a:buFont typeface="Wingdings" panose="05000000000000000000" pitchFamily="2" charset="2"/>
              <a:buNone/>
            </a:pPr>
            <a:endParaRPr lang="cs-CZ" dirty="0">
              <a:solidFill>
                <a:schemeClr val="tx2"/>
              </a:solidFill>
            </a:endParaRPr>
          </a:p>
          <a:p>
            <a:pPr marL="171450" indent="-171450">
              <a:buFont typeface="Wingdings" panose="05000000000000000000" pitchFamily="2" charset="2"/>
              <a:buChar char="Ø"/>
            </a:pPr>
            <a:r>
              <a:rPr lang="cs-CZ" dirty="0">
                <a:solidFill>
                  <a:schemeClr val="tx2"/>
                </a:solidFill>
              </a:rPr>
              <a:t>(§ 168/2 f) + dokonce § 37/3 IZ osobní odpovědnost IS </a:t>
            </a:r>
            <a:br>
              <a:rPr lang="cs-CZ" dirty="0">
                <a:solidFill>
                  <a:schemeClr val="tx2"/>
                </a:solidFill>
              </a:rPr>
            </a:br>
            <a:r>
              <a:rPr lang="cs-CZ" dirty="0">
                <a:solidFill>
                  <a:schemeClr val="tx2"/>
                </a:solidFill>
              </a:rPr>
              <a:t>za splnění)</a:t>
            </a:r>
          </a:p>
          <a:p>
            <a:pPr marL="171450" indent="-171450">
              <a:buFont typeface="Wingdings" panose="05000000000000000000" pitchFamily="2" charset="2"/>
              <a:buChar char="Ø"/>
            </a:pPr>
            <a:endParaRPr lang="cs-CZ" dirty="0">
              <a:solidFill>
                <a:schemeClr val="tx2"/>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cs-CZ" dirty="0">
                <a:solidFill>
                  <a:schemeClr val="tx2"/>
                </a:solidFill>
              </a:rPr>
              <a:t>(§ 41 - za MP § 168/1 f) IZ)</a:t>
            </a:r>
          </a:p>
          <a:p>
            <a:r>
              <a:rPr lang="cs-CZ" dirty="0"/>
              <a:t/>
            </a:r>
            <a:br>
              <a:rPr lang="cs-CZ" dirty="0"/>
            </a:br>
            <a:r>
              <a:rPr lang="cs-CZ" dirty="0"/>
              <a:t/>
            </a:r>
            <a:br>
              <a:rPr lang="cs-CZ" dirty="0"/>
            </a:br>
            <a:endParaRPr lang="cs-CZ" dirty="0"/>
          </a:p>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94</a:t>
            </a:fld>
            <a:endParaRPr lang="cs-CZ"/>
          </a:p>
        </p:txBody>
      </p:sp>
    </p:spTree>
    <p:extLst>
      <p:ext uri="{BB962C8B-B14F-4D97-AF65-F5344CB8AC3E}">
        <p14:creationId xmlns:p14="http://schemas.microsoft.com/office/powerpoint/2010/main" val="1974850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100</a:t>
            </a:fld>
            <a:endParaRPr lang="cs-CZ"/>
          </a:p>
        </p:txBody>
      </p:sp>
    </p:spTree>
    <p:extLst>
      <p:ext uri="{BB962C8B-B14F-4D97-AF65-F5344CB8AC3E}">
        <p14:creationId xmlns:p14="http://schemas.microsoft.com/office/powerpoint/2010/main" val="2675943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101</a:t>
            </a:fld>
            <a:endParaRPr lang="cs-CZ"/>
          </a:p>
        </p:txBody>
      </p:sp>
    </p:spTree>
    <p:extLst>
      <p:ext uri="{BB962C8B-B14F-4D97-AF65-F5344CB8AC3E}">
        <p14:creationId xmlns:p14="http://schemas.microsoft.com/office/powerpoint/2010/main" val="484379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104</a:t>
            </a:fld>
            <a:endParaRPr lang="cs-CZ"/>
          </a:p>
        </p:txBody>
      </p:sp>
    </p:spTree>
    <p:extLst>
      <p:ext uri="{BB962C8B-B14F-4D97-AF65-F5344CB8AC3E}">
        <p14:creationId xmlns:p14="http://schemas.microsoft.com/office/powerpoint/2010/main" val="2222677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106</a:t>
            </a:fld>
            <a:endParaRPr lang="cs-CZ"/>
          </a:p>
        </p:txBody>
      </p:sp>
    </p:spTree>
    <p:extLst>
      <p:ext uri="{BB962C8B-B14F-4D97-AF65-F5344CB8AC3E}">
        <p14:creationId xmlns:p14="http://schemas.microsoft.com/office/powerpoint/2010/main" val="252875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5</a:t>
            </a:fld>
            <a:endParaRPr lang="cs-CZ"/>
          </a:p>
        </p:txBody>
      </p:sp>
    </p:spTree>
    <p:extLst>
      <p:ext uri="{BB962C8B-B14F-4D97-AF65-F5344CB8AC3E}">
        <p14:creationId xmlns:p14="http://schemas.microsoft.com/office/powerpoint/2010/main" val="2934580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107</a:t>
            </a:fld>
            <a:endParaRPr lang="cs-CZ"/>
          </a:p>
        </p:txBody>
      </p:sp>
    </p:spTree>
    <p:extLst>
      <p:ext uri="{BB962C8B-B14F-4D97-AF65-F5344CB8AC3E}">
        <p14:creationId xmlns:p14="http://schemas.microsoft.com/office/powerpoint/2010/main" val="2417711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108</a:t>
            </a:fld>
            <a:endParaRPr lang="cs-CZ"/>
          </a:p>
        </p:txBody>
      </p:sp>
    </p:spTree>
    <p:extLst>
      <p:ext uri="{BB962C8B-B14F-4D97-AF65-F5344CB8AC3E}">
        <p14:creationId xmlns:p14="http://schemas.microsoft.com/office/powerpoint/2010/main" val="2654981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109</a:t>
            </a:fld>
            <a:endParaRPr lang="cs-CZ"/>
          </a:p>
        </p:txBody>
      </p:sp>
    </p:spTree>
    <p:extLst>
      <p:ext uri="{BB962C8B-B14F-4D97-AF65-F5344CB8AC3E}">
        <p14:creationId xmlns:p14="http://schemas.microsoft.com/office/powerpoint/2010/main" val="2779211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110</a:t>
            </a:fld>
            <a:endParaRPr lang="cs-CZ"/>
          </a:p>
        </p:txBody>
      </p:sp>
    </p:spTree>
    <p:extLst>
      <p:ext uri="{BB962C8B-B14F-4D97-AF65-F5344CB8AC3E}">
        <p14:creationId xmlns:p14="http://schemas.microsoft.com/office/powerpoint/2010/main" val="1228075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111</a:t>
            </a:fld>
            <a:endParaRPr lang="cs-CZ"/>
          </a:p>
        </p:txBody>
      </p:sp>
    </p:spTree>
    <p:extLst>
      <p:ext uri="{BB962C8B-B14F-4D97-AF65-F5344CB8AC3E}">
        <p14:creationId xmlns:p14="http://schemas.microsoft.com/office/powerpoint/2010/main" val="31413114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112</a:t>
            </a:fld>
            <a:endParaRPr lang="cs-CZ"/>
          </a:p>
        </p:txBody>
      </p:sp>
    </p:spTree>
    <p:extLst>
      <p:ext uri="{BB962C8B-B14F-4D97-AF65-F5344CB8AC3E}">
        <p14:creationId xmlns:p14="http://schemas.microsoft.com/office/powerpoint/2010/main" val="3460593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113</a:t>
            </a:fld>
            <a:endParaRPr lang="cs-CZ"/>
          </a:p>
        </p:txBody>
      </p:sp>
    </p:spTree>
    <p:extLst>
      <p:ext uri="{BB962C8B-B14F-4D97-AF65-F5344CB8AC3E}">
        <p14:creationId xmlns:p14="http://schemas.microsoft.com/office/powerpoint/2010/main" val="3973636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114</a:t>
            </a:fld>
            <a:endParaRPr lang="cs-CZ"/>
          </a:p>
        </p:txBody>
      </p:sp>
    </p:spTree>
    <p:extLst>
      <p:ext uri="{BB962C8B-B14F-4D97-AF65-F5344CB8AC3E}">
        <p14:creationId xmlns:p14="http://schemas.microsoft.com/office/powerpoint/2010/main" val="2000418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115</a:t>
            </a:fld>
            <a:endParaRPr lang="cs-CZ"/>
          </a:p>
        </p:txBody>
      </p:sp>
    </p:spTree>
    <p:extLst>
      <p:ext uri="{BB962C8B-B14F-4D97-AF65-F5344CB8AC3E}">
        <p14:creationId xmlns:p14="http://schemas.microsoft.com/office/powerpoint/2010/main" val="1077028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116</a:t>
            </a:fld>
            <a:endParaRPr lang="cs-CZ"/>
          </a:p>
        </p:txBody>
      </p:sp>
    </p:spTree>
    <p:extLst>
      <p:ext uri="{BB962C8B-B14F-4D97-AF65-F5344CB8AC3E}">
        <p14:creationId xmlns:p14="http://schemas.microsoft.com/office/powerpoint/2010/main" val="740179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6</a:t>
            </a:fld>
            <a:endParaRPr lang="cs-CZ"/>
          </a:p>
        </p:txBody>
      </p:sp>
    </p:spTree>
    <p:extLst>
      <p:ext uri="{BB962C8B-B14F-4D97-AF65-F5344CB8AC3E}">
        <p14:creationId xmlns:p14="http://schemas.microsoft.com/office/powerpoint/2010/main" val="23013533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117</a:t>
            </a:fld>
            <a:endParaRPr lang="cs-CZ"/>
          </a:p>
        </p:txBody>
      </p:sp>
    </p:spTree>
    <p:extLst>
      <p:ext uri="{BB962C8B-B14F-4D97-AF65-F5344CB8AC3E}">
        <p14:creationId xmlns:p14="http://schemas.microsoft.com/office/powerpoint/2010/main" val="58316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7</a:t>
            </a:fld>
            <a:endParaRPr lang="cs-CZ"/>
          </a:p>
        </p:txBody>
      </p:sp>
    </p:spTree>
    <p:extLst>
      <p:ext uri="{BB962C8B-B14F-4D97-AF65-F5344CB8AC3E}">
        <p14:creationId xmlns:p14="http://schemas.microsoft.com/office/powerpoint/2010/main" val="372183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8</a:t>
            </a:fld>
            <a:endParaRPr lang="cs-CZ"/>
          </a:p>
        </p:txBody>
      </p:sp>
    </p:spTree>
    <p:extLst>
      <p:ext uri="{BB962C8B-B14F-4D97-AF65-F5344CB8AC3E}">
        <p14:creationId xmlns:p14="http://schemas.microsoft.com/office/powerpoint/2010/main" val="367614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B0DE3E5-81FD-43F3-A228-8EC3432F38E4}" type="slidenum">
              <a:rPr lang="cs-CZ" smtClean="0"/>
              <a:t>9</a:t>
            </a:fld>
            <a:endParaRPr lang="cs-CZ"/>
          </a:p>
        </p:txBody>
      </p:sp>
    </p:spTree>
    <p:extLst>
      <p:ext uri="{BB962C8B-B14F-4D97-AF65-F5344CB8AC3E}">
        <p14:creationId xmlns:p14="http://schemas.microsoft.com/office/powerpoint/2010/main" val="4216701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michal@zizlavsky.cz" TargetMode="External"/><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8" name="Zástupný symbol pro číslo snímku 4">
            <a:extLst>
              <a:ext uri="{FF2B5EF4-FFF2-40B4-BE49-F238E27FC236}">
                <a16:creationId xmlns="" xmlns:a16="http://schemas.microsoft.com/office/drawing/2014/main" id="{2CA2AEE4-8590-4981-8DC7-4B6A2C5AFCE4}"/>
              </a:ext>
            </a:extLst>
          </p:cNvPr>
          <p:cNvSpPr>
            <a:spLocks noGrp="1"/>
          </p:cNvSpPr>
          <p:nvPr>
            <p:ph type="sldNum" sz="quarter" idx="4"/>
          </p:nvPr>
        </p:nvSpPr>
        <p:spPr>
          <a:xfrm>
            <a:off x="9144000" y="6478588"/>
            <a:ext cx="381000" cy="180629"/>
          </a:xfrm>
          <a:prstGeom prst="rect">
            <a:avLst/>
          </a:prstGeom>
        </p:spPr>
        <p:txBody>
          <a:bodyPr vert="horz" lIns="0" tIns="45720" rIns="0" bIns="45720" rtlCol="0" anchor="ctr"/>
          <a:lstStyle>
            <a:lvl1pPr algn="r">
              <a:defRPr sz="900">
                <a:solidFill>
                  <a:schemeClr val="tx1">
                    <a:tint val="75000"/>
                  </a:schemeClr>
                </a:solidFill>
              </a:defRPr>
            </a:lvl1pPr>
          </a:lstStyle>
          <a:p>
            <a:fld id="{6D585F20-A27E-4E0E-82C8-5C727F4060CE}" type="slidenum">
              <a:rPr lang="cs-CZ" smtClean="0"/>
              <a:pPr/>
              <a:t>‹#›</a:t>
            </a:fld>
            <a:endParaRPr lang="cs-CZ"/>
          </a:p>
        </p:txBody>
      </p:sp>
      <p:grpSp>
        <p:nvGrpSpPr>
          <p:cNvPr id="9" name="Skupina 8">
            <a:extLst>
              <a:ext uri="{FF2B5EF4-FFF2-40B4-BE49-F238E27FC236}">
                <a16:creationId xmlns="" xmlns:a16="http://schemas.microsoft.com/office/drawing/2014/main" id="{57046486-C0F1-4D43-8A62-524252098CFB}"/>
              </a:ext>
            </a:extLst>
          </p:cNvPr>
          <p:cNvGrpSpPr/>
          <p:nvPr userDrawn="1"/>
        </p:nvGrpSpPr>
        <p:grpSpPr>
          <a:xfrm>
            <a:off x="3008508" y="1807209"/>
            <a:ext cx="3883026" cy="924816"/>
            <a:chOff x="2908300" y="2038350"/>
            <a:chExt cx="4092575" cy="974725"/>
          </a:xfrm>
        </p:grpSpPr>
        <p:sp>
          <p:nvSpPr>
            <p:cNvPr id="10" name="Freeform 9">
              <a:extLst>
                <a:ext uri="{FF2B5EF4-FFF2-40B4-BE49-F238E27FC236}">
                  <a16:creationId xmlns="" xmlns:a16="http://schemas.microsoft.com/office/drawing/2014/main" id="{D01BD5AB-F0D7-40E3-B7DA-27CE52D058DE}"/>
                </a:ext>
              </a:extLst>
            </p:cNvPr>
            <p:cNvSpPr>
              <a:spLocks/>
            </p:cNvSpPr>
            <p:nvPr/>
          </p:nvSpPr>
          <p:spPr bwMode="auto">
            <a:xfrm>
              <a:off x="4816475" y="2430463"/>
              <a:ext cx="66675" cy="161925"/>
            </a:xfrm>
            <a:custGeom>
              <a:avLst/>
              <a:gdLst>
                <a:gd name="T0" fmla="*/ 15 w 26"/>
                <a:gd name="T1" fmla="*/ 16 h 63"/>
                <a:gd name="T2" fmla="*/ 13 w 26"/>
                <a:gd name="T3" fmla="*/ 0 h 63"/>
                <a:gd name="T4" fmla="*/ 12 w 26"/>
                <a:gd name="T5" fmla="*/ 0 h 63"/>
                <a:gd name="T6" fmla="*/ 10 w 26"/>
                <a:gd name="T7" fmla="*/ 16 h 63"/>
                <a:gd name="T8" fmla="*/ 5 w 26"/>
                <a:gd name="T9" fmla="*/ 42 h 63"/>
                <a:gd name="T10" fmla="*/ 0 w 26"/>
                <a:gd name="T11" fmla="*/ 63 h 63"/>
                <a:gd name="T12" fmla="*/ 26 w 26"/>
                <a:gd name="T13" fmla="*/ 63 h 63"/>
                <a:gd name="T14" fmla="*/ 20 w 26"/>
                <a:gd name="T15" fmla="*/ 42 h 63"/>
                <a:gd name="T16" fmla="*/ 15 w 26"/>
                <a:gd name="T17"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63">
                  <a:moveTo>
                    <a:pt x="15" y="16"/>
                  </a:moveTo>
                  <a:cubicBezTo>
                    <a:pt x="14" y="10"/>
                    <a:pt x="13" y="5"/>
                    <a:pt x="13" y="0"/>
                  </a:cubicBezTo>
                  <a:cubicBezTo>
                    <a:pt x="12" y="0"/>
                    <a:pt x="12" y="0"/>
                    <a:pt x="12" y="0"/>
                  </a:cubicBezTo>
                  <a:cubicBezTo>
                    <a:pt x="12" y="5"/>
                    <a:pt x="11" y="10"/>
                    <a:pt x="10" y="16"/>
                  </a:cubicBezTo>
                  <a:cubicBezTo>
                    <a:pt x="9" y="22"/>
                    <a:pt x="8" y="31"/>
                    <a:pt x="5" y="42"/>
                  </a:cubicBezTo>
                  <a:cubicBezTo>
                    <a:pt x="0" y="63"/>
                    <a:pt x="0" y="63"/>
                    <a:pt x="0" y="63"/>
                  </a:cubicBezTo>
                  <a:cubicBezTo>
                    <a:pt x="26" y="63"/>
                    <a:pt x="26" y="63"/>
                    <a:pt x="26" y="63"/>
                  </a:cubicBezTo>
                  <a:cubicBezTo>
                    <a:pt x="20" y="42"/>
                    <a:pt x="20" y="42"/>
                    <a:pt x="20" y="42"/>
                  </a:cubicBezTo>
                  <a:cubicBezTo>
                    <a:pt x="18" y="31"/>
                    <a:pt x="16" y="22"/>
                    <a:pt x="1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10">
              <a:extLst>
                <a:ext uri="{FF2B5EF4-FFF2-40B4-BE49-F238E27FC236}">
                  <a16:creationId xmlns="" xmlns:a16="http://schemas.microsoft.com/office/drawing/2014/main" id="{641E63C5-924B-49C4-9D3E-001408A03DBE}"/>
                </a:ext>
              </a:extLst>
            </p:cNvPr>
            <p:cNvSpPr>
              <a:spLocks noEditPoints="1"/>
            </p:cNvSpPr>
            <p:nvPr/>
          </p:nvSpPr>
          <p:spPr bwMode="auto">
            <a:xfrm>
              <a:off x="2908300" y="2038350"/>
              <a:ext cx="4092575" cy="974725"/>
            </a:xfrm>
            <a:custGeom>
              <a:avLst/>
              <a:gdLst>
                <a:gd name="T0" fmla="*/ 0 w 1606"/>
                <a:gd name="T1" fmla="*/ 380 h 380"/>
                <a:gd name="T2" fmla="*/ 1606 w 1606"/>
                <a:gd name="T3" fmla="*/ 0 h 380"/>
                <a:gd name="T4" fmla="*/ 250 w 1606"/>
                <a:gd name="T5" fmla="*/ 227 h 380"/>
                <a:gd name="T6" fmla="*/ 82 w 1606"/>
                <a:gd name="T7" fmla="*/ 286 h 380"/>
                <a:gd name="T8" fmla="*/ 99 w 1606"/>
                <a:gd name="T9" fmla="*/ 152 h 380"/>
                <a:gd name="T10" fmla="*/ 259 w 1606"/>
                <a:gd name="T11" fmla="*/ 95 h 380"/>
                <a:gd name="T12" fmla="*/ 250 w 1606"/>
                <a:gd name="T13" fmla="*/ 227 h 380"/>
                <a:gd name="T14" fmla="*/ 269 w 1606"/>
                <a:gd name="T15" fmla="*/ 286 h 380"/>
                <a:gd name="T16" fmla="*/ 333 w 1606"/>
                <a:gd name="T17" fmla="*/ 95 h 380"/>
                <a:gd name="T18" fmla="*/ 512 w 1606"/>
                <a:gd name="T19" fmla="*/ 227 h 380"/>
                <a:gd name="T20" fmla="*/ 344 w 1606"/>
                <a:gd name="T21" fmla="*/ 286 h 380"/>
                <a:gd name="T22" fmla="*/ 361 w 1606"/>
                <a:gd name="T23" fmla="*/ 152 h 380"/>
                <a:gd name="T24" fmla="*/ 521 w 1606"/>
                <a:gd name="T25" fmla="*/ 95 h 380"/>
                <a:gd name="T26" fmla="*/ 512 w 1606"/>
                <a:gd name="T27" fmla="*/ 227 h 380"/>
                <a:gd name="T28" fmla="*/ 530 w 1606"/>
                <a:gd name="T29" fmla="*/ 286 h 380"/>
                <a:gd name="T30" fmla="*/ 592 w 1606"/>
                <a:gd name="T31" fmla="*/ 95 h 380"/>
                <a:gd name="T32" fmla="*/ 653 w 1606"/>
                <a:gd name="T33" fmla="*/ 224 h 380"/>
                <a:gd name="T34" fmla="*/ 791 w 1606"/>
                <a:gd name="T35" fmla="*/ 286 h 380"/>
                <a:gd name="T36" fmla="*/ 738 w 1606"/>
                <a:gd name="T37" fmla="*/ 262 h 380"/>
                <a:gd name="T38" fmla="*/ 666 w 1606"/>
                <a:gd name="T39" fmla="*/ 286 h 380"/>
                <a:gd name="T40" fmla="*/ 797 w 1606"/>
                <a:gd name="T41" fmla="*/ 95 h 380"/>
                <a:gd name="T42" fmla="*/ 791 w 1606"/>
                <a:gd name="T43" fmla="*/ 286 h 380"/>
                <a:gd name="T44" fmla="*/ 821 w 1606"/>
                <a:gd name="T45" fmla="*/ 95 h 380"/>
                <a:gd name="T46" fmla="*/ 907 w 1606"/>
                <a:gd name="T47" fmla="*/ 164 h 380"/>
                <a:gd name="T48" fmla="*/ 916 w 1606"/>
                <a:gd name="T49" fmla="*/ 209 h 380"/>
                <a:gd name="T50" fmla="*/ 920 w 1606"/>
                <a:gd name="T51" fmla="*/ 189 h 380"/>
                <a:gd name="T52" fmla="*/ 945 w 1606"/>
                <a:gd name="T53" fmla="*/ 95 h 380"/>
                <a:gd name="T54" fmla="*/ 946 w 1606"/>
                <a:gd name="T55" fmla="*/ 286 h 380"/>
                <a:gd name="T56" fmla="*/ 1126 w 1606"/>
                <a:gd name="T57" fmla="*/ 271 h 380"/>
                <a:gd name="T58" fmla="*/ 1038 w 1606"/>
                <a:gd name="T59" fmla="*/ 285 h 380"/>
                <a:gd name="T60" fmla="*/ 1023 w 1606"/>
                <a:gd name="T61" fmla="*/ 216 h 380"/>
                <a:gd name="T62" fmla="*/ 1067 w 1606"/>
                <a:gd name="T63" fmla="*/ 236 h 380"/>
                <a:gd name="T64" fmla="*/ 1081 w 1606"/>
                <a:gd name="T65" fmla="*/ 226 h 380"/>
                <a:gd name="T66" fmla="*/ 1053 w 1606"/>
                <a:gd name="T67" fmla="*/ 211 h 380"/>
                <a:gd name="T68" fmla="*/ 1013 w 1606"/>
                <a:gd name="T69" fmla="*/ 160 h 380"/>
                <a:gd name="T70" fmla="*/ 1086 w 1606"/>
                <a:gd name="T71" fmla="*/ 90 h 380"/>
                <a:gd name="T72" fmla="*/ 1144 w 1606"/>
                <a:gd name="T73" fmla="*/ 108 h 380"/>
                <a:gd name="T74" fmla="*/ 1107 w 1606"/>
                <a:gd name="T75" fmla="*/ 147 h 380"/>
                <a:gd name="T76" fmla="*/ 1079 w 1606"/>
                <a:gd name="T77" fmla="*/ 145 h 380"/>
                <a:gd name="T78" fmla="*/ 1102 w 1606"/>
                <a:gd name="T79" fmla="*/ 166 h 380"/>
                <a:gd name="T80" fmla="*/ 1136 w 1606"/>
                <a:gd name="T81" fmla="*/ 186 h 380"/>
                <a:gd name="T82" fmla="*/ 1126 w 1606"/>
                <a:gd name="T83" fmla="*/ 271 h 380"/>
                <a:gd name="T84" fmla="*/ 1229 w 1606"/>
                <a:gd name="T85" fmla="*/ 206 h 380"/>
                <a:gd name="T86" fmla="*/ 1167 w 1606"/>
                <a:gd name="T87" fmla="*/ 286 h 380"/>
                <a:gd name="T88" fmla="*/ 1229 w 1606"/>
                <a:gd name="T89" fmla="*/ 95 h 380"/>
                <a:gd name="T90" fmla="*/ 1268 w 1606"/>
                <a:gd name="T91" fmla="*/ 95 h 380"/>
                <a:gd name="T92" fmla="*/ 1286 w 1606"/>
                <a:gd name="T93" fmla="*/ 189 h 380"/>
                <a:gd name="T94" fmla="*/ 1271 w 1606"/>
                <a:gd name="T95" fmla="*/ 286 h 380"/>
                <a:gd name="T96" fmla="*/ 1464 w 1606"/>
                <a:gd name="T97" fmla="*/ 286 h 380"/>
                <a:gd name="T98" fmla="*/ 1401 w 1606"/>
                <a:gd name="T99" fmla="*/ 201 h 380"/>
                <a:gd name="T100" fmla="*/ 1414 w 1606"/>
                <a:gd name="T101" fmla="*/ 95 h 380"/>
                <a:gd name="T102" fmla="*/ 1433 w 1606"/>
                <a:gd name="T103" fmla="*/ 146 h 380"/>
                <a:gd name="T104" fmla="*/ 1438 w 1606"/>
                <a:gd name="T105" fmla="*/ 134 h 380"/>
                <a:gd name="T106" fmla="*/ 1453 w 1606"/>
                <a:gd name="T107" fmla="*/ 95 h 380"/>
                <a:gd name="T108" fmla="*/ 1464 w 1606"/>
                <a:gd name="T109" fmla="*/ 20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6" h="380">
                  <a:moveTo>
                    <a:pt x="0" y="0"/>
                  </a:moveTo>
                  <a:cubicBezTo>
                    <a:pt x="0" y="380"/>
                    <a:pt x="0" y="380"/>
                    <a:pt x="0" y="380"/>
                  </a:cubicBezTo>
                  <a:cubicBezTo>
                    <a:pt x="1606" y="380"/>
                    <a:pt x="1606" y="380"/>
                    <a:pt x="1606" y="380"/>
                  </a:cubicBezTo>
                  <a:cubicBezTo>
                    <a:pt x="1606" y="0"/>
                    <a:pt x="1606" y="0"/>
                    <a:pt x="1606" y="0"/>
                  </a:cubicBezTo>
                  <a:lnTo>
                    <a:pt x="0" y="0"/>
                  </a:lnTo>
                  <a:close/>
                  <a:moveTo>
                    <a:pt x="250" y="227"/>
                  </a:moveTo>
                  <a:cubicBezTo>
                    <a:pt x="250" y="286"/>
                    <a:pt x="250" y="286"/>
                    <a:pt x="250" y="286"/>
                  </a:cubicBezTo>
                  <a:cubicBezTo>
                    <a:pt x="82" y="286"/>
                    <a:pt x="82" y="286"/>
                    <a:pt x="82" y="286"/>
                  </a:cubicBezTo>
                  <a:cubicBezTo>
                    <a:pt x="160" y="152"/>
                    <a:pt x="160" y="152"/>
                    <a:pt x="160" y="152"/>
                  </a:cubicBezTo>
                  <a:cubicBezTo>
                    <a:pt x="99" y="152"/>
                    <a:pt x="99" y="152"/>
                    <a:pt x="99" y="152"/>
                  </a:cubicBezTo>
                  <a:cubicBezTo>
                    <a:pt x="99" y="95"/>
                    <a:pt x="99" y="95"/>
                    <a:pt x="99" y="95"/>
                  </a:cubicBezTo>
                  <a:cubicBezTo>
                    <a:pt x="259" y="95"/>
                    <a:pt x="259" y="95"/>
                    <a:pt x="259" y="95"/>
                  </a:cubicBezTo>
                  <a:cubicBezTo>
                    <a:pt x="184" y="227"/>
                    <a:pt x="184" y="227"/>
                    <a:pt x="184" y="227"/>
                  </a:cubicBezTo>
                  <a:lnTo>
                    <a:pt x="250" y="227"/>
                  </a:lnTo>
                  <a:close/>
                  <a:moveTo>
                    <a:pt x="333" y="286"/>
                  </a:moveTo>
                  <a:cubicBezTo>
                    <a:pt x="269" y="286"/>
                    <a:pt x="269" y="286"/>
                    <a:pt x="269" y="286"/>
                  </a:cubicBezTo>
                  <a:cubicBezTo>
                    <a:pt x="269" y="95"/>
                    <a:pt x="269" y="95"/>
                    <a:pt x="269" y="95"/>
                  </a:cubicBezTo>
                  <a:cubicBezTo>
                    <a:pt x="333" y="95"/>
                    <a:pt x="333" y="95"/>
                    <a:pt x="333" y="95"/>
                  </a:cubicBezTo>
                  <a:lnTo>
                    <a:pt x="333" y="286"/>
                  </a:lnTo>
                  <a:close/>
                  <a:moveTo>
                    <a:pt x="512" y="227"/>
                  </a:moveTo>
                  <a:cubicBezTo>
                    <a:pt x="512" y="286"/>
                    <a:pt x="512" y="286"/>
                    <a:pt x="512" y="286"/>
                  </a:cubicBezTo>
                  <a:cubicBezTo>
                    <a:pt x="344" y="286"/>
                    <a:pt x="344" y="286"/>
                    <a:pt x="344" y="286"/>
                  </a:cubicBezTo>
                  <a:cubicBezTo>
                    <a:pt x="421" y="152"/>
                    <a:pt x="421" y="152"/>
                    <a:pt x="421" y="152"/>
                  </a:cubicBezTo>
                  <a:cubicBezTo>
                    <a:pt x="361" y="152"/>
                    <a:pt x="361" y="152"/>
                    <a:pt x="361" y="152"/>
                  </a:cubicBezTo>
                  <a:cubicBezTo>
                    <a:pt x="361" y="95"/>
                    <a:pt x="361" y="95"/>
                    <a:pt x="361" y="95"/>
                  </a:cubicBezTo>
                  <a:cubicBezTo>
                    <a:pt x="521" y="95"/>
                    <a:pt x="521" y="95"/>
                    <a:pt x="521" y="95"/>
                  </a:cubicBezTo>
                  <a:cubicBezTo>
                    <a:pt x="445" y="227"/>
                    <a:pt x="445" y="227"/>
                    <a:pt x="445" y="227"/>
                  </a:cubicBezTo>
                  <a:lnTo>
                    <a:pt x="512" y="227"/>
                  </a:lnTo>
                  <a:close/>
                  <a:moveTo>
                    <a:pt x="653" y="286"/>
                  </a:moveTo>
                  <a:cubicBezTo>
                    <a:pt x="530" y="286"/>
                    <a:pt x="530" y="286"/>
                    <a:pt x="530" y="286"/>
                  </a:cubicBezTo>
                  <a:cubicBezTo>
                    <a:pt x="530" y="95"/>
                    <a:pt x="530" y="95"/>
                    <a:pt x="530" y="95"/>
                  </a:cubicBezTo>
                  <a:cubicBezTo>
                    <a:pt x="592" y="95"/>
                    <a:pt x="592" y="95"/>
                    <a:pt x="592" y="95"/>
                  </a:cubicBezTo>
                  <a:cubicBezTo>
                    <a:pt x="592" y="224"/>
                    <a:pt x="592" y="224"/>
                    <a:pt x="592" y="224"/>
                  </a:cubicBezTo>
                  <a:cubicBezTo>
                    <a:pt x="653" y="224"/>
                    <a:pt x="653" y="224"/>
                    <a:pt x="653" y="224"/>
                  </a:cubicBezTo>
                  <a:lnTo>
                    <a:pt x="653" y="286"/>
                  </a:lnTo>
                  <a:close/>
                  <a:moveTo>
                    <a:pt x="791" y="286"/>
                  </a:moveTo>
                  <a:cubicBezTo>
                    <a:pt x="785" y="262"/>
                    <a:pt x="785" y="262"/>
                    <a:pt x="785" y="262"/>
                  </a:cubicBezTo>
                  <a:cubicBezTo>
                    <a:pt x="738" y="262"/>
                    <a:pt x="738" y="262"/>
                    <a:pt x="738" y="262"/>
                  </a:cubicBezTo>
                  <a:cubicBezTo>
                    <a:pt x="733" y="286"/>
                    <a:pt x="733" y="286"/>
                    <a:pt x="733" y="286"/>
                  </a:cubicBezTo>
                  <a:cubicBezTo>
                    <a:pt x="666" y="286"/>
                    <a:pt x="666" y="286"/>
                    <a:pt x="666" y="286"/>
                  </a:cubicBezTo>
                  <a:cubicBezTo>
                    <a:pt x="728" y="95"/>
                    <a:pt x="728" y="95"/>
                    <a:pt x="728" y="95"/>
                  </a:cubicBezTo>
                  <a:cubicBezTo>
                    <a:pt x="797" y="95"/>
                    <a:pt x="797" y="95"/>
                    <a:pt x="797" y="95"/>
                  </a:cubicBezTo>
                  <a:cubicBezTo>
                    <a:pt x="858" y="286"/>
                    <a:pt x="858" y="286"/>
                    <a:pt x="858" y="286"/>
                  </a:cubicBezTo>
                  <a:lnTo>
                    <a:pt x="791" y="286"/>
                  </a:lnTo>
                  <a:close/>
                  <a:moveTo>
                    <a:pt x="888" y="286"/>
                  </a:moveTo>
                  <a:cubicBezTo>
                    <a:pt x="821" y="95"/>
                    <a:pt x="821" y="95"/>
                    <a:pt x="821" y="95"/>
                  </a:cubicBezTo>
                  <a:cubicBezTo>
                    <a:pt x="889" y="95"/>
                    <a:pt x="889" y="95"/>
                    <a:pt x="889" y="95"/>
                  </a:cubicBezTo>
                  <a:cubicBezTo>
                    <a:pt x="907" y="164"/>
                    <a:pt x="907" y="164"/>
                    <a:pt x="907" y="164"/>
                  </a:cubicBezTo>
                  <a:cubicBezTo>
                    <a:pt x="910" y="174"/>
                    <a:pt x="912" y="182"/>
                    <a:pt x="913" y="189"/>
                  </a:cubicBezTo>
                  <a:cubicBezTo>
                    <a:pt x="915" y="196"/>
                    <a:pt x="915" y="203"/>
                    <a:pt x="916" y="209"/>
                  </a:cubicBezTo>
                  <a:cubicBezTo>
                    <a:pt x="917" y="209"/>
                    <a:pt x="917" y="209"/>
                    <a:pt x="917" y="209"/>
                  </a:cubicBezTo>
                  <a:cubicBezTo>
                    <a:pt x="918" y="203"/>
                    <a:pt x="919" y="196"/>
                    <a:pt x="920" y="189"/>
                  </a:cubicBezTo>
                  <a:cubicBezTo>
                    <a:pt x="922" y="181"/>
                    <a:pt x="924" y="174"/>
                    <a:pt x="926" y="165"/>
                  </a:cubicBezTo>
                  <a:cubicBezTo>
                    <a:pt x="945" y="95"/>
                    <a:pt x="945" y="95"/>
                    <a:pt x="945" y="95"/>
                  </a:cubicBezTo>
                  <a:cubicBezTo>
                    <a:pt x="1012" y="95"/>
                    <a:pt x="1012" y="95"/>
                    <a:pt x="1012" y="95"/>
                  </a:cubicBezTo>
                  <a:cubicBezTo>
                    <a:pt x="946" y="286"/>
                    <a:pt x="946" y="286"/>
                    <a:pt x="946" y="286"/>
                  </a:cubicBezTo>
                  <a:lnTo>
                    <a:pt x="888" y="286"/>
                  </a:lnTo>
                  <a:close/>
                  <a:moveTo>
                    <a:pt x="1126" y="271"/>
                  </a:moveTo>
                  <a:cubicBezTo>
                    <a:pt x="1112" y="284"/>
                    <a:pt x="1094" y="291"/>
                    <a:pt x="1072" y="291"/>
                  </a:cubicBezTo>
                  <a:cubicBezTo>
                    <a:pt x="1060" y="291"/>
                    <a:pt x="1049" y="289"/>
                    <a:pt x="1038" y="285"/>
                  </a:cubicBezTo>
                  <a:cubicBezTo>
                    <a:pt x="1026" y="282"/>
                    <a:pt x="1015" y="277"/>
                    <a:pt x="1004" y="269"/>
                  </a:cubicBezTo>
                  <a:cubicBezTo>
                    <a:pt x="1023" y="216"/>
                    <a:pt x="1023" y="216"/>
                    <a:pt x="1023" y="216"/>
                  </a:cubicBezTo>
                  <a:cubicBezTo>
                    <a:pt x="1032" y="223"/>
                    <a:pt x="1040" y="228"/>
                    <a:pt x="1047" y="231"/>
                  </a:cubicBezTo>
                  <a:cubicBezTo>
                    <a:pt x="1054" y="234"/>
                    <a:pt x="1061" y="236"/>
                    <a:pt x="1067" y="236"/>
                  </a:cubicBezTo>
                  <a:cubicBezTo>
                    <a:pt x="1071" y="236"/>
                    <a:pt x="1075" y="235"/>
                    <a:pt x="1077" y="233"/>
                  </a:cubicBezTo>
                  <a:cubicBezTo>
                    <a:pt x="1079" y="231"/>
                    <a:pt x="1081" y="229"/>
                    <a:pt x="1081" y="226"/>
                  </a:cubicBezTo>
                  <a:cubicBezTo>
                    <a:pt x="1081" y="221"/>
                    <a:pt x="1075" y="216"/>
                    <a:pt x="1062" y="214"/>
                  </a:cubicBezTo>
                  <a:cubicBezTo>
                    <a:pt x="1058" y="213"/>
                    <a:pt x="1055" y="212"/>
                    <a:pt x="1053" y="211"/>
                  </a:cubicBezTo>
                  <a:cubicBezTo>
                    <a:pt x="1040" y="208"/>
                    <a:pt x="1030" y="202"/>
                    <a:pt x="1023" y="193"/>
                  </a:cubicBezTo>
                  <a:cubicBezTo>
                    <a:pt x="1016" y="184"/>
                    <a:pt x="1013" y="173"/>
                    <a:pt x="1013" y="160"/>
                  </a:cubicBezTo>
                  <a:cubicBezTo>
                    <a:pt x="1013" y="139"/>
                    <a:pt x="1020" y="123"/>
                    <a:pt x="1033" y="110"/>
                  </a:cubicBezTo>
                  <a:cubicBezTo>
                    <a:pt x="1046" y="97"/>
                    <a:pt x="1064" y="90"/>
                    <a:pt x="1086" y="90"/>
                  </a:cubicBezTo>
                  <a:cubicBezTo>
                    <a:pt x="1095" y="90"/>
                    <a:pt x="1105" y="92"/>
                    <a:pt x="1115" y="95"/>
                  </a:cubicBezTo>
                  <a:cubicBezTo>
                    <a:pt x="1125" y="98"/>
                    <a:pt x="1134" y="102"/>
                    <a:pt x="1144" y="108"/>
                  </a:cubicBezTo>
                  <a:cubicBezTo>
                    <a:pt x="1125" y="158"/>
                    <a:pt x="1125" y="158"/>
                    <a:pt x="1125" y="158"/>
                  </a:cubicBezTo>
                  <a:cubicBezTo>
                    <a:pt x="1119" y="153"/>
                    <a:pt x="1113" y="149"/>
                    <a:pt x="1107" y="147"/>
                  </a:cubicBezTo>
                  <a:cubicBezTo>
                    <a:pt x="1101" y="144"/>
                    <a:pt x="1095" y="143"/>
                    <a:pt x="1089" y="143"/>
                  </a:cubicBezTo>
                  <a:cubicBezTo>
                    <a:pt x="1085" y="143"/>
                    <a:pt x="1082" y="144"/>
                    <a:pt x="1079" y="145"/>
                  </a:cubicBezTo>
                  <a:cubicBezTo>
                    <a:pt x="1077" y="147"/>
                    <a:pt x="1076" y="149"/>
                    <a:pt x="1076" y="152"/>
                  </a:cubicBezTo>
                  <a:cubicBezTo>
                    <a:pt x="1076" y="157"/>
                    <a:pt x="1084" y="162"/>
                    <a:pt x="1102" y="166"/>
                  </a:cubicBezTo>
                  <a:cubicBezTo>
                    <a:pt x="1105" y="167"/>
                    <a:pt x="1107" y="167"/>
                    <a:pt x="1108" y="168"/>
                  </a:cubicBezTo>
                  <a:cubicBezTo>
                    <a:pt x="1120" y="171"/>
                    <a:pt x="1129" y="177"/>
                    <a:pt x="1136" y="186"/>
                  </a:cubicBezTo>
                  <a:cubicBezTo>
                    <a:pt x="1143" y="195"/>
                    <a:pt x="1147" y="206"/>
                    <a:pt x="1147" y="219"/>
                  </a:cubicBezTo>
                  <a:cubicBezTo>
                    <a:pt x="1147" y="240"/>
                    <a:pt x="1140" y="257"/>
                    <a:pt x="1126" y="271"/>
                  </a:cubicBezTo>
                  <a:close/>
                  <a:moveTo>
                    <a:pt x="1271" y="286"/>
                  </a:moveTo>
                  <a:cubicBezTo>
                    <a:pt x="1229" y="206"/>
                    <a:pt x="1229" y="206"/>
                    <a:pt x="1229" y="206"/>
                  </a:cubicBezTo>
                  <a:cubicBezTo>
                    <a:pt x="1229" y="286"/>
                    <a:pt x="1229" y="286"/>
                    <a:pt x="1229" y="286"/>
                  </a:cubicBezTo>
                  <a:cubicBezTo>
                    <a:pt x="1167" y="286"/>
                    <a:pt x="1167" y="286"/>
                    <a:pt x="1167" y="286"/>
                  </a:cubicBezTo>
                  <a:cubicBezTo>
                    <a:pt x="1167" y="95"/>
                    <a:pt x="1167" y="95"/>
                    <a:pt x="1167" y="95"/>
                  </a:cubicBezTo>
                  <a:cubicBezTo>
                    <a:pt x="1229" y="95"/>
                    <a:pt x="1229" y="95"/>
                    <a:pt x="1229" y="95"/>
                  </a:cubicBezTo>
                  <a:cubicBezTo>
                    <a:pt x="1229" y="176"/>
                    <a:pt x="1229" y="176"/>
                    <a:pt x="1229" y="176"/>
                  </a:cubicBezTo>
                  <a:cubicBezTo>
                    <a:pt x="1268" y="95"/>
                    <a:pt x="1268" y="95"/>
                    <a:pt x="1268" y="95"/>
                  </a:cubicBezTo>
                  <a:cubicBezTo>
                    <a:pt x="1339" y="95"/>
                    <a:pt x="1339" y="95"/>
                    <a:pt x="1339" y="95"/>
                  </a:cubicBezTo>
                  <a:cubicBezTo>
                    <a:pt x="1286" y="189"/>
                    <a:pt x="1286" y="189"/>
                    <a:pt x="1286" y="189"/>
                  </a:cubicBezTo>
                  <a:cubicBezTo>
                    <a:pt x="1346" y="286"/>
                    <a:pt x="1346" y="286"/>
                    <a:pt x="1346" y="286"/>
                  </a:cubicBezTo>
                  <a:lnTo>
                    <a:pt x="1271" y="286"/>
                  </a:lnTo>
                  <a:close/>
                  <a:moveTo>
                    <a:pt x="1464" y="201"/>
                  </a:moveTo>
                  <a:cubicBezTo>
                    <a:pt x="1464" y="286"/>
                    <a:pt x="1464" y="286"/>
                    <a:pt x="1464" y="286"/>
                  </a:cubicBezTo>
                  <a:cubicBezTo>
                    <a:pt x="1401" y="286"/>
                    <a:pt x="1401" y="286"/>
                    <a:pt x="1401" y="286"/>
                  </a:cubicBezTo>
                  <a:cubicBezTo>
                    <a:pt x="1401" y="201"/>
                    <a:pt x="1401" y="201"/>
                    <a:pt x="1401" y="201"/>
                  </a:cubicBezTo>
                  <a:cubicBezTo>
                    <a:pt x="1343" y="95"/>
                    <a:pt x="1343" y="95"/>
                    <a:pt x="1343" y="95"/>
                  </a:cubicBezTo>
                  <a:cubicBezTo>
                    <a:pt x="1414" y="95"/>
                    <a:pt x="1414" y="95"/>
                    <a:pt x="1414" y="95"/>
                  </a:cubicBezTo>
                  <a:cubicBezTo>
                    <a:pt x="1429" y="132"/>
                    <a:pt x="1429" y="132"/>
                    <a:pt x="1429" y="132"/>
                  </a:cubicBezTo>
                  <a:cubicBezTo>
                    <a:pt x="1430" y="135"/>
                    <a:pt x="1432" y="140"/>
                    <a:pt x="1433" y="146"/>
                  </a:cubicBezTo>
                  <a:cubicBezTo>
                    <a:pt x="1434" y="148"/>
                    <a:pt x="1434" y="148"/>
                    <a:pt x="1434" y="148"/>
                  </a:cubicBezTo>
                  <a:cubicBezTo>
                    <a:pt x="1435" y="144"/>
                    <a:pt x="1436" y="140"/>
                    <a:pt x="1438" y="134"/>
                  </a:cubicBezTo>
                  <a:cubicBezTo>
                    <a:pt x="1439" y="133"/>
                    <a:pt x="1439" y="132"/>
                    <a:pt x="1439" y="132"/>
                  </a:cubicBezTo>
                  <a:cubicBezTo>
                    <a:pt x="1453" y="95"/>
                    <a:pt x="1453" y="95"/>
                    <a:pt x="1453" y="95"/>
                  </a:cubicBezTo>
                  <a:cubicBezTo>
                    <a:pt x="1524" y="95"/>
                    <a:pt x="1524" y="95"/>
                    <a:pt x="1524" y="95"/>
                  </a:cubicBezTo>
                  <a:lnTo>
                    <a:pt x="1464"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nvGrpSpPr>
          <p:cNvPr id="12" name="Skupina 11">
            <a:extLst>
              <a:ext uri="{FF2B5EF4-FFF2-40B4-BE49-F238E27FC236}">
                <a16:creationId xmlns="" xmlns:a16="http://schemas.microsoft.com/office/drawing/2014/main" id="{BEE95725-00E3-4CD3-965F-B633DFAC1A77}"/>
              </a:ext>
            </a:extLst>
          </p:cNvPr>
          <p:cNvGrpSpPr/>
          <p:nvPr userDrawn="1"/>
        </p:nvGrpSpPr>
        <p:grpSpPr>
          <a:xfrm>
            <a:off x="2824728" y="4269363"/>
            <a:ext cx="1936907" cy="1872343"/>
            <a:chOff x="5185729" y="4606245"/>
            <a:chExt cx="1936907" cy="1872343"/>
          </a:xfrm>
        </p:grpSpPr>
        <p:sp>
          <p:nvSpPr>
            <p:cNvPr id="13" name="Obdélník 12">
              <a:hlinkClick r:id="" action="ppaction://noaction"/>
              <a:extLst>
                <a:ext uri="{FF2B5EF4-FFF2-40B4-BE49-F238E27FC236}">
                  <a16:creationId xmlns="" xmlns:a16="http://schemas.microsoft.com/office/drawing/2014/main" id="{168A033E-4AD5-4EA1-99AF-7D4AEB62B831}"/>
                </a:ext>
              </a:extLst>
            </p:cNvPr>
            <p:cNvSpPr/>
            <p:nvPr/>
          </p:nvSpPr>
          <p:spPr>
            <a:xfrm>
              <a:off x="5185729" y="4606245"/>
              <a:ext cx="1936907" cy="1872343"/>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36000" rIns="91440" bIns="45720" numCol="1" spcCol="0" rtlCol="0" fromWordArt="0" anchor="t" anchorCtr="0" forceAA="0" compatLnSpc="1">
              <a:prstTxWarp prst="textNoShape">
                <a:avLst/>
              </a:prstTxWarp>
              <a:noAutofit/>
            </a:bodyPr>
            <a:lstStyle/>
            <a:p>
              <a:pPr algn="ctr"/>
              <a:endParaRPr lang="cs-CZ" sz="1500" dirty="0">
                <a:solidFill>
                  <a:schemeClr val="tx2"/>
                </a:solidFill>
              </a:endParaRPr>
            </a:p>
          </p:txBody>
        </p:sp>
        <p:grpSp>
          <p:nvGrpSpPr>
            <p:cNvPr id="14" name="Group 13">
              <a:extLst>
                <a:ext uri="{FF2B5EF4-FFF2-40B4-BE49-F238E27FC236}">
                  <a16:creationId xmlns="" xmlns:a16="http://schemas.microsoft.com/office/drawing/2014/main" id="{F6A8D3E3-002A-42B1-B02F-3A6B21397699}"/>
                </a:ext>
              </a:extLst>
            </p:cNvPr>
            <p:cNvGrpSpPr>
              <a:grpSpLocks noChangeAspect="1"/>
            </p:cNvGrpSpPr>
            <p:nvPr/>
          </p:nvGrpSpPr>
          <p:grpSpPr bwMode="auto">
            <a:xfrm>
              <a:off x="5911110" y="4755638"/>
              <a:ext cx="486144" cy="674099"/>
              <a:chOff x="3706" y="3042"/>
              <a:chExt cx="344" cy="477"/>
            </a:xfrm>
            <a:solidFill>
              <a:schemeClr val="bg2"/>
            </a:solidFill>
          </p:grpSpPr>
          <p:sp>
            <p:nvSpPr>
              <p:cNvPr id="16" name="Freeform 14">
                <a:hlinkClick r:id="" action="ppaction://noaction"/>
                <a:extLst>
                  <a:ext uri="{FF2B5EF4-FFF2-40B4-BE49-F238E27FC236}">
                    <a16:creationId xmlns="" xmlns:a16="http://schemas.microsoft.com/office/drawing/2014/main" id="{A9C27B62-A67F-4D25-9011-D912623838D6}"/>
                  </a:ext>
                </a:extLst>
              </p:cNvPr>
              <p:cNvSpPr>
                <a:spLocks noEditPoints="1"/>
              </p:cNvSpPr>
              <p:nvPr/>
            </p:nvSpPr>
            <p:spPr bwMode="auto">
              <a:xfrm>
                <a:off x="3708" y="3434"/>
                <a:ext cx="316" cy="85"/>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15">
                <a:hlinkClick r:id="" action="ppaction://noaction"/>
                <a:extLst>
                  <a:ext uri="{FF2B5EF4-FFF2-40B4-BE49-F238E27FC236}">
                    <a16:creationId xmlns="" xmlns:a16="http://schemas.microsoft.com/office/drawing/2014/main" id="{3EB40BE3-E199-4DCC-8B71-7E878000BA97}"/>
                  </a:ext>
                </a:extLst>
              </p:cNvPr>
              <p:cNvSpPr>
                <a:spLocks noEditPoints="1"/>
              </p:cNvSpPr>
              <p:nvPr/>
            </p:nvSpPr>
            <p:spPr bwMode="auto">
              <a:xfrm>
                <a:off x="3706" y="3042"/>
                <a:ext cx="344" cy="382"/>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grpSp>
        <p:nvGrpSpPr>
          <p:cNvPr id="18" name="Skupina 17">
            <a:extLst>
              <a:ext uri="{FF2B5EF4-FFF2-40B4-BE49-F238E27FC236}">
                <a16:creationId xmlns="" xmlns:a16="http://schemas.microsoft.com/office/drawing/2014/main" id="{C8D0FBA3-B223-4E23-90AF-53165B0AE798}"/>
              </a:ext>
            </a:extLst>
          </p:cNvPr>
          <p:cNvGrpSpPr/>
          <p:nvPr userDrawn="1"/>
        </p:nvGrpSpPr>
        <p:grpSpPr>
          <a:xfrm>
            <a:off x="5200358" y="4260735"/>
            <a:ext cx="1936907" cy="1872343"/>
            <a:chOff x="2701001" y="4615558"/>
            <a:chExt cx="1936907" cy="1872343"/>
          </a:xfrm>
        </p:grpSpPr>
        <p:sp>
          <p:nvSpPr>
            <p:cNvPr id="19" name="Obdélník 18">
              <a:hlinkClick r:id="" action="ppaction://noaction"/>
              <a:extLst>
                <a:ext uri="{FF2B5EF4-FFF2-40B4-BE49-F238E27FC236}">
                  <a16:creationId xmlns="" xmlns:a16="http://schemas.microsoft.com/office/drawing/2014/main" id="{93915EEC-768D-490D-9820-05B021F1CFBD}"/>
                </a:ext>
              </a:extLst>
            </p:cNvPr>
            <p:cNvSpPr/>
            <p:nvPr/>
          </p:nvSpPr>
          <p:spPr>
            <a:xfrm>
              <a:off x="2701001" y="4615558"/>
              <a:ext cx="1936907" cy="1872343"/>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36000" rtlCol="0" anchor="t"/>
            <a:lstStyle/>
            <a:p>
              <a:pPr algn="ctr"/>
              <a:endParaRPr lang="cs-CZ" sz="1500" dirty="0">
                <a:solidFill>
                  <a:schemeClr val="tx2"/>
                </a:solidFill>
              </a:endParaRPr>
            </a:p>
          </p:txBody>
        </p:sp>
        <p:grpSp>
          <p:nvGrpSpPr>
            <p:cNvPr id="21" name="Group 22">
              <a:extLst>
                <a:ext uri="{FF2B5EF4-FFF2-40B4-BE49-F238E27FC236}">
                  <a16:creationId xmlns="" xmlns:a16="http://schemas.microsoft.com/office/drawing/2014/main" id="{F0EDB9F4-7311-4853-A642-8CA6A70C9378}"/>
                </a:ext>
              </a:extLst>
            </p:cNvPr>
            <p:cNvGrpSpPr>
              <a:grpSpLocks noChangeAspect="1"/>
            </p:cNvGrpSpPr>
            <p:nvPr/>
          </p:nvGrpSpPr>
          <p:grpSpPr bwMode="auto">
            <a:xfrm>
              <a:off x="3306984" y="4705703"/>
              <a:ext cx="764334" cy="721177"/>
              <a:chOff x="2044" y="2975"/>
              <a:chExt cx="549" cy="518"/>
            </a:xfrm>
            <a:solidFill>
              <a:schemeClr val="bg2"/>
            </a:solidFill>
          </p:grpSpPr>
          <p:sp>
            <p:nvSpPr>
              <p:cNvPr id="22" name="Freeform 23">
                <a:hlinkClick r:id="" action="ppaction://noaction"/>
                <a:extLst>
                  <a:ext uri="{FF2B5EF4-FFF2-40B4-BE49-F238E27FC236}">
                    <a16:creationId xmlns="" xmlns:a16="http://schemas.microsoft.com/office/drawing/2014/main" id="{C9DE1A97-F845-49FF-A776-DD77F0AE826A}"/>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3" name="Freeform 24">
                <a:hlinkClick r:id="" action="ppaction://noaction"/>
                <a:extLst>
                  <a:ext uri="{FF2B5EF4-FFF2-40B4-BE49-F238E27FC236}">
                    <a16:creationId xmlns="" xmlns:a16="http://schemas.microsoft.com/office/drawing/2014/main" id="{1734CC55-1F7D-48AD-A6DB-4D9766ADFB9C}"/>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4" name="Freeform 25">
                <a:hlinkClick r:id="" action="ppaction://noaction"/>
                <a:extLst>
                  <a:ext uri="{FF2B5EF4-FFF2-40B4-BE49-F238E27FC236}">
                    <a16:creationId xmlns="" xmlns:a16="http://schemas.microsoft.com/office/drawing/2014/main" id="{E10DA802-C000-463D-A8E0-C45C4097DD92}"/>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5" name="Freeform 26">
                <a:hlinkClick r:id="" action="ppaction://noaction"/>
                <a:extLst>
                  <a:ext uri="{FF2B5EF4-FFF2-40B4-BE49-F238E27FC236}">
                    <a16:creationId xmlns="" xmlns:a16="http://schemas.microsoft.com/office/drawing/2014/main" id="{80B7689E-A7C1-45C4-95C5-EFFC79202FD5}"/>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sp>
        <p:nvSpPr>
          <p:cNvPr id="26" name="Obdélník 25">
            <a:extLst>
              <a:ext uri="{FF2B5EF4-FFF2-40B4-BE49-F238E27FC236}">
                <a16:creationId xmlns="" xmlns:a16="http://schemas.microsoft.com/office/drawing/2014/main" id="{2E570C77-69DB-41C4-AFA2-D26BE1AFA60C}"/>
              </a:ext>
            </a:extLst>
          </p:cNvPr>
          <p:cNvSpPr/>
          <p:nvPr userDrawn="1"/>
        </p:nvSpPr>
        <p:spPr>
          <a:xfrm>
            <a:off x="2924117" y="1395364"/>
            <a:ext cx="4029556" cy="323165"/>
          </a:xfrm>
          <a:prstGeom prst="rect">
            <a:avLst/>
          </a:prstGeom>
        </p:spPr>
        <p:txBody>
          <a:bodyPr wrap="square" lIns="0" tIns="0" rIns="0" bIns="0">
            <a:spAutoFit/>
          </a:bodyPr>
          <a:lstStyle/>
          <a:p>
            <a:pPr algn="ctr"/>
            <a:r>
              <a:rPr lang="cs-CZ" sz="2100" i="1" dirty="0">
                <a:solidFill>
                  <a:schemeClr val="bg1"/>
                </a:solidFill>
                <a:latin typeface="Montserrat" panose="00000500000000000000" pitchFamily="2" charset="-18"/>
              </a:rPr>
              <a:t>silný partner pro náročné cíle</a:t>
            </a:r>
          </a:p>
        </p:txBody>
      </p:sp>
      <p:grpSp>
        <p:nvGrpSpPr>
          <p:cNvPr id="28" name="Group 31">
            <a:extLst>
              <a:ext uri="{FF2B5EF4-FFF2-40B4-BE49-F238E27FC236}">
                <a16:creationId xmlns="" xmlns:a16="http://schemas.microsoft.com/office/drawing/2014/main" id="{DECC4189-9809-41D8-B3D1-95B8CA8D1114}"/>
              </a:ext>
            </a:extLst>
          </p:cNvPr>
          <p:cNvGrpSpPr>
            <a:grpSpLocks noChangeAspect="1"/>
          </p:cNvGrpSpPr>
          <p:nvPr userDrawn="1"/>
        </p:nvGrpSpPr>
        <p:grpSpPr bwMode="auto">
          <a:xfrm>
            <a:off x="4625974" y="677497"/>
            <a:ext cx="650876" cy="572994"/>
            <a:chOff x="6434" y="1752"/>
            <a:chExt cx="468" cy="412"/>
          </a:xfrm>
          <a:solidFill>
            <a:schemeClr val="bg1"/>
          </a:solidFill>
        </p:grpSpPr>
        <p:sp>
          <p:nvSpPr>
            <p:cNvPr id="29" name="Oval 32">
              <a:extLst>
                <a:ext uri="{FF2B5EF4-FFF2-40B4-BE49-F238E27FC236}">
                  <a16:creationId xmlns="" xmlns:a16="http://schemas.microsoft.com/office/drawing/2014/main" id="{65A7A212-9326-478D-838A-21E5D19F4F5D}"/>
                </a:ext>
              </a:extLst>
            </p:cNvPr>
            <p:cNvSpPr>
              <a:spLocks noChangeArrowheads="1"/>
            </p:cNvSpPr>
            <p:nvPr/>
          </p:nvSpPr>
          <p:spPr bwMode="auto">
            <a:xfrm>
              <a:off x="6659" y="214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0" name="Oval 33">
              <a:extLst>
                <a:ext uri="{FF2B5EF4-FFF2-40B4-BE49-F238E27FC236}">
                  <a16:creationId xmlns="" xmlns:a16="http://schemas.microsoft.com/office/drawing/2014/main" id="{63E389D3-6F97-4667-9E06-A9AD96ECC47B}"/>
                </a:ext>
              </a:extLst>
            </p:cNvPr>
            <p:cNvSpPr>
              <a:spLocks noChangeArrowheads="1"/>
            </p:cNvSpPr>
            <p:nvPr/>
          </p:nvSpPr>
          <p:spPr bwMode="auto">
            <a:xfrm>
              <a:off x="6711" y="2135"/>
              <a:ext cx="22"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1" name="Oval 34">
              <a:extLst>
                <a:ext uri="{FF2B5EF4-FFF2-40B4-BE49-F238E27FC236}">
                  <a16:creationId xmlns="" xmlns:a16="http://schemas.microsoft.com/office/drawing/2014/main" id="{DC38A9B3-789E-41EE-BC9E-6FB7E4674D40}"/>
                </a:ext>
              </a:extLst>
            </p:cNvPr>
            <p:cNvSpPr>
              <a:spLocks noChangeArrowheads="1"/>
            </p:cNvSpPr>
            <p:nvPr/>
          </p:nvSpPr>
          <p:spPr bwMode="auto">
            <a:xfrm>
              <a:off x="6603" y="2134"/>
              <a:ext cx="22"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2" name="Oval 35">
              <a:extLst>
                <a:ext uri="{FF2B5EF4-FFF2-40B4-BE49-F238E27FC236}">
                  <a16:creationId xmlns="" xmlns:a16="http://schemas.microsoft.com/office/drawing/2014/main" id="{B7D12B87-6FEC-467C-9CE3-27E540DF3926}"/>
                </a:ext>
              </a:extLst>
            </p:cNvPr>
            <p:cNvSpPr>
              <a:spLocks noChangeArrowheads="1"/>
            </p:cNvSpPr>
            <p:nvPr/>
          </p:nvSpPr>
          <p:spPr bwMode="auto">
            <a:xfrm>
              <a:off x="6759" y="211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3" name="Oval 36">
              <a:extLst>
                <a:ext uri="{FF2B5EF4-FFF2-40B4-BE49-F238E27FC236}">
                  <a16:creationId xmlns="" xmlns:a16="http://schemas.microsoft.com/office/drawing/2014/main" id="{5A6D7A92-6159-4BAC-A74D-CB0D988551D5}"/>
                </a:ext>
              </a:extLst>
            </p:cNvPr>
            <p:cNvSpPr>
              <a:spLocks noChangeArrowheads="1"/>
            </p:cNvSpPr>
            <p:nvPr/>
          </p:nvSpPr>
          <p:spPr bwMode="auto">
            <a:xfrm>
              <a:off x="6550" y="211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4" name="Oval 37">
              <a:extLst>
                <a:ext uri="{FF2B5EF4-FFF2-40B4-BE49-F238E27FC236}">
                  <a16:creationId xmlns="" xmlns:a16="http://schemas.microsoft.com/office/drawing/2014/main" id="{1B07F81D-081B-49B0-95FC-001DD7DB5D31}"/>
                </a:ext>
              </a:extLst>
            </p:cNvPr>
            <p:cNvSpPr>
              <a:spLocks noChangeArrowheads="1"/>
            </p:cNvSpPr>
            <p:nvPr/>
          </p:nvSpPr>
          <p:spPr bwMode="auto">
            <a:xfrm>
              <a:off x="6764" y="1752"/>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5" name="Oval 38">
              <a:extLst>
                <a:ext uri="{FF2B5EF4-FFF2-40B4-BE49-F238E27FC236}">
                  <a16:creationId xmlns="" xmlns:a16="http://schemas.microsoft.com/office/drawing/2014/main" id="{771BE92B-4B92-44E5-98A3-D9C2C7427C7A}"/>
                </a:ext>
              </a:extLst>
            </p:cNvPr>
            <p:cNvSpPr>
              <a:spLocks noChangeArrowheads="1"/>
            </p:cNvSpPr>
            <p:nvPr/>
          </p:nvSpPr>
          <p:spPr bwMode="auto">
            <a:xfrm>
              <a:off x="6554" y="1752"/>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6" name="Oval 39">
              <a:extLst>
                <a:ext uri="{FF2B5EF4-FFF2-40B4-BE49-F238E27FC236}">
                  <a16:creationId xmlns="" xmlns:a16="http://schemas.microsoft.com/office/drawing/2014/main" id="{33AB77CF-5004-4593-BDA2-A63AB52B6004}"/>
                </a:ext>
              </a:extLst>
            </p:cNvPr>
            <p:cNvSpPr>
              <a:spLocks noChangeArrowheads="1"/>
            </p:cNvSpPr>
            <p:nvPr/>
          </p:nvSpPr>
          <p:spPr bwMode="auto">
            <a:xfrm>
              <a:off x="6800" y="2075"/>
              <a:ext cx="34" cy="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7" name="Oval 40">
              <a:extLst>
                <a:ext uri="{FF2B5EF4-FFF2-40B4-BE49-F238E27FC236}">
                  <a16:creationId xmlns="" xmlns:a16="http://schemas.microsoft.com/office/drawing/2014/main" id="{5FFBCCC8-AC50-42D0-A9FC-25811741152D}"/>
                </a:ext>
              </a:extLst>
            </p:cNvPr>
            <p:cNvSpPr>
              <a:spLocks noChangeArrowheads="1"/>
            </p:cNvSpPr>
            <p:nvPr/>
          </p:nvSpPr>
          <p:spPr bwMode="auto">
            <a:xfrm>
              <a:off x="6504" y="2075"/>
              <a:ext cx="33" cy="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8" name="Oval 41">
              <a:extLst>
                <a:ext uri="{FF2B5EF4-FFF2-40B4-BE49-F238E27FC236}">
                  <a16:creationId xmlns="" xmlns:a16="http://schemas.microsoft.com/office/drawing/2014/main" id="{279BE71D-0677-42D6-BA78-7B90BAFF2706}"/>
                </a:ext>
              </a:extLst>
            </p:cNvPr>
            <p:cNvSpPr>
              <a:spLocks noChangeArrowheads="1"/>
            </p:cNvSpPr>
            <p:nvPr/>
          </p:nvSpPr>
          <p:spPr bwMode="auto">
            <a:xfrm>
              <a:off x="6802" y="1781"/>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9" name="Oval 42">
              <a:extLst>
                <a:ext uri="{FF2B5EF4-FFF2-40B4-BE49-F238E27FC236}">
                  <a16:creationId xmlns="" xmlns:a16="http://schemas.microsoft.com/office/drawing/2014/main" id="{266BA4BC-4A4C-41C1-B81E-3DC015B7C471}"/>
                </a:ext>
              </a:extLst>
            </p:cNvPr>
            <p:cNvSpPr>
              <a:spLocks noChangeArrowheads="1"/>
            </p:cNvSpPr>
            <p:nvPr/>
          </p:nvSpPr>
          <p:spPr bwMode="auto">
            <a:xfrm>
              <a:off x="6506" y="1781"/>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0" name="Oval 43">
              <a:extLst>
                <a:ext uri="{FF2B5EF4-FFF2-40B4-BE49-F238E27FC236}">
                  <a16:creationId xmlns="" xmlns:a16="http://schemas.microsoft.com/office/drawing/2014/main" id="{6DAC3586-7AC1-4A8D-9252-CFAFD31F9246}"/>
                </a:ext>
              </a:extLst>
            </p:cNvPr>
            <p:cNvSpPr>
              <a:spLocks noChangeArrowheads="1"/>
            </p:cNvSpPr>
            <p:nvPr/>
          </p:nvSpPr>
          <p:spPr bwMode="auto">
            <a:xfrm>
              <a:off x="6468" y="2028"/>
              <a:ext cx="39" cy="4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1" name="Oval 44">
              <a:extLst>
                <a:ext uri="{FF2B5EF4-FFF2-40B4-BE49-F238E27FC236}">
                  <a16:creationId xmlns="" xmlns:a16="http://schemas.microsoft.com/office/drawing/2014/main" id="{DDC3A3A0-5C4C-4D57-B176-C50816AD1993}"/>
                </a:ext>
              </a:extLst>
            </p:cNvPr>
            <p:cNvSpPr>
              <a:spLocks noChangeArrowheads="1"/>
            </p:cNvSpPr>
            <p:nvPr/>
          </p:nvSpPr>
          <p:spPr bwMode="auto">
            <a:xfrm>
              <a:off x="6830" y="2028"/>
              <a:ext cx="39" cy="4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2" name="Oval 45">
              <a:extLst>
                <a:ext uri="{FF2B5EF4-FFF2-40B4-BE49-F238E27FC236}">
                  <a16:creationId xmlns="" xmlns:a16="http://schemas.microsoft.com/office/drawing/2014/main" id="{4D7F6FB5-54AD-4072-BDDE-87F72E6DFB02}"/>
                </a:ext>
              </a:extLst>
            </p:cNvPr>
            <p:cNvSpPr>
              <a:spLocks noChangeArrowheads="1"/>
            </p:cNvSpPr>
            <p:nvPr/>
          </p:nvSpPr>
          <p:spPr bwMode="auto">
            <a:xfrm>
              <a:off x="6467" y="1818"/>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3" name="Oval 46">
              <a:extLst>
                <a:ext uri="{FF2B5EF4-FFF2-40B4-BE49-F238E27FC236}">
                  <a16:creationId xmlns="" xmlns:a16="http://schemas.microsoft.com/office/drawing/2014/main" id="{43BE4A99-74BE-4365-B84C-FF34EC061067}"/>
                </a:ext>
              </a:extLst>
            </p:cNvPr>
            <p:cNvSpPr>
              <a:spLocks noChangeArrowheads="1"/>
            </p:cNvSpPr>
            <p:nvPr/>
          </p:nvSpPr>
          <p:spPr bwMode="auto">
            <a:xfrm>
              <a:off x="6829" y="1818"/>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4" name="Oval 47">
              <a:extLst>
                <a:ext uri="{FF2B5EF4-FFF2-40B4-BE49-F238E27FC236}">
                  <a16:creationId xmlns="" xmlns:a16="http://schemas.microsoft.com/office/drawing/2014/main" id="{F9F74E29-0F37-47BA-B3C9-74349A99A48D}"/>
                </a:ext>
              </a:extLst>
            </p:cNvPr>
            <p:cNvSpPr>
              <a:spLocks noChangeArrowheads="1"/>
            </p:cNvSpPr>
            <p:nvPr/>
          </p:nvSpPr>
          <p:spPr bwMode="auto">
            <a:xfrm>
              <a:off x="6847" y="1976"/>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5" name="Oval 48">
              <a:extLst>
                <a:ext uri="{FF2B5EF4-FFF2-40B4-BE49-F238E27FC236}">
                  <a16:creationId xmlns="" xmlns:a16="http://schemas.microsoft.com/office/drawing/2014/main" id="{C4C24B44-081D-40C6-8B5C-B1079A3714F9}"/>
                </a:ext>
              </a:extLst>
            </p:cNvPr>
            <p:cNvSpPr>
              <a:spLocks noChangeArrowheads="1"/>
            </p:cNvSpPr>
            <p:nvPr/>
          </p:nvSpPr>
          <p:spPr bwMode="auto">
            <a:xfrm>
              <a:off x="6444" y="1977"/>
              <a:ext cx="44"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6" name="Oval 49">
              <a:extLst>
                <a:ext uri="{FF2B5EF4-FFF2-40B4-BE49-F238E27FC236}">
                  <a16:creationId xmlns="" xmlns:a16="http://schemas.microsoft.com/office/drawing/2014/main" id="{563883A8-4631-4BC8-B146-2E14FA63A3A1}"/>
                </a:ext>
              </a:extLst>
            </p:cNvPr>
            <p:cNvSpPr>
              <a:spLocks noChangeArrowheads="1"/>
            </p:cNvSpPr>
            <p:nvPr/>
          </p:nvSpPr>
          <p:spPr bwMode="auto">
            <a:xfrm>
              <a:off x="6847" y="1867"/>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7" name="Oval 50">
              <a:extLst>
                <a:ext uri="{FF2B5EF4-FFF2-40B4-BE49-F238E27FC236}">
                  <a16:creationId xmlns="" xmlns:a16="http://schemas.microsoft.com/office/drawing/2014/main" id="{765DB3D0-2772-4CD6-BB8F-33EDF1F5C9EF}"/>
                </a:ext>
              </a:extLst>
            </p:cNvPr>
            <p:cNvSpPr>
              <a:spLocks noChangeArrowheads="1"/>
            </p:cNvSpPr>
            <p:nvPr/>
          </p:nvSpPr>
          <p:spPr bwMode="auto">
            <a:xfrm>
              <a:off x="6444" y="1868"/>
              <a:ext cx="44"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8" name="Oval 51">
              <a:extLst>
                <a:ext uri="{FF2B5EF4-FFF2-40B4-BE49-F238E27FC236}">
                  <a16:creationId xmlns="" xmlns:a16="http://schemas.microsoft.com/office/drawing/2014/main" id="{2D380944-BDF7-421B-B032-A5418D3FBAA1}"/>
                </a:ext>
              </a:extLst>
            </p:cNvPr>
            <p:cNvSpPr>
              <a:spLocks noChangeArrowheads="1"/>
            </p:cNvSpPr>
            <p:nvPr/>
          </p:nvSpPr>
          <p:spPr bwMode="auto">
            <a:xfrm>
              <a:off x="6434" y="1918"/>
              <a:ext cx="49" cy="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9" name="Oval 52">
              <a:extLst>
                <a:ext uri="{FF2B5EF4-FFF2-40B4-BE49-F238E27FC236}">
                  <a16:creationId xmlns="" xmlns:a16="http://schemas.microsoft.com/office/drawing/2014/main" id="{C4648F0B-9070-4111-B9B9-8369408F1FF7}"/>
                </a:ext>
              </a:extLst>
            </p:cNvPr>
            <p:cNvSpPr>
              <a:spLocks noChangeArrowheads="1"/>
            </p:cNvSpPr>
            <p:nvPr/>
          </p:nvSpPr>
          <p:spPr bwMode="auto">
            <a:xfrm>
              <a:off x="6852" y="1919"/>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0" name="Freeform 53">
              <a:extLst>
                <a:ext uri="{FF2B5EF4-FFF2-40B4-BE49-F238E27FC236}">
                  <a16:creationId xmlns="" xmlns:a16="http://schemas.microsoft.com/office/drawing/2014/main" id="{20769FBD-CBFE-4845-A156-43A95E6EDAED}"/>
                </a:ext>
              </a:extLst>
            </p:cNvPr>
            <p:cNvSpPr>
              <a:spLocks noEditPoints="1"/>
            </p:cNvSpPr>
            <p:nvPr/>
          </p:nvSpPr>
          <p:spPr bwMode="auto">
            <a:xfrm>
              <a:off x="6594" y="2019"/>
              <a:ext cx="146" cy="46"/>
            </a:xfrm>
            <a:custGeom>
              <a:avLst/>
              <a:gdLst>
                <a:gd name="T0" fmla="*/ 337 w 337"/>
                <a:gd name="T1" fmla="*/ 94 h 107"/>
                <a:gd name="T2" fmla="*/ 326 w 337"/>
                <a:gd name="T3" fmla="*/ 30 h 107"/>
                <a:gd name="T4" fmla="*/ 302 w 337"/>
                <a:gd name="T5" fmla="*/ 42 h 107"/>
                <a:gd name="T6" fmla="*/ 310 w 337"/>
                <a:gd name="T7" fmla="*/ 77 h 107"/>
                <a:gd name="T8" fmla="*/ 271 w 337"/>
                <a:gd name="T9" fmla="*/ 80 h 107"/>
                <a:gd name="T10" fmla="*/ 246 w 337"/>
                <a:gd name="T11" fmla="*/ 30 h 107"/>
                <a:gd name="T12" fmla="*/ 255 w 337"/>
                <a:gd name="T13" fmla="*/ 42 h 107"/>
                <a:gd name="T14" fmla="*/ 286 w 337"/>
                <a:gd name="T15" fmla="*/ 107 h 107"/>
                <a:gd name="T16" fmla="*/ 313 w 337"/>
                <a:gd name="T17" fmla="*/ 105 h 107"/>
                <a:gd name="T18" fmla="*/ 202 w 337"/>
                <a:gd name="T19" fmla="*/ 105 h 107"/>
                <a:gd name="T20" fmla="*/ 240 w 337"/>
                <a:gd name="T21" fmla="*/ 94 h 107"/>
                <a:gd name="T22" fmla="*/ 205 w 337"/>
                <a:gd name="T23" fmla="*/ 64 h 107"/>
                <a:gd name="T24" fmla="*/ 236 w 337"/>
                <a:gd name="T25" fmla="*/ 41 h 107"/>
                <a:gd name="T26" fmla="*/ 197 w 337"/>
                <a:gd name="T27" fmla="*/ 30 h 107"/>
                <a:gd name="T28" fmla="*/ 208 w 337"/>
                <a:gd name="T29" fmla="*/ 41 h 107"/>
                <a:gd name="T30" fmla="*/ 177 w 337"/>
                <a:gd name="T31" fmla="*/ 60 h 107"/>
                <a:gd name="T32" fmla="*/ 149 w 337"/>
                <a:gd name="T33" fmla="*/ 0 h 107"/>
                <a:gd name="T34" fmla="*/ 161 w 337"/>
                <a:gd name="T35" fmla="*/ 12 h 107"/>
                <a:gd name="T36" fmla="*/ 150 w 337"/>
                <a:gd name="T37" fmla="*/ 94 h 107"/>
                <a:gd name="T38" fmla="*/ 187 w 337"/>
                <a:gd name="T39" fmla="*/ 105 h 107"/>
                <a:gd name="T40" fmla="*/ 177 w 337"/>
                <a:gd name="T41" fmla="*/ 94 h 107"/>
                <a:gd name="T42" fmla="*/ 193 w 337"/>
                <a:gd name="T43" fmla="*/ 70 h 107"/>
                <a:gd name="T44" fmla="*/ 202 w 337"/>
                <a:gd name="T45" fmla="*/ 94 h 107"/>
                <a:gd name="T46" fmla="*/ 102 w 337"/>
                <a:gd name="T47" fmla="*/ 95 h 107"/>
                <a:gd name="T48" fmla="*/ 81 w 337"/>
                <a:gd name="T49" fmla="*/ 59 h 107"/>
                <a:gd name="T50" fmla="*/ 124 w 337"/>
                <a:gd name="T51" fmla="*/ 59 h 107"/>
                <a:gd name="T52" fmla="*/ 102 w 337"/>
                <a:gd name="T53" fmla="*/ 95 h 107"/>
                <a:gd name="T54" fmla="*/ 140 w 337"/>
                <a:gd name="T55" fmla="*/ 76 h 107"/>
                <a:gd name="T56" fmla="*/ 102 w 337"/>
                <a:gd name="T57" fmla="*/ 28 h 107"/>
                <a:gd name="T58" fmla="*/ 65 w 337"/>
                <a:gd name="T59" fmla="*/ 76 h 107"/>
                <a:gd name="T60" fmla="*/ 40 w 337"/>
                <a:gd name="T61" fmla="*/ 105 h 107"/>
                <a:gd name="T62" fmla="*/ 28 w 337"/>
                <a:gd name="T63" fmla="*/ 94 h 107"/>
                <a:gd name="T64" fmla="*/ 46 w 337"/>
                <a:gd name="T65" fmla="*/ 42 h 107"/>
                <a:gd name="T66" fmla="*/ 56 w 337"/>
                <a:gd name="T67" fmla="*/ 29 h 107"/>
                <a:gd name="T68" fmla="*/ 26 w 337"/>
                <a:gd name="T69" fmla="*/ 45 h 107"/>
                <a:gd name="T70" fmla="*/ 0 w 337"/>
                <a:gd name="T71" fmla="*/ 30 h 107"/>
                <a:gd name="T72" fmla="*/ 13 w 337"/>
                <a:gd name="T73" fmla="*/ 42 h 107"/>
                <a:gd name="T74" fmla="*/ 1 w 337"/>
                <a:gd name="T75" fmla="*/ 9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7" h="107">
                  <a:moveTo>
                    <a:pt x="337" y="105"/>
                  </a:moveTo>
                  <a:cubicBezTo>
                    <a:pt x="337" y="94"/>
                    <a:pt x="337" y="94"/>
                    <a:pt x="337" y="94"/>
                  </a:cubicBezTo>
                  <a:cubicBezTo>
                    <a:pt x="326" y="94"/>
                    <a:pt x="326" y="94"/>
                    <a:pt x="326" y="94"/>
                  </a:cubicBezTo>
                  <a:cubicBezTo>
                    <a:pt x="326" y="30"/>
                    <a:pt x="326" y="30"/>
                    <a:pt x="326" y="30"/>
                  </a:cubicBezTo>
                  <a:cubicBezTo>
                    <a:pt x="302" y="30"/>
                    <a:pt x="302" y="30"/>
                    <a:pt x="302" y="30"/>
                  </a:cubicBezTo>
                  <a:cubicBezTo>
                    <a:pt x="302" y="42"/>
                    <a:pt x="302" y="42"/>
                    <a:pt x="302" y="42"/>
                  </a:cubicBezTo>
                  <a:cubicBezTo>
                    <a:pt x="310" y="42"/>
                    <a:pt x="310" y="42"/>
                    <a:pt x="310" y="42"/>
                  </a:cubicBezTo>
                  <a:cubicBezTo>
                    <a:pt x="310" y="77"/>
                    <a:pt x="310" y="77"/>
                    <a:pt x="310" y="77"/>
                  </a:cubicBezTo>
                  <a:cubicBezTo>
                    <a:pt x="310" y="92"/>
                    <a:pt x="304" y="95"/>
                    <a:pt x="290" y="95"/>
                  </a:cubicBezTo>
                  <a:cubicBezTo>
                    <a:pt x="276" y="95"/>
                    <a:pt x="271" y="92"/>
                    <a:pt x="271" y="80"/>
                  </a:cubicBezTo>
                  <a:cubicBezTo>
                    <a:pt x="271" y="30"/>
                    <a:pt x="271" y="30"/>
                    <a:pt x="271" y="30"/>
                  </a:cubicBezTo>
                  <a:cubicBezTo>
                    <a:pt x="246" y="30"/>
                    <a:pt x="246" y="30"/>
                    <a:pt x="246" y="30"/>
                  </a:cubicBezTo>
                  <a:cubicBezTo>
                    <a:pt x="246" y="42"/>
                    <a:pt x="246" y="42"/>
                    <a:pt x="246" y="42"/>
                  </a:cubicBezTo>
                  <a:cubicBezTo>
                    <a:pt x="255" y="42"/>
                    <a:pt x="255" y="42"/>
                    <a:pt x="255" y="42"/>
                  </a:cubicBezTo>
                  <a:cubicBezTo>
                    <a:pt x="255" y="80"/>
                    <a:pt x="255" y="80"/>
                    <a:pt x="255" y="80"/>
                  </a:cubicBezTo>
                  <a:cubicBezTo>
                    <a:pt x="255" y="100"/>
                    <a:pt x="262" y="107"/>
                    <a:pt x="286" y="107"/>
                  </a:cubicBezTo>
                  <a:cubicBezTo>
                    <a:pt x="300" y="107"/>
                    <a:pt x="309" y="103"/>
                    <a:pt x="313" y="95"/>
                  </a:cubicBezTo>
                  <a:cubicBezTo>
                    <a:pt x="313" y="105"/>
                    <a:pt x="313" y="105"/>
                    <a:pt x="313" y="105"/>
                  </a:cubicBezTo>
                  <a:lnTo>
                    <a:pt x="337" y="105"/>
                  </a:lnTo>
                  <a:close/>
                  <a:moveTo>
                    <a:pt x="202" y="105"/>
                  </a:moveTo>
                  <a:cubicBezTo>
                    <a:pt x="240" y="105"/>
                    <a:pt x="240" y="105"/>
                    <a:pt x="240" y="105"/>
                  </a:cubicBezTo>
                  <a:cubicBezTo>
                    <a:pt x="240" y="94"/>
                    <a:pt x="240" y="94"/>
                    <a:pt x="240" y="94"/>
                  </a:cubicBezTo>
                  <a:cubicBezTo>
                    <a:pt x="230" y="94"/>
                    <a:pt x="230" y="94"/>
                    <a:pt x="230" y="94"/>
                  </a:cubicBezTo>
                  <a:cubicBezTo>
                    <a:pt x="205" y="64"/>
                    <a:pt x="205" y="64"/>
                    <a:pt x="205" y="64"/>
                  </a:cubicBezTo>
                  <a:cubicBezTo>
                    <a:pt x="224" y="41"/>
                    <a:pt x="224" y="41"/>
                    <a:pt x="224" y="41"/>
                  </a:cubicBezTo>
                  <a:cubicBezTo>
                    <a:pt x="236" y="41"/>
                    <a:pt x="236" y="41"/>
                    <a:pt x="236" y="41"/>
                  </a:cubicBezTo>
                  <a:cubicBezTo>
                    <a:pt x="236" y="30"/>
                    <a:pt x="236" y="30"/>
                    <a:pt x="236" y="30"/>
                  </a:cubicBezTo>
                  <a:cubicBezTo>
                    <a:pt x="197" y="30"/>
                    <a:pt x="197" y="30"/>
                    <a:pt x="197" y="30"/>
                  </a:cubicBezTo>
                  <a:cubicBezTo>
                    <a:pt x="197" y="41"/>
                    <a:pt x="197" y="41"/>
                    <a:pt x="197" y="41"/>
                  </a:cubicBezTo>
                  <a:cubicBezTo>
                    <a:pt x="208" y="41"/>
                    <a:pt x="208" y="41"/>
                    <a:pt x="208" y="41"/>
                  </a:cubicBezTo>
                  <a:cubicBezTo>
                    <a:pt x="193" y="60"/>
                    <a:pt x="193" y="60"/>
                    <a:pt x="193" y="60"/>
                  </a:cubicBezTo>
                  <a:cubicBezTo>
                    <a:pt x="177" y="60"/>
                    <a:pt x="177" y="60"/>
                    <a:pt x="177" y="60"/>
                  </a:cubicBezTo>
                  <a:cubicBezTo>
                    <a:pt x="177" y="0"/>
                    <a:pt x="177" y="0"/>
                    <a:pt x="177" y="0"/>
                  </a:cubicBezTo>
                  <a:cubicBezTo>
                    <a:pt x="149" y="0"/>
                    <a:pt x="149" y="0"/>
                    <a:pt x="149" y="0"/>
                  </a:cubicBezTo>
                  <a:cubicBezTo>
                    <a:pt x="149" y="12"/>
                    <a:pt x="149" y="12"/>
                    <a:pt x="149" y="12"/>
                  </a:cubicBezTo>
                  <a:cubicBezTo>
                    <a:pt x="161" y="12"/>
                    <a:pt x="161" y="12"/>
                    <a:pt x="161" y="12"/>
                  </a:cubicBezTo>
                  <a:cubicBezTo>
                    <a:pt x="161" y="94"/>
                    <a:pt x="161" y="94"/>
                    <a:pt x="161" y="94"/>
                  </a:cubicBezTo>
                  <a:cubicBezTo>
                    <a:pt x="150" y="94"/>
                    <a:pt x="150" y="94"/>
                    <a:pt x="150" y="94"/>
                  </a:cubicBezTo>
                  <a:cubicBezTo>
                    <a:pt x="150" y="105"/>
                    <a:pt x="150" y="105"/>
                    <a:pt x="150" y="105"/>
                  </a:cubicBezTo>
                  <a:cubicBezTo>
                    <a:pt x="187" y="105"/>
                    <a:pt x="187" y="105"/>
                    <a:pt x="187" y="105"/>
                  </a:cubicBezTo>
                  <a:cubicBezTo>
                    <a:pt x="187" y="94"/>
                    <a:pt x="187" y="94"/>
                    <a:pt x="187" y="94"/>
                  </a:cubicBezTo>
                  <a:cubicBezTo>
                    <a:pt x="177" y="94"/>
                    <a:pt x="177" y="94"/>
                    <a:pt x="177" y="94"/>
                  </a:cubicBezTo>
                  <a:cubicBezTo>
                    <a:pt x="177" y="70"/>
                    <a:pt x="177" y="70"/>
                    <a:pt x="177" y="70"/>
                  </a:cubicBezTo>
                  <a:cubicBezTo>
                    <a:pt x="193" y="70"/>
                    <a:pt x="193" y="70"/>
                    <a:pt x="193" y="70"/>
                  </a:cubicBezTo>
                  <a:cubicBezTo>
                    <a:pt x="212" y="94"/>
                    <a:pt x="212" y="94"/>
                    <a:pt x="212" y="94"/>
                  </a:cubicBezTo>
                  <a:cubicBezTo>
                    <a:pt x="202" y="94"/>
                    <a:pt x="202" y="94"/>
                    <a:pt x="202" y="94"/>
                  </a:cubicBezTo>
                  <a:lnTo>
                    <a:pt x="202" y="105"/>
                  </a:lnTo>
                  <a:close/>
                  <a:moveTo>
                    <a:pt x="102" y="95"/>
                  </a:moveTo>
                  <a:cubicBezTo>
                    <a:pt x="85" y="95"/>
                    <a:pt x="81" y="90"/>
                    <a:pt x="81" y="76"/>
                  </a:cubicBezTo>
                  <a:cubicBezTo>
                    <a:pt x="81" y="59"/>
                    <a:pt x="81" y="59"/>
                    <a:pt x="81" y="59"/>
                  </a:cubicBezTo>
                  <a:cubicBezTo>
                    <a:pt x="81" y="45"/>
                    <a:pt x="85" y="39"/>
                    <a:pt x="102" y="39"/>
                  </a:cubicBezTo>
                  <a:cubicBezTo>
                    <a:pt x="120" y="39"/>
                    <a:pt x="124" y="45"/>
                    <a:pt x="124" y="59"/>
                  </a:cubicBezTo>
                  <a:cubicBezTo>
                    <a:pt x="124" y="76"/>
                    <a:pt x="124" y="76"/>
                    <a:pt x="124" y="76"/>
                  </a:cubicBezTo>
                  <a:cubicBezTo>
                    <a:pt x="124" y="90"/>
                    <a:pt x="120" y="95"/>
                    <a:pt x="102" y="95"/>
                  </a:cubicBezTo>
                  <a:close/>
                  <a:moveTo>
                    <a:pt x="102" y="107"/>
                  </a:moveTo>
                  <a:cubicBezTo>
                    <a:pt x="131" y="107"/>
                    <a:pt x="140" y="98"/>
                    <a:pt x="140" y="76"/>
                  </a:cubicBezTo>
                  <a:cubicBezTo>
                    <a:pt x="140" y="59"/>
                    <a:pt x="140" y="59"/>
                    <a:pt x="140" y="59"/>
                  </a:cubicBezTo>
                  <a:cubicBezTo>
                    <a:pt x="140" y="37"/>
                    <a:pt x="131" y="28"/>
                    <a:pt x="102" y="28"/>
                  </a:cubicBezTo>
                  <a:cubicBezTo>
                    <a:pt x="74" y="28"/>
                    <a:pt x="65" y="37"/>
                    <a:pt x="65" y="59"/>
                  </a:cubicBezTo>
                  <a:cubicBezTo>
                    <a:pt x="65" y="76"/>
                    <a:pt x="65" y="76"/>
                    <a:pt x="65" y="76"/>
                  </a:cubicBezTo>
                  <a:cubicBezTo>
                    <a:pt x="65" y="98"/>
                    <a:pt x="74" y="107"/>
                    <a:pt x="102" y="107"/>
                  </a:cubicBezTo>
                  <a:close/>
                  <a:moveTo>
                    <a:pt x="40" y="105"/>
                  </a:moveTo>
                  <a:cubicBezTo>
                    <a:pt x="40" y="94"/>
                    <a:pt x="40" y="94"/>
                    <a:pt x="40" y="94"/>
                  </a:cubicBezTo>
                  <a:cubicBezTo>
                    <a:pt x="28" y="94"/>
                    <a:pt x="28" y="94"/>
                    <a:pt x="28" y="94"/>
                  </a:cubicBezTo>
                  <a:cubicBezTo>
                    <a:pt x="28" y="62"/>
                    <a:pt x="28" y="62"/>
                    <a:pt x="28" y="62"/>
                  </a:cubicBezTo>
                  <a:cubicBezTo>
                    <a:pt x="29" y="49"/>
                    <a:pt x="34" y="42"/>
                    <a:pt x="46" y="42"/>
                  </a:cubicBezTo>
                  <a:cubicBezTo>
                    <a:pt x="56" y="42"/>
                    <a:pt x="56" y="42"/>
                    <a:pt x="56" y="42"/>
                  </a:cubicBezTo>
                  <a:cubicBezTo>
                    <a:pt x="56" y="29"/>
                    <a:pt x="56" y="29"/>
                    <a:pt x="56" y="29"/>
                  </a:cubicBezTo>
                  <a:cubicBezTo>
                    <a:pt x="47" y="29"/>
                    <a:pt x="47" y="29"/>
                    <a:pt x="47" y="29"/>
                  </a:cubicBezTo>
                  <a:cubicBezTo>
                    <a:pt x="34" y="29"/>
                    <a:pt x="28" y="36"/>
                    <a:pt x="26" y="45"/>
                  </a:cubicBezTo>
                  <a:cubicBezTo>
                    <a:pt x="26" y="30"/>
                    <a:pt x="26" y="30"/>
                    <a:pt x="26" y="30"/>
                  </a:cubicBezTo>
                  <a:cubicBezTo>
                    <a:pt x="0" y="30"/>
                    <a:pt x="0" y="30"/>
                    <a:pt x="0" y="30"/>
                  </a:cubicBezTo>
                  <a:cubicBezTo>
                    <a:pt x="0" y="42"/>
                    <a:pt x="0" y="42"/>
                    <a:pt x="0" y="42"/>
                  </a:cubicBezTo>
                  <a:cubicBezTo>
                    <a:pt x="13" y="42"/>
                    <a:pt x="13" y="42"/>
                    <a:pt x="13" y="42"/>
                  </a:cubicBezTo>
                  <a:cubicBezTo>
                    <a:pt x="13" y="94"/>
                    <a:pt x="13" y="94"/>
                    <a:pt x="13" y="94"/>
                  </a:cubicBezTo>
                  <a:cubicBezTo>
                    <a:pt x="1" y="94"/>
                    <a:pt x="1" y="94"/>
                    <a:pt x="1" y="94"/>
                  </a:cubicBezTo>
                  <a:cubicBezTo>
                    <a:pt x="1" y="105"/>
                    <a:pt x="1" y="105"/>
                    <a:pt x="1"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1" name="Freeform 54">
              <a:extLst>
                <a:ext uri="{FF2B5EF4-FFF2-40B4-BE49-F238E27FC236}">
                  <a16:creationId xmlns="" xmlns:a16="http://schemas.microsoft.com/office/drawing/2014/main" id="{621146C7-3268-452A-B31D-335D3E61841D}"/>
                </a:ext>
              </a:extLst>
            </p:cNvPr>
            <p:cNvSpPr>
              <a:spLocks noEditPoints="1"/>
            </p:cNvSpPr>
            <p:nvPr/>
          </p:nvSpPr>
          <p:spPr bwMode="auto">
            <a:xfrm>
              <a:off x="6582" y="1969"/>
              <a:ext cx="170" cy="45"/>
            </a:xfrm>
            <a:custGeom>
              <a:avLst/>
              <a:gdLst>
                <a:gd name="T0" fmla="*/ 328 w 393"/>
                <a:gd name="T1" fmla="*/ 82 h 106"/>
                <a:gd name="T2" fmla="*/ 367 w 393"/>
                <a:gd name="T3" fmla="*/ 72 h 106"/>
                <a:gd name="T4" fmla="*/ 346 w 393"/>
                <a:gd name="T5" fmla="*/ 95 h 106"/>
                <a:gd name="T6" fmla="*/ 369 w 393"/>
                <a:gd name="T7" fmla="*/ 95 h 106"/>
                <a:gd name="T8" fmla="*/ 393 w 393"/>
                <a:gd name="T9" fmla="*/ 105 h 106"/>
                <a:gd name="T10" fmla="*/ 383 w 393"/>
                <a:gd name="T11" fmla="*/ 94 h 106"/>
                <a:gd name="T12" fmla="*/ 349 w 393"/>
                <a:gd name="T13" fmla="*/ 28 h 106"/>
                <a:gd name="T14" fmla="*/ 317 w 393"/>
                <a:gd name="T15" fmla="*/ 53 h 106"/>
                <a:gd name="T16" fmla="*/ 331 w 393"/>
                <a:gd name="T17" fmla="*/ 50 h 106"/>
                <a:gd name="T18" fmla="*/ 367 w 393"/>
                <a:gd name="T19" fmla="*/ 54 h 106"/>
                <a:gd name="T20" fmla="*/ 344 w 393"/>
                <a:gd name="T21" fmla="*/ 59 h 106"/>
                <a:gd name="T22" fmla="*/ 342 w 393"/>
                <a:gd name="T23" fmla="*/ 106 h 106"/>
                <a:gd name="T24" fmla="*/ 303 w 393"/>
                <a:gd name="T25" fmla="*/ 105 h 106"/>
                <a:gd name="T26" fmla="*/ 292 w 393"/>
                <a:gd name="T27" fmla="*/ 94 h 106"/>
                <a:gd name="T28" fmla="*/ 264 w 393"/>
                <a:gd name="T29" fmla="*/ 28 h 106"/>
                <a:gd name="T30" fmla="*/ 212 w 393"/>
                <a:gd name="T31" fmla="*/ 28 h 106"/>
                <a:gd name="T32" fmla="*/ 186 w 393"/>
                <a:gd name="T33" fmla="*/ 30 h 106"/>
                <a:gd name="T34" fmla="*/ 160 w 393"/>
                <a:gd name="T35" fmla="*/ 42 h 106"/>
                <a:gd name="T36" fmla="*/ 172 w 393"/>
                <a:gd name="T37" fmla="*/ 94 h 106"/>
                <a:gd name="T38" fmla="*/ 161 w 393"/>
                <a:gd name="T39" fmla="*/ 105 h 106"/>
                <a:gd name="T40" fmla="*/ 198 w 393"/>
                <a:gd name="T41" fmla="*/ 94 h 106"/>
                <a:gd name="T42" fmla="*/ 188 w 393"/>
                <a:gd name="T43" fmla="*/ 56 h 106"/>
                <a:gd name="T44" fmla="*/ 225 w 393"/>
                <a:gd name="T45" fmla="*/ 56 h 106"/>
                <a:gd name="T46" fmla="*/ 215 w 393"/>
                <a:gd name="T47" fmla="*/ 94 h 106"/>
                <a:gd name="T48" fmla="*/ 250 w 393"/>
                <a:gd name="T49" fmla="*/ 105 h 106"/>
                <a:gd name="T50" fmla="*/ 240 w 393"/>
                <a:gd name="T51" fmla="*/ 94 h 106"/>
                <a:gd name="T52" fmla="*/ 260 w 393"/>
                <a:gd name="T53" fmla="*/ 40 h 106"/>
                <a:gd name="T54" fmla="*/ 276 w 393"/>
                <a:gd name="T55" fmla="*/ 94 h 106"/>
                <a:gd name="T56" fmla="*/ 267 w 393"/>
                <a:gd name="T57" fmla="*/ 105 h 106"/>
                <a:gd name="T58" fmla="*/ 138 w 393"/>
                <a:gd name="T59" fmla="*/ 94 h 106"/>
                <a:gd name="T60" fmla="*/ 126 w 393"/>
                <a:gd name="T61" fmla="*/ 62 h 106"/>
                <a:gd name="T62" fmla="*/ 154 w 393"/>
                <a:gd name="T63" fmla="*/ 42 h 106"/>
                <a:gd name="T64" fmla="*/ 145 w 393"/>
                <a:gd name="T65" fmla="*/ 29 h 106"/>
                <a:gd name="T66" fmla="*/ 123 w 393"/>
                <a:gd name="T67" fmla="*/ 30 h 106"/>
                <a:gd name="T68" fmla="*/ 97 w 393"/>
                <a:gd name="T69" fmla="*/ 42 h 106"/>
                <a:gd name="T70" fmla="*/ 110 w 393"/>
                <a:gd name="T71" fmla="*/ 94 h 106"/>
                <a:gd name="T72" fmla="*/ 98 w 393"/>
                <a:gd name="T73" fmla="*/ 105 h 106"/>
                <a:gd name="T74" fmla="*/ 70 w 393"/>
                <a:gd name="T75" fmla="*/ 18 h 106"/>
                <a:gd name="T76" fmla="*/ 70 w 393"/>
                <a:gd name="T77" fmla="*/ 0 h 106"/>
                <a:gd name="T78" fmla="*/ 70 w 393"/>
                <a:gd name="T79" fmla="*/ 18 h 106"/>
                <a:gd name="T80" fmla="*/ 39 w 393"/>
                <a:gd name="T81" fmla="*/ 105 h 106"/>
                <a:gd name="T82" fmla="*/ 28 w 393"/>
                <a:gd name="T83" fmla="*/ 94 h 106"/>
                <a:gd name="T84" fmla="*/ 62 w 393"/>
                <a:gd name="T85" fmla="*/ 42 h 106"/>
                <a:gd name="T86" fmla="*/ 53 w 393"/>
                <a:gd name="T87" fmla="*/ 94 h 106"/>
                <a:gd name="T88" fmla="*/ 89 w 393"/>
                <a:gd name="T89" fmla="*/ 105 h 106"/>
                <a:gd name="T90" fmla="*/ 79 w 393"/>
                <a:gd name="T91" fmla="*/ 94 h 106"/>
                <a:gd name="T92" fmla="*/ 28 w 393"/>
                <a:gd name="T93" fmla="*/ 30 h 106"/>
                <a:gd name="T94" fmla="*/ 40 w 393"/>
                <a:gd name="T95" fmla="*/ 11 h 106"/>
                <a:gd name="T96" fmla="*/ 49 w 393"/>
                <a:gd name="T97" fmla="*/ 0 h 106"/>
                <a:gd name="T98" fmla="*/ 12 w 393"/>
                <a:gd name="T99" fmla="*/ 24 h 106"/>
                <a:gd name="T100" fmla="*/ 0 w 393"/>
                <a:gd name="T101" fmla="*/ 30 h 106"/>
                <a:gd name="T102" fmla="*/ 12 w 393"/>
                <a:gd name="T103" fmla="*/ 42 h 106"/>
                <a:gd name="T104" fmla="*/ 1 w 393"/>
                <a:gd name="T105" fmla="*/ 9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3" h="106">
                  <a:moveTo>
                    <a:pt x="346" y="95"/>
                  </a:moveTo>
                  <a:cubicBezTo>
                    <a:pt x="331" y="95"/>
                    <a:pt x="328" y="92"/>
                    <a:pt x="328" y="82"/>
                  </a:cubicBezTo>
                  <a:cubicBezTo>
                    <a:pt x="328" y="73"/>
                    <a:pt x="332" y="69"/>
                    <a:pt x="348" y="69"/>
                  </a:cubicBezTo>
                  <a:cubicBezTo>
                    <a:pt x="356" y="69"/>
                    <a:pt x="363" y="70"/>
                    <a:pt x="367" y="72"/>
                  </a:cubicBezTo>
                  <a:cubicBezTo>
                    <a:pt x="367" y="82"/>
                    <a:pt x="367" y="82"/>
                    <a:pt x="367" y="82"/>
                  </a:cubicBezTo>
                  <a:cubicBezTo>
                    <a:pt x="366" y="91"/>
                    <a:pt x="359" y="95"/>
                    <a:pt x="346" y="95"/>
                  </a:cubicBezTo>
                  <a:moveTo>
                    <a:pt x="342" y="106"/>
                  </a:moveTo>
                  <a:cubicBezTo>
                    <a:pt x="358" y="106"/>
                    <a:pt x="365" y="103"/>
                    <a:pt x="369" y="95"/>
                  </a:cubicBezTo>
                  <a:cubicBezTo>
                    <a:pt x="369" y="105"/>
                    <a:pt x="369" y="105"/>
                    <a:pt x="369" y="105"/>
                  </a:cubicBezTo>
                  <a:cubicBezTo>
                    <a:pt x="393" y="105"/>
                    <a:pt x="393" y="105"/>
                    <a:pt x="393" y="105"/>
                  </a:cubicBezTo>
                  <a:cubicBezTo>
                    <a:pt x="393" y="94"/>
                    <a:pt x="393" y="94"/>
                    <a:pt x="393" y="94"/>
                  </a:cubicBezTo>
                  <a:cubicBezTo>
                    <a:pt x="383" y="94"/>
                    <a:pt x="383" y="94"/>
                    <a:pt x="383" y="94"/>
                  </a:cubicBezTo>
                  <a:cubicBezTo>
                    <a:pt x="383" y="54"/>
                    <a:pt x="383" y="54"/>
                    <a:pt x="383" y="54"/>
                  </a:cubicBezTo>
                  <a:cubicBezTo>
                    <a:pt x="383" y="36"/>
                    <a:pt x="376" y="28"/>
                    <a:pt x="349" y="28"/>
                  </a:cubicBezTo>
                  <a:cubicBezTo>
                    <a:pt x="325" y="28"/>
                    <a:pt x="317" y="35"/>
                    <a:pt x="317" y="50"/>
                  </a:cubicBezTo>
                  <a:cubicBezTo>
                    <a:pt x="317" y="53"/>
                    <a:pt x="317" y="53"/>
                    <a:pt x="317" y="53"/>
                  </a:cubicBezTo>
                  <a:cubicBezTo>
                    <a:pt x="331" y="53"/>
                    <a:pt x="331" y="53"/>
                    <a:pt x="331" y="53"/>
                  </a:cubicBezTo>
                  <a:cubicBezTo>
                    <a:pt x="331" y="50"/>
                    <a:pt x="331" y="50"/>
                    <a:pt x="331" y="50"/>
                  </a:cubicBezTo>
                  <a:cubicBezTo>
                    <a:pt x="331" y="43"/>
                    <a:pt x="335" y="40"/>
                    <a:pt x="348" y="40"/>
                  </a:cubicBezTo>
                  <a:cubicBezTo>
                    <a:pt x="365" y="40"/>
                    <a:pt x="367" y="43"/>
                    <a:pt x="367" y="54"/>
                  </a:cubicBezTo>
                  <a:cubicBezTo>
                    <a:pt x="367" y="63"/>
                    <a:pt x="367" y="63"/>
                    <a:pt x="367" y="63"/>
                  </a:cubicBezTo>
                  <a:cubicBezTo>
                    <a:pt x="361" y="60"/>
                    <a:pt x="354" y="59"/>
                    <a:pt x="344" y="59"/>
                  </a:cubicBezTo>
                  <a:cubicBezTo>
                    <a:pt x="321" y="59"/>
                    <a:pt x="312" y="65"/>
                    <a:pt x="312" y="82"/>
                  </a:cubicBezTo>
                  <a:cubicBezTo>
                    <a:pt x="312" y="99"/>
                    <a:pt x="319" y="106"/>
                    <a:pt x="342" y="106"/>
                  </a:cubicBezTo>
                  <a:close/>
                  <a:moveTo>
                    <a:pt x="267" y="105"/>
                  </a:moveTo>
                  <a:cubicBezTo>
                    <a:pt x="303" y="105"/>
                    <a:pt x="303" y="105"/>
                    <a:pt x="303" y="105"/>
                  </a:cubicBezTo>
                  <a:cubicBezTo>
                    <a:pt x="303" y="94"/>
                    <a:pt x="303" y="94"/>
                    <a:pt x="303" y="94"/>
                  </a:cubicBezTo>
                  <a:cubicBezTo>
                    <a:pt x="292" y="94"/>
                    <a:pt x="292" y="94"/>
                    <a:pt x="292" y="94"/>
                  </a:cubicBezTo>
                  <a:cubicBezTo>
                    <a:pt x="292" y="56"/>
                    <a:pt x="292" y="56"/>
                    <a:pt x="292" y="56"/>
                  </a:cubicBezTo>
                  <a:cubicBezTo>
                    <a:pt x="292" y="35"/>
                    <a:pt x="285" y="28"/>
                    <a:pt x="264" y="28"/>
                  </a:cubicBezTo>
                  <a:cubicBezTo>
                    <a:pt x="248" y="28"/>
                    <a:pt x="240" y="33"/>
                    <a:pt x="237" y="40"/>
                  </a:cubicBezTo>
                  <a:cubicBezTo>
                    <a:pt x="233" y="31"/>
                    <a:pt x="226" y="28"/>
                    <a:pt x="212" y="28"/>
                  </a:cubicBezTo>
                  <a:cubicBezTo>
                    <a:pt x="197" y="28"/>
                    <a:pt x="189" y="33"/>
                    <a:pt x="186" y="40"/>
                  </a:cubicBezTo>
                  <a:cubicBezTo>
                    <a:pt x="186" y="30"/>
                    <a:pt x="186" y="30"/>
                    <a:pt x="186" y="30"/>
                  </a:cubicBezTo>
                  <a:cubicBezTo>
                    <a:pt x="160" y="30"/>
                    <a:pt x="160" y="30"/>
                    <a:pt x="160" y="30"/>
                  </a:cubicBezTo>
                  <a:cubicBezTo>
                    <a:pt x="160" y="42"/>
                    <a:pt x="160" y="42"/>
                    <a:pt x="160" y="42"/>
                  </a:cubicBezTo>
                  <a:cubicBezTo>
                    <a:pt x="172" y="42"/>
                    <a:pt x="172" y="42"/>
                    <a:pt x="172" y="42"/>
                  </a:cubicBezTo>
                  <a:cubicBezTo>
                    <a:pt x="172" y="94"/>
                    <a:pt x="172" y="94"/>
                    <a:pt x="172" y="94"/>
                  </a:cubicBezTo>
                  <a:cubicBezTo>
                    <a:pt x="161" y="94"/>
                    <a:pt x="161" y="94"/>
                    <a:pt x="161" y="94"/>
                  </a:cubicBezTo>
                  <a:cubicBezTo>
                    <a:pt x="161" y="105"/>
                    <a:pt x="161" y="105"/>
                    <a:pt x="161" y="105"/>
                  </a:cubicBezTo>
                  <a:cubicBezTo>
                    <a:pt x="198" y="105"/>
                    <a:pt x="198" y="105"/>
                    <a:pt x="198" y="105"/>
                  </a:cubicBezTo>
                  <a:cubicBezTo>
                    <a:pt x="198" y="94"/>
                    <a:pt x="198" y="94"/>
                    <a:pt x="198" y="94"/>
                  </a:cubicBezTo>
                  <a:cubicBezTo>
                    <a:pt x="188" y="94"/>
                    <a:pt x="188" y="94"/>
                    <a:pt x="188" y="94"/>
                  </a:cubicBezTo>
                  <a:cubicBezTo>
                    <a:pt x="188" y="56"/>
                    <a:pt x="188" y="56"/>
                    <a:pt x="188" y="56"/>
                  </a:cubicBezTo>
                  <a:cubicBezTo>
                    <a:pt x="188" y="44"/>
                    <a:pt x="193" y="40"/>
                    <a:pt x="208" y="40"/>
                  </a:cubicBezTo>
                  <a:cubicBezTo>
                    <a:pt x="221" y="40"/>
                    <a:pt x="225" y="44"/>
                    <a:pt x="225" y="56"/>
                  </a:cubicBezTo>
                  <a:cubicBezTo>
                    <a:pt x="225" y="94"/>
                    <a:pt x="225" y="94"/>
                    <a:pt x="225" y="94"/>
                  </a:cubicBezTo>
                  <a:cubicBezTo>
                    <a:pt x="215" y="94"/>
                    <a:pt x="215" y="94"/>
                    <a:pt x="215" y="94"/>
                  </a:cubicBezTo>
                  <a:cubicBezTo>
                    <a:pt x="215" y="105"/>
                    <a:pt x="215" y="105"/>
                    <a:pt x="215" y="105"/>
                  </a:cubicBezTo>
                  <a:cubicBezTo>
                    <a:pt x="250" y="105"/>
                    <a:pt x="250" y="105"/>
                    <a:pt x="250" y="105"/>
                  </a:cubicBezTo>
                  <a:cubicBezTo>
                    <a:pt x="250" y="94"/>
                    <a:pt x="250" y="94"/>
                    <a:pt x="250" y="94"/>
                  </a:cubicBezTo>
                  <a:cubicBezTo>
                    <a:pt x="240" y="94"/>
                    <a:pt x="240" y="94"/>
                    <a:pt x="240" y="94"/>
                  </a:cubicBezTo>
                  <a:cubicBezTo>
                    <a:pt x="240" y="56"/>
                    <a:pt x="240" y="56"/>
                    <a:pt x="240" y="56"/>
                  </a:cubicBezTo>
                  <a:cubicBezTo>
                    <a:pt x="240" y="44"/>
                    <a:pt x="245" y="40"/>
                    <a:pt x="260" y="40"/>
                  </a:cubicBezTo>
                  <a:cubicBezTo>
                    <a:pt x="273" y="40"/>
                    <a:pt x="276" y="44"/>
                    <a:pt x="276" y="56"/>
                  </a:cubicBezTo>
                  <a:cubicBezTo>
                    <a:pt x="276" y="94"/>
                    <a:pt x="276" y="94"/>
                    <a:pt x="276" y="94"/>
                  </a:cubicBezTo>
                  <a:cubicBezTo>
                    <a:pt x="267" y="94"/>
                    <a:pt x="267" y="94"/>
                    <a:pt x="267" y="94"/>
                  </a:cubicBezTo>
                  <a:lnTo>
                    <a:pt x="267" y="105"/>
                  </a:lnTo>
                  <a:close/>
                  <a:moveTo>
                    <a:pt x="138" y="105"/>
                  </a:moveTo>
                  <a:cubicBezTo>
                    <a:pt x="138" y="94"/>
                    <a:pt x="138" y="94"/>
                    <a:pt x="138" y="94"/>
                  </a:cubicBezTo>
                  <a:cubicBezTo>
                    <a:pt x="126" y="94"/>
                    <a:pt x="126" y="94"/>
                    <a:pt x="126" y="94"/>
                  </a:cubicBezTo>
                  <a:cubicBezTo>
                    <a:pt x="126" y="62"/>
                    <a:pt x="126" y="62"/>
                    <a:pt x="126" y="62"/>
                  </a:cubicBezTo>
                  <a:cubicBezTo>
                    <a:pt x="127" y="49"/>
                    <a:pt x="132" y="42"/>
                    <a:pt x="143" y="42"/>
                  </a:cubicBezTo>
                  <a:cubicBezTo>
                    <a:pt x="154" y="42"/>
                    <a:pt x="154" y="42"/>
                    <a:pt x="154" y="42"/>
                  </a:cubicBezTo>
                  <a:cubicBezTo>
                    <a:pt x="154" y="29"/>
                    <a:pt x="154" y="29"/>
                    <a:pt x="154" y="29"/>
                  </a:cubicBezTo>
                  <a:cubicBezTo>
                    <a:pt x="145" y="29"/>
                    <a:pt x="145" y="29"/>
                    <a:pt x="145" y="29"/>
                  </a:cubicBezTo>
                  <a:cubicBezTo>
                    <a:pt x="132" y="29"/>
                    <a:pt x="126" y="36"/>
                    <a:pt x="123" y="45"/>
                  </a:cubicBezTo>
                  <a:cubicBezTo>
                    <a:pt x="123" y="30"/>
                    <a:pt x="123" y="30"/>
                    <a:pt x="123" y="30"/>
                  </a:cubicBezTo>
                  <a:cubicBezTo>
                    <a:pt x="97" y="30"/>
                    <a:pt x="97" y="30"/>
                    <a:pt x="97" y="30"/>
                  </a:cubicBezTo>
                  <a:cubicBezTo>
                    <a:pt x="97" y="42"/>
                    <a:pt x="97" y="42"/>
                    <a:pt x="97" y="42"/>
                  </a:cubicBezTo>
                  <a:cubicBezTo>
                    <a:pt x="110" y="42"/>
                    <a:pt x="110" y="42"/>
                    <a:pt x="110" y="42"/>
                  </a:cubicBezTo>
                  <a:cubicBezTo>
                    <a:pt x="110" y="94"/>
                    <a:pt x="110" y="94"/>
                    <a:pt x="110" y="94"/>
                  </a:cubicBezTo>
                  <a:cubicBezTo>
                    <a:pt x="98" y="94"/>
                    <a:pt x="98" y="94"/>
                    <a:pt x="98" y="94"/>
                  </a:cubicBezTo>
                  <a:cubicBezTo>
                    <a:pt x="98" y="105"/>
                    <a:pt x="98" y="105"/>
                    <a:pt x="98" y="105"/>
                  </a:cubicBezTo>
                  <a:lnTo>
                    <a:pt x="138" y="105"/>
                  </a:lnTo>
                  <a:close/>
                  <a:moveTo>
                    <a:pt x="70" y="18"/>
                  </a:moveTo>
                  <a:cubicBezTo>
                    <a:pt x="76" y="18"/>
                    <a:pt x="80" y="14"/>
                    <a:pt x="80" y="9"/>
                  </a:cubicBezTo>
                  <a:cubicBezTo>
                    <a:pt x="80" y="4"/>
                    <a:pt x="76" y="0"/>
                    <a:pt x="70" y="0"/>
                  </a:cubicBezTo>
                  <a:cubicBezTo>
                    <a:pt x="65" y="0"/>
                    <a:pt x="60" y="4"/>
                    <a:pt x="60" y="9"/>
                  </a:cubicBezTo>
                  <a:cubicBezTo>
                    <a:pt x="60" y="14"/>
                    <a:pt x="65" y="18"/>
                    <a:pt x="70" y="18"/>
                  </a:cubicBezTo>
                  <a:close/>
                  <a:moveTo>
                    <a:pt x="1" y="105"/>
                  </a:moveTo>
                  <a:cubicBezTo>
                    <a:pt x="39" y="105"/>
                    <a:pt x="39" y="105"/>
                    <a:pt x="39" y="105"/>
                  </a:cubicBezTo>
                  <a:cubicBezTo>
                    <a:pt x="39" y="94"/>
                    <a:pt x="39" y="94"/>
                    <a:pt x="39" y="94"/>
                  </a:cubicBezTo>
                  <a:cubicBezTo>
                    <a:pt x="28" y="94"/>
                    <a:pt x="28" y="94"/>
                    <a:pt x="28" y="94"/>
                  </a:cubicBezTo>
                  <a:cubicBezTo>
                    <a:pt x="28" y="42"/>
                    <a:pt x="28" y="42"/>
                    <a:pt x="28" y="42"/>
                  </a:cubicBezTo>
                  <a:cubicBezTo>
                    <a:pt x="62" y="42"/>
                    <a:pt x="62" y="42"/>
                    <a:pt x="62" y="42"/>
                  </a:cubicBezTo>
                  <a:cubicBezTo>
                    <a:pt x="62" y="94"/>
                    <a:pt x="62" y="94"/>
                    <a:pt x="62" y="94"/>
                  </a:cubicBezTo>
                  <a:cubicBezTo>
                    <a:pt x="53" y="94"/>
                    <a:pt x="53" y="94"/>
                    <a:pt x="53" y="94"/>
                  </a:cubicBezTo>
                  <a:cubicBezTo>
                    <a:pt x="53" y="105"/>
                    <a:pt x="53" y="105"/>
                    <a:pt x="53" y="105"/>
                  </a:cubicBezTo>
                  <a:cubicBezTo>
                    <a:pt x="89" y="105"/>
                    <a:pt x="89" y="105"/>
                    <a:pt x="89" y="105"/>
                  </a:cubicBezTo>
                  <a:cubicBezTo>
                    <a:pt x="89" y="94"/>
                    <a:pt x="89" y="94"/>
                    <a:pt x="89" y="94"/>
                  </a:cubicBezTo>
                  <a:cubicBezTo>
                    <a:pt x="79" y="94"/>
                    <a:pt x="79" y="94"/>
                    <a:pt x="79" y="94"/>
                  </a:cubicBezTo>
                  <a:cubicBezTo>
                    <a:pt x="79" y="30"/>
                    <a:pt x="79" y="30"/>
                    <a:pt x="79" y="30"/>
                  </a:cubicBezTo>
                  <a:cubicBezTo>
                    <a:pt x="28" y="30"/>
                    <a:pt x="28" y="30"/>
                    <a:pt x="28" y="30"/>
                  </a:cubicBezTo>
                  <a:cubicBezTo>
                    <a:pt x="28" y="23"/>
                    <a:pt x="28" y="23"/>
                    <a:pt x="28" y="23"/>
                  </a:cubicBezTo>
                  <a:cubicBezTo>
                    <a:pt x="28" y="15"/>
                    <a:pt x="30" y="11"/>
                    <a:pt x="40" y="11"/>
                  </a:cubicBezTo>
                  <a:cubicBezTo>
                    <a:pt x="49" y="11"/>
                    <a:pt x="49" y="11"/>
                    <a:pt x="49" y="11"/>
                  </a:cubicBezTo>
                  <a:cubicBezTo>
                    <a:pt x="49" y="0"/>
                    <a:pt x="49" y="0"/>
                    <a:pt x="49" y="0"/>
                  </a:cubicBezTo>
                  <a:cubicBezTo>
                    <a:pt x="37" y="0"/>
                    <a:pt x="37" y="0"/>
                    <a:pt x="37" y="0"/>
                  </a:cubicBezTo>
                  <a:cubicBezTo>
                    <a:pt x="19" y="0"/>
                    <a:pt x="12" y="7"/>
                    <a:pt x="12" y="24"/>
                  </a:cubicBezTo>
                  <a:cubicBezTo>
                    <a:pt x="12" y="30"/>
                    <a:pt x="12" y="30"/>
                    <a:pt x="12" y="30"/>
                  </a:cubicBezTo>
                  <a:cubicBezTo>
                    <a:pt x="0" y="30"/>
                    <a:pt x="0" y="30"/>
                    <a:pt x="0" y="30"/>
                  </a:cubicBezTo>
                  <a:cubicBezTo>
                    <a:pt x="0" y="42"/>
                    <a:pt x="0" y="42"/>
                    <a:pt x="0" y="42"/>
                  </a:cubicBezTo>
                  <a:cubicBezTo>
                    <a:pt x="12" y="42"/>
                    <a:pt x="12" y="42"/>
                    <a:pt x="12" y="42"/>
                  </a:cubicBezTo>
                  <a:cubicBezTo>
                    <a:pt x="12" y="94"/>
                    <a:pt x="12" y="94"/>
                    <a:pt x="12" y="94"/>
                  </a:cubicBezTo>
                  <a:cubicBezTo>
                    <a:pt x="1" y="94"/>
                    <a:pt x="1" y="94"/>
                    <a:pt x="1"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2" name="Freeform 55">
              <a:extLst>
                <a:ext uri="{FF2B5EF4-FFF2-40B4-BE49-F238E27FC236}">
                  <a16:creationId xmlns="" xmlns:a16="http://schemas.microsoft.com/office/drawing/2014/main" id="{956BEFDD-0E9B-477C-B9F1-F173A7B7FCF7}"/>
                </a:ext>
              </a:extLst>
            </p:cNvPr>
            <p:cNvSpPr>
              <a:spLocks noEditPoints="1"/>
            </p:cNvSpPr>
            <p:nvPr/>
          </p:nvSpPr>
          <p:spPr bwMode="auto">
            <a:xfrm>
              <a:off x="6506" y="1914"/>
              <a:ext cx="322" cy="58"/>
            </a:xfrm>
            <a:custGeom>
              <a:avLst/>
              <a:gdLst>
                <a:gd name="T0" fmla="*/ 703 w 747"/>
                <a:gd name="T1" fmla="*/ 24 h 136"/>
                <a:gd name="T2" fmla="*/ 682 w 747"/>
                <a:gd name="T3" fmla="*/ 85 h 136"/>
                <a:gd name="T4" fmla="*/ 700 w 747"/>
                <a:gd name="T5" fmla="*/ 98 h 136"/>
                <a:gd name="T6" fmla="*/ 747 w 747"/>
                <a:gd name="T7" fmla="*/ 108 h 136"/>
                <a:gd name="T8" fmla="*/ 703 w 747"/>
                <a:gd name="T9" fmla="*/ 31 h 136"/>
                <a:gd name="T10" fmla="*/ 686 w 747"/>
                <a:gd name="T11" fmla="*/ 53 h 136"/>
                <a:gd name="T12" fmla="*/ 698 w 747"/>
                <a:gd name="T13" fmla="*/ 62 h 136"/>
                <a:gd name="T14" fmla="*/ 659 w 747"/>
                <a:gd name="T15" fmla="*/ 108 h 136"/>
                <a:gd name="T16" fmla="*/ 642 w 747"/>
                <a:gd name="T17" fmla="*/ 44 h 136"/>
                <a:gd name="T18" fmla="*/ 616 w 747"/>
                <a:gd name="T19" fmla="*/ 44 h 136"/>
                <a:gd name="T20" fmla="*/ 596 w 747"/>
                <a:gd name="T21" fmla="*/ 3 h 136"/>
                <a:gd name="T22" fmla="*/ 580 w 747"/>
                <a:gd name="T23" fmla="*/ 97 h 136"/>
                <a:gd name="T24" fmla="*/ 605 w 747"/>
                <a:gd name="T25" fmla="*/ 97 h 136"/>
                <a:gd name="T26" fmla="*/ 631 w 747"/>
                <a:gd name="T27" fmla="*/ 97 h 136"/>
                <a:gd name="T28" fmla="*/ 559 w 747"/>
                <a:gd name="T29" fmla="*/ 86 h 136"/>
                <a:gd name="T30" fmla="*/ 524 w 747"/>
                <a:gd name="T31" fmla="*/ 98 h 136"/>
                <a:gd name="T32" fmla="*/ 543 w 747"/>
                <a:gd name="T33" fmla="*/ 56 h 136"/>
                <a:gd name="T34" fmla="*/ 524 w 747"/>
                <a:gd name="T35" fmla="*/ 31 h 136"/>
                <a:gd name="T36" fmla="*/ 440 w 747"/>
                <a:gd name="T37" fmla="*/ 108 h 136"/>
                <a:gd name="T38" fmla="*/ 467 w 747"/>
                <a:gd name="T39" fmla="*/ 33 h 136"/>
                <a:gd name="T40" fmla="*/ 451 w 747"/>
                <a:gd name="T41" fmla="*/ 97 h 136"/>
                <a:gd name="T42" fmla="*/ 469 w 747"/>
                <a:gd name="T43" fmla="*/ 12 h 136"/>
                <a:gd name="T44" fmla="*/ 375 w 747"/>
                <a:gd name="T45" fmla="*/ 108 h 136"/>
                <a:gd name="T46" fmla="*/ 385 w 747"/>
                <a:gd name="T47" fmla="*/ 42 h 136"/>
                <a:gd name="T48" fmla="*/ 394 w 747"/>
                <a:gd name="T49" fmla="*/ 108 h 136"/>
                <a:gd name="T50" fmla="*/ 420 w 747"/>
                <a:gd name="T51" fmla="*/ 59 h 136"/>
                <a:gd name="T52" fmla="*/ 337 w 747"/>
                <a:gd name="T53" fmla="*/ 33 h 136"/>
                <a:gd name="T54" fmla="*/ 338 w 747"/>
                <a:gd name="T55" fmla="*/ 97 h 136"/>
                <a:gd name="T56" fmla="*/ 293 w 747"/>
                <a:gd name="T57" fmla="*/ 108 h 136"/>
                <a:gd name="T58" fmla="*/ 294 w 747"/>
                <a:gd name="T59" fmla="*/ 33 h 136"/>
                <a:gd name="T60" fmla="*/ 266 w 747"/>
                <a:gd name="T61" fmla="*/ 44 h 136"/>
                <a:gd name="T62" fmla="*/ 241 w 747"/>
                <a:gd name="T63" fmla="*/ 44 h 136"/>
                <a:gd name="T64" fmla="*/ 200 w 747"/>
                <a:gd name="T65" fmla="*/ 0 h 136"/>
                <a:gd name="T66" fmla="*/ 215 w 747"/>
                <a:gd name="T67" fmla="*/ 3 h 136"/>
                <a:gd name="T68" fmla="*/ 214 w 747"/>
                <a:gd name="T69" fmla="*/ 74 h 136"/>
                <a:gd name="T70" fmla="*/ 216 w 747"/>
                <a:gd name="T71" fmla="*/ 97 h 136"/>
                <a:gd name="T72" fmla="*/ 230 w 747"/>
                <a:gd name="T73" fmla="*/ 97 h 136"/>
                <a:gd name="T74" fmla="*/ 164 w 747"/>
                <a:gd name="T75" fmla="*/ 56 h 136"/>
                <a:gd name="T76" fmla="*/ 214 w 747"/>
                <a:gd name="T77" fmla="*/ 57 h 136"/>
                <a:gd name="T78" fmla="*/ 189 w 747"/>
                <a:gd name="T79" fmla="*/ 109 h 136"/>
                <a:gd name="T80" fmla="*/ 126 w 747"/>
                <a:gd name="T81" fmla="*/ 65 h 136"/>
                <a:gd name="T82" fmla="*/ 144 w 747"/>
                <a:gd name="T83" fmla="*/ 31 h 136"/>
                <a:gd name="T84" fmla="*/ 97 w 747"/>
                <a:gd name="T85" fmla="*/ 44 h 136"/>
                <a:gd name="T86" fmla="*/ 98 w 747"/>
                <a:gd name="T87" fmla="*/ 108 h 136"/>
                <a:gd name="T88" fmla="*/ 28 w 747"/>
                <a:gd name="T89" fmla="*/ 59 h 136"/>
                <a:gd name="T90" fmla="*/ 50 w 747"/>
                <a:gd name="T91" fmla="*/ 98 h 136"/>
                <a:gd name="T92" fmla="*/ 28 w 747"/>
                <a:gd name="T93" fmla="*/ 125 h 136"/>
                <a:gd name="T94" fmla="*/ 87 w 747"/>
                <a:gd name="T95" fmla="*/ 62 h 136"/>
                <a:gd name="T96" fmla="*/ 0 w 747"/>
                <a:gd name="T97" fmla="*/ 33 h 136"/>
                <a:gd name="T98" fmla="*/ 1 w 747"/>
                <a:gd name="T99"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136">
                  <a:moveTo>
                    <a:pt x="722" y="3"/>
                  </a:moveTo>
                  <a:cubicBezTo>
                    <a:pt x="707" y="0"/>
                    <a:pt x="707" y="0"/>
                    <a:pt x="707" y="0"/>
                  </a:cubicBezTo>
                  <a:cubicBezTo>
                    <a:pt x="696" y="23"/>
                    <a:pt x="696" y="23"/>
                    <a:pt x="696" y="23"/>
                  </a:cubicBezTo>
                  <a:cubicBezTo>
                    <a:pt x="703" y="24"/>
                    <a:pt x="703" y="24"/>
                    <a:pt x="703" y="24"/>
                  </a:cubicBezTo>
                  <a:cubicBezTo>
                    <a:pt x="722" y="4"/>
                    <a:pt x="722" y="4"/>
                    <a:pt x="722" y="4"/>
                  </a:cubicBezTo>
                  <a:lnTo>
                    <a:pt x="722" y="3"/>
                  </a:lnTo>
                  <a:close/>
                  <a:moveTo>
                    <a:pt x="700" y="98"/>
                  </a:moveTo>
                  <a:cubicBezTo>
                    <a:pt x="685" y="98"/>
                    <a:pt x="682" y="95"/>
                    <a:pt x="682" y="85"/>
                  </a:cubicBezTo>
                  <a:cubicBezTo>
                    <a:pt x="682" y="75"/>
                    <a:pt x="686" y="72"/>
                    <a:pt x="703" y="72"/>
                  </a:cubicBezTo>
                  <a:cubicBezTo>
                    <a:pt x="710" y="72"/>
                    <a:pt x="717" y="73"/>
                    <a:pt x="721" y="74"/>
                  </a:cubicBezTo>
                  <a:cubicBezTo>
                    <a:pt x="721" y="85"/>
                    <a:pt x="721" y="85"/>
                    <a:pt x="721" y="85"/>
                  </a:cubicBezTo>
                  <a:cubicBezTo>
                    <a:pt x="721" y="94"/>
                    <a:pt x="714" y="98"/>
                    <a:pt x="700" y="98"/>
                  </a:cubicBezTo>
                  <a:close/>
                  <a:moveTo>
                    <a:pt x="696" y="109"/>
                  </a:moveTo>
                  <a:cubicBezTo>
                    <a:pt x="713" y="109"/>
                    <a:pt x="720" y="105"/>
                    <a:pt x="724" y="97"/>
                  </a:cubicBezTo>
                  <a:cubicBezTo>
                    <a:pt x="724" y="108"/>
                    <a:pt x="724" y="108"/>
                    <a:pt x="724" y="108"/>
                  </a:cubicBezTo>
                  <a:cubicBezTo>
                    <a:pt x="747" y="108"/>
                    <a:pt x="747" y="108"/>
                    <a:pt x="747" y="108"/>
                  </a:cubicBezTo>
                  <a:cubicBezTo>
                    <a:pt x="747" y="97"/>
                    <a:pt x="747" y="97"/>
                    <a:pt x="747" y="97"/>
                  </a:cubicBezTo>
                  <a:cubicBezTo>
                    <a:pt x="737" y="97"/>
                    <a:pt x="737" y="97"/>
                    <a:pt x="737" y="97"/>
                  </a:cubicBezTo>
                  <a:cubicBezTo>
                    <a:pt x="737" y="57"/>
                    <a:pt x="737" y="57"/>
                    <a:pt x="737" y="57"/>
                  </a:cubicBezTo>
                  <a:cubicBezTo>
                    <a:pt x="737" y="39"/>
                    <a:pt x="730" y="31"/>
                    <a:pt x="703" y="31"/>
                  </a:cubicBezTo>
                  <a:cubicBezTo>
                    <a:pt x="679" y="31"/>
                    <a:pt x="671" y="38"/>
                    <a:pt x="671" y="53"/>
                  </a:cubicBezTo>
                  <a:cubicBezTo>
                    <a:pt x="671" y="56"/>
                    <a:pt x="671" y="56"/>
                    <a:pt x="671" y="56"/>
                  </a:cubicBezTo>
                  <a:cubicBezTo>
                    <a:pt x="686" y="56"/>
                    <a:pt x="686" y="56"/>
                    <a:pt x="686" y="56"/>
                  </a:cubicBezTo>
                  <a:cubicBezTo>
                    <a:pt x="686" y="53"/>
                    <a:pt x="686" y="53"/>
                    <a:pt x="686" y="53"/>
                  </a:cubicBezTo>
                  <a:cubicBezTo>
                    <a:pt x="686" y="46"/>
                    <a:pt x="689" y="42"/>
                    <a:pt x="703" y="42"/>
                  </a:cubicBezTo>
                  <a:cubicBezTo>
                    <a:pt x="719" y="42"/>
                    <a:pt x="721" y="46"/>
                    <a:pt x="721" y="57"/>
                  </a:cubicBezTo>
                  <a:cubicBezTo>
                    <a:pt x="721" y="65"/>
                    <a:pt x="721" y="65"/>
                    <a:pt x="721" y="65"/>
                  </a:cubicBezTo>
                  <a:cubicBezTo>
                    <a:pt x="716" y="63"/>
                    <a:pt x="709" y="62"/>
                    <a:pt x="698" y="62"/>
                  </a:cubicBezTo>
                  <a:cubicBezTo>
                    <a:pt x="676" y="62"/>
                    <a:pt x="666" y="68"/>
                    <a:pt x="666" y="85"/>
                  </a:cubicBezTo>
                  <a:cubicBezTo>
                    <a:pt x="666" y="102"/>
                    <a:pt x="674" y="109"/>
                    <a:pt x="696" y="109"/>
                  </a:cubicBezTo>
                  <a:close/>
                  <a:moveTo>
                    <a:pt x="620" y="108"/>
                  </a:moveTo>
                  <a:cubicBezTo>
                    <a:pt x="659" y="108"/>
                    <a:pt x="659" y="108"/>
                    <a:pt x="659" y="108"/>
                  </a:cubicBezTo>
                  <a:cubicBezTo>
                    <a:pt x="659" y="97"/>
                    <a:pt x="659" y="97"/>
                    <a:pt x="659" y="97"/>
                  </a:cubicBezTo>
                  <a:cubicBezTo>
                    <a:pt x="649" y="97"/>
                    <a:pt x="649" y="97"/>
                    <a:pt x="649" y="97"/>
                  </a:cubicBezTo>
                  <a:cubicBezTo>
                    <a:pt x="624" y="67"/>
                    <a:pt x="624" y="67"/>
                    <a:pt x="624" y="67"/>
                  </a:cubicBezTo>
                  <a:cubicBezTo>
                    <a:pt x="642" y="44"/>
                    <a:pt x="642" y="44"/>
                    <a:pt x="642" y="44"/>
                  </a:cubicBezTo>
                  <a:cubicBezTo>
                    <a:pt x="654" y="44"/>
                    <a:pt x="654" y="44"/>
                    <a:pt x="654" y="44"/>
                  </a:cubicBezTo>
                  <a:cubicBezTo>
                    <a:pt x="654" y="33"/>
                    <a:pt x="654" y="33"/>
                    <a:pt x="654" y="33"/>
                  </a:cubicBezTo>
                  <a:cubicBezTo>
                    <a:pt x="616" y="33"/>
                    <a:pt x="616" y="33"/>
                    <a:pt x="616" y="33"/>
                  </a:cubicBezTo>
                  <a:cubicBezTo>
                    <a:pt x="616" y="44"/>
                    <a:pt x="616" y="44"/>
                    <a:pt x="616" y="44"/>
                  </a:cubicBezTo>
                  <a:cubicBezTo>
                    <a:pt x="626" y="44"/>
                    <a:pt x="626" y="44"/>
                    <a:pt x="626" y="44"/>
                  </a:cubicBezTo>
                  <a:cubicBezTo>
                    <a:pt x="611" y="62"/>
                    <a:pt x="611" y="62"/>
                    <a:pt x="611" y="62"/>
                  </a:cubicBezTo>
                  <a:cubicBezTo>
                    <a:pt x="596" y="62"/>
                    <a:pt x="596" y="62"/>
                    <a:pt x="596" y="62"/>
                  </a:cubicBezTo>
                  <a:cubicBezTo>
                    <a:pt x="596" y="3"/>
                    <a:pt x="596" y="3"/>
                    <a:pt x="596" y="3"/>
                  </a:cubicBezTo>
                  <a:cubicBezTo>
                    <a:pt x="567" y="3"/>
                    <a:pt x="567" y="3"/>
                    <a:pt x="567" y="3"/>
                  </a:cubicBezTo>
                  <a:cubicBezTo>
                    <a:pt x="567" y="14"/>
                    <a:pt x="567" y="14"/>
                    <a:pt x="567" y="14"/>
                  </a:cubicBezTo>
                  <a:cubicBezTo>
                    <a:pt x="580" y="14"/>
                    <a:pt x="580" y="14"/>
                    <a:pt x="580" y="14"/>
                  </a:cubicBezTo>
                  <a:cubicBezTo>
                    <a:pt x="580" y="97"/>
                    <a:pt x="580" y="97"/>
                    <a:pt x="580" y="97"/>
                  </a:cubicBezTo>
                  <a:cubicBezTo>
                    <a:pt x="569" y="97"/>
                    <a:pt x="569" y="97"/>
                    <a:pt x="569" y="97"/>
                  </a:cubicBezTo>
                  <a:cubicBezTo>
                    <a:pt x="569" y="108"/>
                    <a:pt x="569" y="108"/>
                    <a:pt x="569" y="108"/>
                  </a:cubicBezTo>
                  <a:cubicBezTo>
                    <a:pt x="605" y="108"/>
                    <a:pt x="605" y="108"/>
                    <a:pt x="605" y="108"/>
                  </a:cubicBezTo>
                  <a:cubicBezTo>
                    <a:pt x="605" y="97"/>
                    <a:pt x="605" y="97"/>
                    <a:pt x="605" y="97"/>
                  </a:cubicBezTo>
                  <a:cubicBezTo>
                    <a:pt x="596" y="97"/>
                    <a:pt x="596" y="97"/>
                    <a:pt x="596" y="97"/>
                  </a:cubicBezTo>
                  <a:cubicBezTo>
                    <a:pt x="596" y="73"/>
                    <a:pt x="596" y="73"/>
                    <a:pt x="596" y="73"/>
                  </a:cubicBezTo>
                  <a:cubicBezTo>
                    <a:pt x="611" y="73"/>
                    <a:pt x="611" y="73"/>
                    <a:pt x="611" y="73"/>
                  </a:cubicBezTo>
                  <a:cubicBezTo>
                    <a:pt x="631" y="97"/>
                    <a:pt x="631" y="97"/>
                    <a:pt x="631" y="97"/>
                  </a:cubicBezTo>
                  <a:cubicBezTo>
                    <a:pt x="620" y="97"/>
                    <a:pt x="620" y="97"/>
                    <a:pt x="620" y="97"/>
                  </a:cubicBezTo>
                  <a:lnTo>
                    <a:pt x="620" y="108"/>
                  </a:lnTo>
                  <a:close/>
                  <a:moveTo>
                    <a:pt x="524" y="109"/>
                  </a:moveTo>
                  <a:cubicBezTo>
                    <a:pt x="553" y="109"/>
                    <a:pt x="559" y="101"/>
                    <a:pt x="559" y="86"/>
                  </a:cubicBezTo>
                  <a:cubicBezTo>
                    <a:pt x="559" y="83"/>
                    <a:pt x="559" y="83"/>
                    <a:pt x="559" y="83"/>
                  </a:cubicBezTo>
                  <a:cubicBezTo>
                    <a:pt x="543" y="83"/>
                    <a:pt x="543" y="83"/>
                    <a:pt x="543" y="83"/>
                  </a:cubicBezTo>
                  <a:cubicBezTo>
                    <a:pt x="543" y="85"/>
                    <a:pt x="543" y="85"/>
                    <a:pt x="543" y="85"/>
                  </a:cubicBezTo>
                  <a:cubicBezTo>
                    <a:pt x="543" y="94"/>
                    <a:pt x="539" y="98"/>
                    <a:pt x="524" y="98"/>
                  </a:cubicBezTo>
                  <a:cubicBezTo>
                    <a:pt x="509" y="98"/>
                    <a:pt x="504" y="94"/>
                    <a:pt x="504" y="78"/>
                  </a:cubicBezTo>
                  <a:cubicBezTo>
                    <a:pt x="504" y="62"/>
                    <a:pt x="504" y="62"/>
                    <a:pt x="504" y="62"/>
                  </a:cubicBezTo>
                  <a:cubicBezTo>
                    <a:pt x="504" y="46"/>
                    <a:pt x="509" y="42"/>
                    <a:pt x="524" y="42"/>
                  </a:cubicBezTo>
                  <a:cubicBezTo>
                    <a:pt x="539" y="42"/>
                    <a:pt x="543" y="46"/>
                    <a:pt x="543" y="56"/>
                  </a:cubicBezTo>
                  <a:cubicBezTo>
                    <a:pt x="543" y="56"/>
                    <a:pt x="543" y="56"/>
                    <a:pt x="543" y="56"/>
                  </a:cubicBezTo>
                  <a:cubicBezTo>
                    <a:pt x="559" y="56"/>
                    <a:pt x="559" y="56"/>
                    <a:pt x="559" y="56"/>
                  </a:cubicBezTo>
                  <a:cubicBezTo>
                    <a:pt x="559" y="55"/>
                    <a:pt x="559" y="55"/>
                    <a:pt x="559" y="55"/>
                  </a:cubicBezTo>
                  <a:cubicBezTo>
                    <a:pt x="559" y="39"/>
                    <a:pt x="552" y="31"/>
                    <a:pt x="524" y="31"/>
                  </a:cubicBezTo>
                  <a:cubicBezTo>
                    <a:pt x="497" y="31"/>
                    <a:pt x="487" y="40"/>
                    <a:pt x="487" y="62"/>
                  </a:cubicBezTo>
                  <a:cubicBezTo>
                    <a:pt x="487" y="78"/>
                    <a:pt x="487" y="78"/>
                    <a:pt x="487" y="78"/>
                  </a:cubicBezTo>
                  <a:cubicBezTo>
                    <a:pt x="487" y="100"/>
                    <a:pt x="497" y="109"/>
                    <a:pt x="524" y="109"/>
                  </a:cubicBezTo>
                  <a:close/>
                  <a:moveTo>
                    <a:pt x="440" y="108"/>
                  </a:moveTo>
                  <a:cubicBezTo>
                    <a:pt x="478" y="108"/>
                    <a:pt x="478" y="108"/>
                    <a:pt x="478" y="108"/>
                  </a:cubicBezTo>
                  <a:cubicBezTo>
                    <a:pt x="478" y="97"/>
                    <a:pt x="478" y="97"/>
                    <a:pt x="478" y="97"/>
                  </a:cubicBezTo>
                  <a:cubicBezTo>
                    <a:pt x="467" y="97"/>
                    <a:pt x="467" y="97"/>
                    <a:pt x="467" y="97"/>
                  </a:cubicBezTo>
                  <a:cubicBezTo>
                    <a:pt x="467" y="33"/>
                    <a:pt x="467" y="33"/>
                    <a:pt x="467" y="33"/>
                  </a:cubicBezTo>
                  <a:cubicBezTo>
                    <a:pt x="439" y="33"/>
                    <a:pt x="439" y="33"/>
                    <a:pt x="439" y="33"/>
                  </a:cubicBezTo>
                  <a:cubicBezTo>
                    <a:pt x="439" y="44"/>
                    <a:pt x="439" y="44"/>
                    <a:pt x="439" y="44"/>
                  </a:cubicBezTo>
                  <a:cubicBezTo>
                    <a:pt x="451" y="44"/>
                    <a:pt x="451" y="44"/>
                    <a:pt x="451" y="44"/>
                  </a:cubicBezTo>
                  <a:cubicBezTo>
                    <a:pt x="451" y="97"/>
                    <a:pt x="451" y="97"/>
                    <a:pt x="451" y="97"/>
                  </a:cubicBezTo>
                  <a:cubicBezTo>
                    <a:pt x="440" y="97"/>
                    <a:pt x="440" y="97"/>
                    <a:pt x="440" y="97"/>
                  </a:cubicBezTo>
                  <a:lnTo>
                    <a:pt x="440" y="108"/>
                  </a:lnTo>
                  <a:close/>
                  <a:moveTo>
                    <a:pt x="459" y="21"/>
                  </a:moveTo>
                  <a:cubicBezTo>
                    <a:pt x="464" y="21"/>
                    <a:pt x="469" y="17"/>
                    <a:pt x="469" y="12"/>
                  </a:cubicBezTo>
                  <a:cubicBezTo>
                    <a:pt x="469" y="7"/>
                    <a:pt x="464" y="3"/>
                    <a:pt x="459" y="3"/>
                  </a:cubicBezTo>
                  <a:cubicBezTo>
                    <a:pt x="453" y="3"/>
                    <a:pt x="449" y="7"/>
                    <a:pt x="449" y="12"/>
                  </a:cubicBezTo>
                  <a:cubicBezTo>
                    <a:pt x="449" y="17"/>
                    <a:pt x="453" y="21"/>
                    <a:pt x="459" y="21"/>
                  </a:cubicBezTo>
                  <a:close/>
                  <a:moveTo>
                    <a:pt x="375" y="108"/>
                  </a:moveTo>
                  <a:cubicBezTo>
                    <a:pt x="375" y="97"/>
                    <a:pt x="375" y="97"/>
                    <a:pt x="375" y="97"/>
                  </a:cubicBezTo>
                  <a:cubicBezTo>
                    <a:pt x="365" y="97"/>
                    <a:pt x="365" y="97"/>
                    <a:pt x="365" y="97"/>
                  </a:cubicBezTo>
                  <a:cubicBezTo>
                    <a:pt x="365" y="58"/>
                    <a:pt x="365" y="58"/>
                    <a:pt x="365" y="58"/>
                  </a:cubicBezTo>
                  <a:cubicBezTo>
                    <a:pt x="365" y="47"/>
                    <a:pt x="370" y="42"/>
                    <a:pt x="385" y="42"/>
                  </a:cubicBezTo>
                  <a:cubicBezTo>
                    <a:pt x="399" y="42"/>
                    <a:pt x="404" y="47"/>
                    <a:pt x="404" y="58"/>
                  </a:cubicBezTo>
                  <a:cubicBezTo>
                    <a:pt x="404" y="97"/>
                    <a:pt x="404" y="97"/>
                    <a:pt x="404" y="97"/>
                  </a:cubicBezTo>
                  <a:cubicBezTo>
                    <a:pt x="394" y="97"/>
                    <a:pt x="394" y="97"/>
                    <a:pt x="394" y="97"/>
                  </a:cubicBezTo>
                  <a:cubicBezTo>
                    <a:pt x="394" y="108"/>
                    <a:pt x="394" y="108"/>
                    <a:pt x="394" y="108"/>
                  </a:cubicBezTo>
                  <a:cubicBezTo>
                    <a:pt x="430" y="108"/>
                    <a:pt x="430" y="108"/>
                    <a:pt x="430" y="108"/>
                  </a:cubicBezTo>
                  <a:cubicBezTo>
                    <a:pt x="430" y="97"/>
                    <a:pt x="430" y="97"/>
                    <a:pt x="430" y="97"/>
                  </a:cubicBezTo>
                  <a:cubicBezTo>
                    <a:pt x="420" y="97"/>
                    <a:pt x="420" y="97"/>
                    <a:pt x="420" y="97"/>
                  </a:cubicBezTo>
                  <a:cubicBezTo>
                    <a:pt x="420" y="59"/>
                    <a:pt x="420" y="59"/>
                    <a:pt x="420" y="59"/>
                  </a:cubicBezTo>
                  <a:cubicBezTo>
                    <a:pt x="420" y="39"/>
                    <a:pt x="413" y="31"/>
                    <a:pt x="390" y="31"/>
                  </a:cubicBezTo>
                  <a:cubicBezTo>
                    <a:pt x="374" y="31"/>
                    <a:pt x="366" y="36"/>
                    <a:pt x="363" y="42"/>
                  </a:cubicBezTo>
                  <a:cubicBezTo>
                    <a:pt x="363" y="33"/>
                    <a:pt x="363" y="33"/>
                    <a:pt x="363" y="33"/>
                  </a:cubicBezTo>
                  <a:cubicBezTo>
                    <a:pt x="337" y="33"/>
                    <a:pt x="337" y="33"/>
                    <a:pt x="337" y="33"/>
                  </a:cubicBezTo>
                  <a:cubicBezTo>
                    <a:pt x="337" y="44"/>
                    <a:pt x="337" y="44"/>
                    <a:pt x="337" y="44"/>
                  </a:cubicBezTo>
                  <a:cubicBezTo>
                    <a:pt x="349" y="44"/>
                    <a:pt x="349" y="44"/>
                    <a:pt x="349" y="44"/>
                  </a:cubicBezTo>
                  <a:cubicBezTo>
                    <a:pt x="349" y="97"/>
                    <a:pt x="349" y="97"/>
                    <a:pt x="349" y="97"/>
                  </a:cubicBezTo>
                  <a:cubicBezTo>
                    <a:pt x="338" y="97"/>
                    <a:pt x="338" y="97"/>
                    <a:pt x="338" y="97"/>
                  </a:cubicBezTo>
                  <a:cubicBezTo>
                    <a:pt x="338" y="108"/>
                    <a:pt x="338" y="108"/>
                    <a:pt x="338" y="108"/>
                  </a:cubicBezTo>
                  <a:lnTo>
                    <a:pt x="375" y="108"/>
                  </a:lnTo>
                  <a:close/>
                  <a:moveTo>
                    <a:pt x="276" y="108"/>
                  </a:moveTo>
                  <a:cubicBezTo>
                    <a:pt x="293" y="108"/>
                    <a:pt x="293" y="108"/>
                    <a:pt x="293" y="108"/>
                  </a:cubicBezTo>
                  <a:cubicBezTo>
                    <a:pt x="319" y="44"/>
                    <a:pt x="319" y="44"/>
                    <a:pt x="319" y="44"/>
                  </a:cubicBezTo>
                  <a:cubicBezTo>
                    <a:pt x="328" y="44"/>
                    <a:pt x="328" y="44"/>
                    <a:pt x="328" y="44"/>
                  </a:cubicBezTo>
                  <a:cubicBezTo>
                    <a:pt x="328" y="33"/>
                    <a:pt x="328" y="33"/>
                    <a:pt x="328" y="33"/>
                  </a:cubicBezTo>
                  <a:cubicBezTo>
                    <a:pt x="294" y="33"/>
                    <a:pt x="294" y="33"/>
                    <a:pt x="294" y="33"/>
                  </a:cubicBezTo>
                  <a:cubicBezTo>
                    <a:pt x="294" y="44"/>
                    <a:pt x="294" y="44"/>
                    <a:pt x="294" y="44"/>
                  </a:cubicBezTo>
                  <a:cubicBezTo>
                    <a:pt x="306" y="44"/>
                    <a:pt x="306" y="44"/>
                    <a:pt x="306" y="44"/>
                  </a:cubicBezTo>
                  <a:cubicBezTo>
                    <a:pt x="285" y="94"/>
                    <a:pt x="285" y="94"/>
                    <a:pt x="285" y="94"/>
                  </a:cubicBezTo>
                  <a:cubicBezTo>
                    <a:pt x="266" y="44"/>
                    <a:pt x="266" y="44"/>
                    <a:pt x="266" y="44"/>
                  </a:cubicBezTo>
                  <a:cubicBezTo>
                    <a:pt x="277" y="44"/>
                    <a:pt x="277" y="44"/>
                    <a:pt x="277" y="44"/>
                  </a:cubicBezTo>
                  <a:cubicBezTo>
                    <a:pt x="277" y="33"/>
                    <a:pt x="277" y="33"/>
                    <a:pt x="277" y="33"/>
                  </a:cubicBezTo>
                  <a:cubicBezTo>
                    <a:pt x="241" y="33"/>
                    <a:pt x="241" y="33"/>
                    <a:pt x="241" y="33"/>
                  </a:cubicBezTo>
                  <a:cubicBezTo>
                    <a:pt x="241" y="44"/>
                    <a:pt x="241" y="44"/>
                    <a:pt x="241" y="44"/>
                  </a:cubicBezTo>
                  <a:cubicBezTo>
                    <a:pt x="250" y="44"/>
                    <a:pt x="250" y="44"/>
                    <a:pt x="250" y="44"/>
                  </a:cubicBezTo>
                  <a:lnTo>
                    <a:pt x="276" y="108"/>
                  </a:lnTo>
                  <a:close/>
                  <a:moveTo>
                    <a:pt x="215" y="3"/>
                  </a:moveTo>
                  <a:cubicBezTo>
                    <a:pt x="200" y="0"/>
                    <a:pt x="200" y="0"/>
                    <a:pt x="200" y="0"/>
                  </a:cubicBezTo>
                  <a:cubicBezTo>
                    <a:pt x="189" y="23"/>
                    <a:pt x="189" y="23"/>
                    <a:pt x="189" y="23"/>
                  </a:cubicBezTo>
                  <a:cubicBezTo>
                    <a:pt x="196" y="24"/>
                    <a:pt x="196" y="24"/>
                    <a:pt x="196" y="24"/>
                  </a:cubicBezTo>
                  <a:cubicBezTo>
                    <a:pt x="215" y="4"/>
                    <a:pt x="215" y="4"/>
                    <a:pt x="215" y="4"/>
                  </a:cubicBezTo>
                  <a:lnTo>
                    <a:pt x="215" y="3"/>
                  </a:lnTo>
                  <a:close/>
                  <a:moveTo>
                    <a:pt x="193" y="98"/>
                  </a:moveTo>
                  <a:cubicBezTo>
                    <a:pt x="178" y="98"/>
                    <a:pt x="175" y="95"/>
                    <a:pt x="175" y="85"/>
                  </a:cubicBezTo>
                  <a:cubicBezTo>
                    <a:pt x="175" y="75"/>
                    <a:pt x="179" y="72"/>
                    <a:pt x="196" y="72"/>
                  </a:cubicBezTo>
                  <a:cubicBezTo>
                    <a:pt x="203" y="72"/>
                    <a:pt x="210" y="73"/>
                    <a:pt x="214" y="74"/>
                  </a:cubicBezTo>
                  <a:cubicBezTo>
                    <a:pt x="214" y="85"/>
                    <a:pt x="214" y="85"/>
                    <a:pt x="214" y="85"/>
                  </a:cubicBezTo>
                  <a:cubicBezTo>
                    <a:pt x="214" y="94"/>
                    <a:pt x="207" y="98"/>
                    <a:pt x="193" y="98"/>
                  </a:cubicBezTo>
                  <a:close/>
                  <a:moveTo>
                    <a:pt x="189" y="109"/>
                  </a:moveTo>
                  <a:cubicBezTo>
                    <a:pt x="205" y="109"/>
                    <a:pt x="212" y="105"/>
                    <a:pt x="216" y="97"/>
                  </a:cubicBezTo>
                  <a:cubicBezTo>
                    <a:pt x="216" y="108"/>
                    <a:pt x="216" y="108"/>
                    <a:pt x="216" y="108"/>
                  </a:cubicBezTo>
                  <a:cubicBezTo>
                    <a:pt x="240" y="108"/>
                    <a:pt x="240" y="108"/>
                    <a:pt x="240" y="108"/>
                  </a:cubicBezTo>
                  <a:cubicBezTo>
                    <a:pt x="240" y="97"/>
                    <a:pt x="240" y="97"/>
                    <a:pt x="240" y="97"/>
                  </a:cubicBezTo>
                  <a:cubicBezTo>
                    <a:pt x="230" y="97"/>
                    <a:pt x="230" y="97"/>
                    <a:pt x="230" y="97"/>
                  </a:cubicBezTo>
                  <a:cubicBezTo>
                    <a:pt x="230" y="57"/>
                    <a:pt x="230" y="57"/>
                    <a:pt x="230" y="57"/>
                  </a:cubicBezTo>
                  <a:cubicBezTo>
                    <a:pt x="230" y="39"/>
                    <a:pt x="223" y="31"/>
                    <a:pt x="196" y="31"/>
                  </a:cubicBezTo>
                  <a:cubicBezTo>
                    <a:pt x="172" y="31"/>
                    <a:pt x="164" y="38"/>
                    <a:pt x="164" y="53"/>
                  </a:cubicBezTo>
                  <a:cubicBezTo>
                    <a:pt x="164" y="56"/>
                    <a:pt x="164" y="56"/>
                    <a:pt x="164" y="56"/>
                  </a:cubicBezTo>
                  <a:cubicBezTo>
                    <a:pt x="179" y="56"/>
                    <a:pt x="179" y="56"/>
                    <a:pt x="179" y="56"/>
                  </a:cubicBezTo>
                  <a:cubicBezTo>
                    <a:pt x="179" y="53"/>
                    <a:pt x="179" y="53"/>
                    <a:pt x="179" y="53"/>
                  </a:cubicBezTo>
                  <a:cubicBezTo>
                    <a:pt x="179" y="46"/>
                    <a:pt x="182" y="42"/>
                    <a:pt x="195" y="42"/>
                  </a:cubicBezTo>
                  <a:cubicBezTo>
                    <a:pt x="212" y="42"/>
                    <a:pt x="214" y="46"/>
                    <a:pt x="214" y="57"/>
                  </a:cubicBezTo>
                  <a:cubicBezTo>
                    <a:pt x="214" y="65"/>
                    <a:pt x="214" y="65"/>
                    <a:pt x="214" y="65"/>
                  </a:cubicBezTo>
                  <a:cubicBezTo>
                    <a:pt x="209" y="63"/>
                    <a:pt x="202" y="62"/>
                    <a:pt x="191" y="62"/>
                  </a:cubicBezTo>
                  <a:cubicBezTo>
                    <a:pt x="169" y="62"/>
                    <a:pt x="159" y="68"/>
                    <a:pt x="159" y="85"/>
                  </a:cubicBezTo>
                  <a:cubicBezTo>
                    <a:pt x="159" y="102"/>
                    <a:pt x="167" y="109"/>
                    <a:pt x="189" y="109"/>
                  </a:cubicBezTo>
                  <a:close/>
                  <a:moveTo>
                    <a:pt x="138" y="108"/>
                  </a:moveTo>
                  <a:cubicBezTo>
                    <a:pt x="138" y="97"/>
                    <a:pt x="138" y="97"/>
                    <a:pt x="138" y="97"/>
                  </a:cubicBezTo>
                  <a:cubicBezTo>
                    <a:pt x="126" y="97"/>
                    <a:pt x="126" y="97"/>
                    <a:pt x="126" y="97"/>
                  </a:cubicBezTo>
                  <a:cubicBezTo>
                    <a:pt x="126" y="65"/>
                    <a:pt x="126" y="65"/>
                    <a:pt x="126" y="65"/>
                  </a:cubicBezTo>
                  <a:cubicBezTo>
                    <a:pt x="126" y="52"/>
                    <a:pt x="131" y="44"/>
                    <a:pt x="143" y="44"/>
                  </a:cubicBezTo>
                  <a:cubicBezTo>
                    <a:pt x="153" y="44"/>
                    <a:pt x="153" y="44"/>
                    <a:pt x="153" y="44"/>
                  </a:cubicBezTo>
                  <a:cubicBezTo>
                    <a:pt x="153" y="31"/>
                    <a:pt x="153" y="31"/>
                    <a:pt x="153" y="31"/>
                  </a:cubicBezTo>
                  <a:cubicBezTo>
                    <a:pt x="144" y="31"/>
                    <a:pt x="144" y="31"/>
                    <a:pt x="144" y="31"/>
                  </a:cubicBezTo>
                  <a:cubicBezTo>
                    <a:pt x="131" y="31"/>
                    <a:pt x="125" y="39"/>
                    <a:pt x="123" y="47"/>
                  </a:cubicBezTo>
                  <a:cubicBezTo>
                    <a:pt x="123" y="33"/>
                    <a:pt x="123" y="33"/>
                    <a:pt x="123" y="33"/>
                  </a:cubicBezTo>
                  <a:cubicBezTo>
                    <a:pt x="97" y="33"/>
                    <a:pt x="97" y="33"/>
                    <a:pt x="97" y="33"/>
                  </a:cubicBezTo>
                  <a:cubicBezTo>
                    <a:pt x="97" y="44"/>
                    <a:pt x="97" y="44"/>
                    <a:pt x="97" y="44"/>
                  </a:cubicBezTo>
                  <a:cubicBezTo>
                    <a:pt x="110" y="44"/>
                    <a:pt x="110" y="44"/>
                    <a:pt x="110" y="44"/>
                  </a:cubicBezTo>
                  <a:cubicBezTo>
                    <a:pt x="110" y="97"/>
                    <a:pt x="110" y="97"/>
                    <a:pt x="110" y="97"/>
                  </a:cubicBezTo>
                  <a:cubicBezTo>
                    <a:pt x="98" y="97"/>
                    <a:pt x="98" y="97"/>
                    <a:pt x="98" y="97"/>
                  </a:cubicBezTo>
                  <a:cubicBezTo>
                    <a:pt x="98" y="108"/>
                    <a:pt x="98" y="108"/>
                    <a:pt x="98" y="108"/>
                  </a:cubicBezTo>
                  <a:lnTo>
                    <a:pt x="138" y="108"/>
                  </a:lnTo>
                  <a:close/>
                  <a:moveTo>
                    <a:pt x="50" y="98"/>
                  </a:moveTo>
                  <a:cubicBezTo>
                    <a:pt x="34" y="98"/>
                    <a:pt x="28" y="94"/>
                    <a:pt x="28" y="81"/>
                  </a:cubicBezTo>
                  <a:cubicBezTo>
                    <a:pt x="28" y="59"/>
                    <a:pt x="28" y="59"/>
                    <a:pt x="28" y="59"/>
                  </a:cubicBezTo>
                  <a:cubicBezTo>
                    <a:pt x="28" y="46"/>
                    <a:pt x="35" y="42"/>
                    <a:pt x="50" y="42"/>
                  </a:cubicBezTo>
                  <a:cubicBezTo>
                    <a:pt x="65" y="42"/>
                    <a:pt x="71" y="46"/>
                    <a:pt x="71" y="62"/>
                  </a:cubicBezTo>
                  <a:cubicBezTo>
                    <a:pt x="71" y="78"/>
                    <a:pt x="71" y="78"/>
                    <a:pt x="71" y="78"/>
                  </a:cubicBezTo>
                  <a:cubicBezTo>
                    <a:pt x="71" y="93"/>
                    <a:pt x="66" y="98"/>
                    <a:pt x="50" y="98"/>
                  </a:cubicBezTo>
                  <a:close/>
                  <a:moveTo>
                    <a:pt x="1" y="136"/>
                  </a:moveTo>
                  <a:cubicBezTo>
                    <a:pt x="44" y="136"/>
                    <a:pt x="44" y="136"/>
                    <a:pt x="44" y="136"/>
                  </a:cubicBezTo>
                  <a:cubicBezTo>
                    <a:pt x="44" y="125"/>
                    <a:pt x="44" y="125"/>
                    <a:pt x="44" y="125"/>
                  </a:cubicBezTo>
                  <a:cubicBezTo>
                    <a:pt x="28" y="125"/>
                    <a:pt x="28" y="125"/>
                    <a:pt x="28" y="125"/>
                  </a:cubicBezTo>
                  <a:cubicBezTo>
                    <a:pt x="28" y="100"/>
                    <a:pt x="28" y="100"/>
                    <a:pt x="28" y="100"/>
                  </a:cubicBezTo>
                  <a:cubicBezTo>
                    <a:pt x="32" y="105"/>
                    <a:pt x="39" y="109"/>
                    <a:pt x="53" y="109"/>
                  </a:cubicBezTo>
                  <a:cubicBezTo>
                    <a:pt x="78" y="109"/>
                    <a:pt x="87" y="101"/>
                    <a:pt x="87" y="78"/>
                  </a:cubicBezTo>
                  <a:cubicBezTo>
                    <a:pt x="87" y="62"/>
                    <a:pt x="87" y="62"/>
                    <a:pt x="87" y="62"/>
                  </a:cubicBezTo>
                  <a:cubicBezTo>
                    <a:pt x="87" y="40"/>
                    <a:pt x="78" y="31"/>
                    <a:pt x="53" y="31"/>
                  </a:cubicBezTo>
                  <a:cubicBezTo>
                    <a:pt x="35" y="31"/>
                    <a:pt x="29" y="36"/>
                    <a:pt x="26" y="44"/>
                  </a:cubicBezTo>
                  <a:cubicBezTo>
                    <a:pt x="26" y="33"/>
                    <a:pt x="26" y="33"/>
                    <a:pt x="26" y="33"/>
                  </a:cubicBezTo>
                  <a:cubicBezTo>
                    <a:pt x="0" y="33"/>
                    <a:pt x="0" y="33"/>
                    <a:pt x="0" y="33"/>
                  </a:cubicBezTo>
                  <a:cubicBezTo>
                    <a:pt x="0" y="44"/>
                    <a:pt x="0" y="44"/>
                    <a:pt x="0" y="44"/>
                  </a:cubicBezTo>
                  <a:cubicBezTo>
                    <a:pt x="12" y="44"/>
                    <a:pt x="12" y="44"/>
                    <a:pt x="12" y="44"/>
                  </a:cubicBezTo>
                  <a:cubicBezTo>
                    <a:pt x="12" y="125"/>
                    <a:pt x="12" y="125"/>
                    <a:pt x="12" y="125"/>
                  </a:cubicBezTo>
                  <a:cubicBezTo>
                    <a:pt x="1" y="125"/>
                    <a:pt x="1" y="125"/>
                    <a:pt x="1"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3" name="Freeform 56">
              <a:extLst>
                <a:ext uri="{FF2B5EF4-FFF2-40B4-BE49-F238E27FC236}">
                  <a16:creationId xmlns="" xmlns:a16="http://schemas.microsoft.com/office/drawing/2014/main" id="{33204EED-5860-44FC-A9F9-9F3DEB409DC9}"/>
                </a:ext>
              </a:extLst>
            </p:cNvPr>
            <p:cNvSpPr>
              <a:spLocks noEditPoints="1"/>
            </p:cNvSpPr>
            <p:nvPr/>
          </p:nvSpPr>
          <p:spPr bwMode="auto">
            <a:xfrm>
              <a:off x="6553" y="1837"/>
              <a:ext cx="231" cy="53"/>
            </a:xfrm>
            <a:custGeom>
              <a:avLst/>
              <a:gdLst>
                <a:gd name="T0" fmla="*/ 267 w 535"/>
                <a:gd name="T1" fmla="*/ 5 h 123"/>
                <a:gd name="T2" fmla="*/ 282 w 535"/>
                <a:gd name="T3" fmla="*/ 29 h 123"/>
                <a:gd name="T4" fmla="*/ 284 w 535"/>
                <a:gd name="T5" fmla="*/ 81 h 123"/>
                <a:gd name="T6" fmla="*/ 275 w 535"/>
                <a:gd name="T7" fmla="*/ 111 h 123"/>
                <a:gd name="T8" fmla="*/ 215 w 535"/>
                <a:gd name="T9" fmla="*/ 123 h 123"/>
                <a:gd name="T10" fmla="*/ 155 w 535"/>
                <a:gd name="T11" fmla="*/ 111 h 123"/>
                <a:gd name="T12" fmla="*/ 148 w 535"/>
                <a:gd name="T13" fmla="*/ 93 h 123"/>
                <a:gd name="T14" fmla="*/ 148 w 535"/>
                <a:gd name="T15" fmla="*/ 29 h 123"/>
                <a:gd name="T16" fmla="*/ 163 w 535"/>
                <a:gd name="T17" fmla="*/ 5 h 123"/>
                <a:gd name="T18" fmla="*/ 211 w 535"/>
                <a:gd name="T19" fmla="*/ 23 h 123"/>
                <a:gd name="T20" fmla="*/ 174 w 535"/>
                <a:gd name="T21" fmla="*/ 27 h 123"/>
                <a:gd name="T22" fmla="*/ 172 w 535"/>
                <a:gd name="T23" fmla="*/ 36 h 123"/>
                <a:gd name="T24" fmla="*/ 172 w 535"/>
                <a:gd name="T25" fmla="*/ 87 h 123"/>
                <a:gd name="T26" fmla="*/ 174 w 535"/>
                <a:gd name="T27" fmla="*/ 95 h 123"/>
                <a:gd name="T28" fmla="*/ 193 w 535"/>
                <a:gd name="T29" fmla="*/ 100 h 123"/>
                <a:gd name="T30" fmla="*/ 253 w 535"/>
                <a:gd name="T31" fmla="*/ 97 h 123"/>
                <a:gd name="T32" fmla="*/ 259 w 535"/>
                <a:gd name="T33" fmla="*/ 85 h 123"/>
                <a:gd name="T34" fmla="*/ 259 w 535"/>
                <a:gd name="T35" fmla="*/ 35 h 123"/>
                <a:gd name="T36" fmla="*/ 253 w 535"/>
                <a:gd name="T37" fmla="*/ 25 h 123"/>
                <a:gd name="T38" fmla="*/ 314 w 535"/>
                <a:gd name="T39" fmla="*/ 55 h 123"/>
                <a:gd name="T40" fmla="*/ 352 w 535"/>
                <a:gd name="T41" fmla="*/ 2 h 123"/>
                <a:gd name="T42" fmla="*/ 379 w 535"/>
                <a:gd name="T43" fmla="*/ 1 h 123"/>
                <a:gd name="T44" fmla="*/ 373 w 535"/>
                <a:gd name="T45" fmla="*/ 122 h 123"/>
                <a:gd name="T46" fmla="*/ 355 w 535"/>
                <a:gd name="T47" fmla="*/ 28 h 123"/>
                <a:gd name="T48" fmla="*/ 408 w 535"/>
                <a:gd name="T49" fmla="*/ 1 h 123"/>
                <a:gd name="T50" fmla="*/ 535 w 535"/>
                <a:gd name="T51" fmla="*/ 27 h 123"/>
                <a:gd name="T52" fmla="*/ 453 w 535"/>
                <a:gd name="T53" fmla="*/ 122 h 123"/>
                <a:gd name="T54" fmla="*/ 428 w 535"/>
                <a:gd name="T55" fmla="*/ 113 h 123"/>
                <a:gd name="T56" fmla="*/ 403 w 535"/>
                <a:gd name="T57" fmla="*/ 18 h 123"/>
                <a:gd name="T58" fmla="*/ 2 w 535"/>
                <a:gd name="T59" fmla="*/ 47 h 123"/>
                <a:gd name="T60" fmla="*/ 11 w 535"/>
                <a:gd name="T61" fmla="*/ 11 h 123"/>
                <a:gd name="T62" fmla="*/ 67 w 535"/>
                <a:gd name="T63" fmla="*/ 0 h 123"/>
                <a:gd name="T64" fmla="*/ 113 w 535"/>
                <a:gd name="T65" fmla="*/ 4 h 123"/>
                <a:gd name="T66" fmla="*/ 130 w 535"/>
                <a:gd name="T67" fmla="*/ 21 h 123"/>
                <a:gd name="T68" fmla="*/ 132 w 535"/>
                <a:gd name="T69" fmla="*/ 50 h 123"/>
                <a:gd name="T70" fmla="*/ 119 w 535"/>
                <a:gd name="T71" fmla="*/ 73 h 123"/>
                <a:gd name="T72" fmla="*/ 89 w 535"/>
                <a:gd name="T73" fmla="*/ 79 h 123"/>
                <a:gd name="T74" fmla="*/ 31 w 535"/>
                <a:gd name="T75" fmla="*/ 85 h 123"/>
                <a:gd name="T76" fmla="*/ 27 w 535"/>
                <a:gd name="T77" fmla="*/ 88 h 123"/>
                <a:gd name="T78" fmla="*/ 25 w 535"/>
                <a:gd name="T79" fmla="*/ 99 h 123"/>
                <a:gd name="T80" fmla="*/ 133 w 535"/>
                <a:gd name="T81" fmla="*/ 116 h 123"/>
                <a:gd name="T82" fmla="*/ 0 w 535"/>
                <a:gd name="T83" fmla="*/ 122 h 123"/>
                <a:gd name="T84" fmla="*/ 0 w 535"/>
                <a:gd name="T85" fmla="*/ 98 h 123"/>
                <a:gd name="T86" fmla="*/ 2 w 535"/>
                <a:gd name="T87" fmla="*/ 85 h 123"/>
                <a:gd name="T88" fmla="*/ 17 w 535"/>
                <a:gd name="T89" fmla="*/ 64 h 123"/>
                <a:gd name="T90" fmla="*/ 84 w 535"/>
                <a:gd name="T91" fmla="*/ 56 h 123"/>
                <a:gd name="T92" fmla="*/ 107 w 535"/>
                <a:gd name="T93" fmla="*/ 49 h 123"/>
                <a:gd name="T94" fmla="*/ 107 w 535"/>
                <a:gd name="T95" fmla="*/ 30 h 123"/>
                <a:gd name="T96" fmla="*/ 105 w 535"/>
                <a:gd name="T97" fmla="*/ 27 h 123"/>
                <a:gd name="T98" fmla="*/ 84 w 535"/>
                <a:gd name="T99" fmla="*/ 23 h 123"/>
                <a:gd name="T100" fmla="*/ 30 w 535"/>
                <a:gd name="T101" fmla="*/ 27 h 123"/>
                <a:gd name="T102" fmla="*/ 27 w 535"/>
                <a:gd name="T103" fmla="*/ 31 h 123"/>
                <a:gd name="T104" fmla="*/ 26 w 535"/>
                <a:gd name="T105" fmla="*/ 47 h 123"/>
                <a:gd name="T106" fmla="*/ 2 w 535"/>
                <a:gd name="T107" fmla="*/ 5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5" h="123">
                  <a:moveTo>
                    <a:pt x="215" y="0"/>
                  </a:moveTo>
                  <a:cubicBezTo>
                    <a:pt x="225" y="0"/>
                    <a:pt x="233" y="0"/>
                    <a:pt x="240" y="0"/>
                  </a:cubicBezTo>
                  <a:cubicBezTo>
                    <a:pt x="247" y="1"/>
                    <a:pt x="253" y="1"/>
                    <a:pt x="256" y="2"/>
                  </a:cubicBezTo>
                  <a:cubicBezTo>
                    <a:pt x="260" y="2"/>
                    <a:pt x="263" y="4"/>
                    <a:pt x="267" y="5"/>
                  </a:cubicBezTo>
                  <a:cubicBezTo>
                    <a:pt x="270" y="7"/>
                    <a:pt x="272" y="9"/>
                    <a:pt x="275" y="12"/>
                  </a:cubicBezTo>
                  <a:cubicBezTo>
                    <a:pt x="275" y="12"/>
                    <a:pt x="275" y="12"/>
                    <a:pt x="275" y="12"/>
                  </a:cubicBezTo>
                  <a:cubicBezTo>
                    <a:pt x="277" y="14"/>
                    <a:pt x="278" y="17"/>
                    <a:pt x="280" y="20"/>
                  </a:cubicBezTo>
                  <a:cubicBezTo>
                    <a:pt x="281" y="23"/>
                    <a:pt x="282" y="26"/>
                    <a:pt x="282" y="29"/>
                  </a:cubicBezTo>
                  <a:cubicBezTo>
                    <a:pt x="282" y="29"/>
                    <a:pt x="282" y="29"/>
                    <a:pt x="282" y="29"/>
                  </a:cubicBezTo>
                  <a:cubicBezTo>
                    <a:pt x="283" y="32"/>
                    <a:pt x="283" y="37"/>
                    <a:pt x="284" y="42"/>
                  </a:cubicBezTo>
                  <a:cubicBezTo>
                    <a:pt x="284" y="48"/>
                    <a:pt x="284" y="55"/>
                    <a:pt x="284" y="62"/>
                  </a:cubicBezTo>
                  <a:cubicBezTo>
                    <a:pt x="284" y="69"/>
                    <a:pt x="284" y="75"/>
                    <a:pt x="284" y="81"/>
                  </a:cubicBezTo>
                  <a:cubicBezTo>
                    <a:pt x="283" y="86"/>
                    <a:pt x="283" y="90"/>
                    <a:pt x="282" y="94"/>
                  </a:cubicBezTo>
                  <a:cubicBezTo>
                    <a:pt x="282" y="97"/>
                    <a:pt x="281" y="100"/>
                    <a:pt x="280" y="103"/>
                  </a:cubicBezTo>
                  <a:cubicBezTo>
                    <a:pt x="278" y="106"/>
                    <a:pt x="277" y="108"/>
                    <a:pt x="275" y="111"/>
                  </a:cubicBezTo>
                  <a:cubicBezTo>
                    <a:pt x="275" y="111"/>
                    <a:pt x="275" y="111"/>
                    <a:pt x="275" y="111"/>
                  </a:cubicBezTo>
                  <a:cubicBezTo>
                    <a:pt x="272" y="113"/>
                    <a:pt x="270" y="116"/>
                    <a:pt x="267" y="117"/>
                  </a:cubicBezTo>
                  <a:cubicBezTo>
                    <a:pt x="263" y="119"/>
                    <a:pt x="260" y="120"/>
                    <a:pt x="256" y="121"/>
                  </a:cubicBezTo>
                  <a:cubicBezTo>
                    <a:pt x="253" y="121"/>
                    <a:pt x="247" y="122"/>
                    <a:pt x="240" y="122"/>
                  </a:cubicBezTo>
                  <a:cubicBezTo>
                    <a:pt x="233" y="122"/>
                    <a:pt x="225" y="123"/>
                    <a:pt x="215" y="123"/>
                  </a:cubicBezTo>
                  <a:cubicBezTo>
                    <a:pt x="205" y="123"/>
                    <a:pt x="197" y="122"/>
                    <a:pt x="190" y="122"/>
                  </a:cubicBezTo>
                  <a:cubicBezTo>
                    <a:pt x="183" y="122"/>
                    <a:pt x="177" y="121"/>
                    <a:pt x="174" y="121"/>
                  </a:cubicBezTo>
                  <a:cubicBezTo>
                    <a:pt x="170" y="120"/>
                    <a:pt x="167" y="119"/>
                    <a:pt x="163" y="117"/>
                  </a:cubicBezTo>
                  <a:cubicBezTo>
                    <a:pt x="160" y="116"/>
                    <a:pt x="158" y="113"/>
                    <a:pt x="155" y="111"/>
                  </a:cubicBezTo>
                  <a:cubicBezTo>
                    <a:pt x="155" y="111"/>
                    <a:pt x="155" y="111"/>
                    <a:pt x="155" y="111"/>
                  </a:cubicBezTo>
                  <a:cubicBezTo>
                    <a:pt x="153" y="108"/>
                    <a:pt x="152" y="106"/>
                    <a:pt x="150" y="103"/>
                  </a:cubicBezTo>
                  <a:cubicBezTo>
                    <a:pt x="149" y="100"/>
                    <a:pt x="148" y="97"/>
                    <a:pt x="148" y="93"/>
                  </a:cubicBezTo>
                  <a:cubicBezTo>
                    <a:pt x="148" y="93"/>
                    <a:pt x="148" y="93"/>
                    <a:pt x="148" y="93"/>
                  </a:cubicBezTo>
                  <a:cubicBezTo>
                    <a:pt x="147" y="90"/>
                    <a:pt x="147" y="86"/>
                    <a:pt x="146" y="80"/>
                  </a:cubicBezTo>
                  <a:cubicBezTo>
                    <a:pt x="146" y="75"/>
                    <a:pt x="146" y="69"/>
                    <a:pt x="146" y="61"/>
                  </a:cubicBezTo>
                  <a:cubicBezTo>
                    <a:pt x="146" y="54"/>
                    <a:pt x="146" y="48"/>
                    <a:pt x="146" y="42"/>
                  </a:cubicBezTo>
                  <a:cubicBezTo>
                    <a:pt x="147" y="37"/>
                    <a:pt x="147" y="32"/>
                    <a:pt x="148" y="29"/>
                  </a:cubicBezTo>
                  <a:cubicBezTo>
                    <a:pt x="148" y="29"/>
                    <a:pt x="148" y="29"/>
                    <a:pt x="148" y="29"/>
                  </a:cubicBezTo>
                  <a:cubicBezTo>
                    <a:pt x="149" y="22"/>
                    <a:pt x="151" y="16"/>
                    <a:pt x="155" y="12"/>
                  </a:cubicBezTo>
                  <a:cubicBezTo>
                    <a:pt x="155" y="12"/>
                    <a:pt x="155" y="12"/>
                    <a:pt x="155" y="12"/>
                  </a:cubicBezTo>
                  <a:cubicBezTo>
                    <a:pt x="158" y="9"/>
                    <a:pt x="160" y="7"/>
                    <a:pt x="163" y="5"/>
                  </a:cubicBezTo>
                  <a:cubicBezTo>
                    <a:pt x="166" y="4"/>
                    <a:pt x="170" y="2"/>
                    <a:pt x="174" y="2"/>
                  </a:cubicBezTo>
                  <a:cubicBezTo>
                    <a:pt x="177" y="1"/>
                    <a:pt x="183" y="1"/>
                    <a:pt x="190" y="0"/>
                  </a:cubicBezTo>
                  <a:cubicBezTo>
                    <a:pt x="197" y="0"/>
                    <a:pt x="205" y="0"/>
                    <a:pt x="215" y="0"/>
                  </a:cubicBezTo>
                  <a:moveTo>
                    <a:pt x="211" y="23"/>
                  </a:moveTo>
                  <a:cubicBezTo>
                    <a:pt x="204" y="23"/>
                    <a:pt x="198" y="23"/>
                    <a:pt x="193" y="23"/>
                  </a:cubicBezTo>
                  <a:cubicBezTo>
                    <a:pt x="189" y="23"/>
                    <a:pt x="185" y="23"/>
                    <a:pt x="183" y="24"/>
                  </a:cubicBezTo>
                  <a:cubicBezTo>
                    <a:pt x="180" y="24"/>
                    <a:pt x="179" y="25"/>
                    <a:pt x="177" y="25"/>
                  </a:cubicBezTo>
                  <a:cubicBezTo>
                    <a:pt x="176" y="26"/>
                    <a:pt x="175" y="27"/>
                    <a:pt x="174" y="27"/>
                  </a:cubicBezTo>
                  <a:cubicBezTo>
                    <a:pt x="174" y="27"/>
                    <a:pt x="174" y="27"/>
                    <a:pt x="174" y="27"/>
                  </a:cubicBezTo>
                  <a:cubicBezTo>
                    <a:pt x="174" y="28"/>
                    <a:pt x="173" y="29"/>
                    <a:pt x="173" y="30"/>
                  </a:cubicBezTo>
                  <a:cubicBezTo>
                    <a:pt x="172" y="32"/>
                    <a:pt x="172" y="34"/>
                    <a:pt x="172" y="36"/>
                  </a:cubicBezTo>
                  <a:cubicBezTo>
                    <a:pt x="172" y="36"/>
                    <a:pt x="172" y="36"/>
                    <a:pt x="172" y="36"/>
                  </a:cubicBezTo>
                  <a:cubicBezTo>
                    <a:pt x="171" y="38"/>
                    <a:pt x="171" y="41"/>
                    <a:pt x="171" y="46"/>
                  </a:cubicBezTo>
                  <a:cubicBezTo>
                    <a:pt x="171" y="50"/>
                    <a:pt x="171" y="55"/>
                    <a:pt x="171" y="61"/>
                  </a:cubicBezTo>
                  <a:cubicBezTo>
                    <a:pt x="171" y="68"/>
                    <a:pt x="171" y="73"/>
                    <a:pt x="171" y="77"/>
                  </a:cubicBezTo>
                  <a:cubicBezTo>
                    <a:pt x="171" y="81"/>
                    <a:pt x="171" y="84"/>
                    <a:pt x="172" y="87"/>
                  </a:cubicBezTo>
                  <a:cubicBezTo>
                    <a:pt x="172" y="87"/>
                    <a:pt x="172" y="87"/>
                    <a:pt x="172" y="87"/>
                  </a:cubicBezTo>
                  <a:cubicBezTo>
                    <a:pt x="172" y="89"/>
                    <a:pt x="172" y="91"/>
                    <a:pt x="173" y="92"/>
                  </a:cubicBezTo>
                  <a:cubicBezTo>
                    <a:pt x="173" y="92"/>
                    <a:pt x="173" y="92"/>
                    <a:pt x="173" y="92"/>
                  </a:cubicBezTo>
                  <a:cubicBezTo>
                    <a:pt x="173" y="93"/>
                    <a:pt x="174" y="94"/>
                    <a:pt x="174" y="95"/>
                  </a:cubicBezTo>
                  <a:cubicBezTo>
                    <a:pt x="175" y="96"/>
                    <a:pt x="176" y="97"/>
                    <a:pt x="177" y="97"/>
                  </a:cubicBezTo>
                  <a:cubicBezTo>
                    <a:pt x="178" y="98"/>
                    <a:pt x="180" y="98"/>
                    <a:pt x="183" y="99"/>
                  </a:cubicBezTo>
                  <a:cubicBezTo>
                    <a:pt x="183" y="99"/>
                    <a:pt x="183" y="99"/>
                    <a:pt x="183" y="99"/>
                  </a:cubicBezTo>
                  <a:cubicBezTo>
                    <a:pt x="185" y="99"/>
                    <a:pt x="189" y="99"/>
                    <a:pt x="193" y="100"/>
                  </a:cubicBezTo>
                  <a:cubicBezTo>
                    <a:pt x="198" y="100"/>
                    <a:pt x="204" y="100"/>
                    <a:pt x="211" y="100"/>
                  </a:cubicBezTo>
                  <a:cubicBezTo>
                    <a:pt x="230" y="100"/>
                    <a:pt x="242" y="100"/>
                    <a:pt x="247" y="99"/>
                  </a:cubicBezTo>
                  <a:cubicBezTo>
                    <a:pt x="249" y="99"/>
                    <a:pt x="251" y="98"/>
                    <a:pt x="253" y="97"/>
                  </a:cubicBezTo>
                  <a:cubicBezTo>
                    <a:pt x="253" y="97"/>
                    <a:pt x="253" y="97"/>
                    <a:pt x="253" y="97"/>
                  </a:cubicBezTo>
                  <a:cubicBezTo>
                    <a:pt x="254" y="97"/>
                    <a:pt x="255" y="96"/>
                    <a:pt x="256" y="95"/>
                  </a:cubicBezTo>
                  <a:cubicBezTo>
                    <a:pt x="256" y="95"/>
                    <a:pt x="256" y="95"/>
                    <a:pt x="256" y="95"/>
                  </a:cubicBezTo>
                  <a:cubicBezTo>
                    <a:pt x="256" y="94"/>
                    <a:pt x="257" y="93"/>
                    <a:pt x="258" y="91"/>
                  </a:cubicBezTo>
                  <a:cubicBezTo>
                    <a:pt x="258" y="90"/>
                    <a:pt x="259" y="88"/>
                    <a:pt x="259" y="85"/>
                  </a:cubicBezTo>
                  <a:cubicBezTo>
                    <a:pt x="259" y="82"/>
                    <a:pt x="259" y="78"/>
                    <a:pt x="259" y="75"/>
                  </a:cubicBezTo>
                  <a:cubicBezTo>
                    <a:pt x="259" y="71"/>
                    <a:pt x="259" y="67"/>
                    <a:pt x="259" y="62"/>
                  </a:cubicBezTo>
                  <a:cubicBezTo>
                    <a:pt x="259" y="55"/>
                    <a:pt x="259" y="49"/>
                    <a:pt x="259" y="45"/>
                  </a:cubicBezTo>
                  <a:cubicBezTo>
                    <a:pt x="259" y="41"/>
                    <a:pt x="259" y="38"/>
                    <a:pt x="259" y="35"/>
                  </a:cubicBezTo>
                  <a:cubicBezTo>
                    <a:pt x="258" y="33"/>
                    <a:pt x="258" y="32"/>
                    <a:pt x="257" y="30"/>
                  </a:cubicBezTo>
                  <a:cubicBezTo>
                    <a:pt x="257" y="29"/>
                    <a:pt x="256" y="28"/>
                    <a:pt x="256" y="27"/>
                  </a:cubicBezTo>
                  <a:cubicBezTo>
                    <a:pt x="255" y="26"/>
                    <a:pt x="254" y="26"/>
                    <a:pt x="253" y="25"/>
                  </a:cubicBezTo>
                  <a:cubicBezTo>
                    <a:pt x="253" y="25"/>
                    <a:pt x="253" y="25"/>
                    <a:pt x="253" y="25"/>
                  </a:cubicBezTo>
                  <a:cubicBezTo>
                    <a:pt x="251" y="24"/>
                    <a:pt x="249" y="24"/>
                    <a:pt x="247" y="24"/>
                  </a:cubicBezTo>
                  <a:cubicBezTo>
                    <a:pt x="245" y="23"/>
                    <a:pt x="241" y="23"/>
                    <a:pt x="235" y="23"/>
                  </a:cubicBezTo>
                  <a:cubicBezTo>
                    <a:pt x="229" y="23"/>
                    <a:pt x="221" y="23"/>
                    <a:pt x="211" y="23"/>
                  </a:cubicBezTo>
                  <a:close/>
                  <a:moveTo>
                    <a:pt x="314" y="55"/>
                  </a:moveTo>
                  <a:cubicBezTo>
                    <a:pt x="306" y="46"/>
                    <a:pt x="306" y="46"/>
                    <a:pt x="306" y="46"/>
                  </a:cubicBezTo>
                  <a:cubicBezTo>
                    <a:pt x="302" y="41"/>
                    <a:pt x="302" y="41"/>
                    <a:pt x="302" y="41"/>
                  </a:cubicBezTo>
                  <a:cubicBezTo>
                    <a:pt x="307" y="38"/>
                    <a:pt x="307" y="38"/>
                    <a:pt x="307" y="38"/>
                  </a:cubicBezTo>
                  <a:cubicBezTo>
                    <a:pt x="352" y="2"/>
                    <a:pt x="352" y="2"/>
                    <a:pt x="352" y="2"/>
                  </a:cubicBezTo>
                  <a:cubicBezTo>
                    <a:pt x="353" y="1"/>
                    <a:pt x="353" y="1"/>
                    <a:pt x="353" y="1"/>
                  </a:cubicBezTo>
                  <a:cubicBezTo>
                    <a:pt x="355" y="1"/>
                    <a:pt x="355" y="1"/>
                    <a:pt x="355" y="1"/>
                  </a:cubicBezTo>
                  <a:cubicBezTo>
                    <a:pt x="373" y="1"/>
                    <a:pt x="373" y="1"/>
                    <a:pt x="373" y="1"/>
                  </a:cubicBezTo>
                  <a:cubicBezTo>
                    <a:pt x="379" y="1"/>
                    <a:pt x="379" y="1"/>
                    <a:pt x="379" y="1"/>
                  </a:cubicBezTo>
                  <a:cubicBezTo>
                    <a:pt x="379" y="7"/>
                    <a:pt x="379" y="7"/>
                    <a:pt x="379" y="7"/>
                  </a:cubicBezTo>
                  <a:cubicBezTo>
                    <a:pt x="379" y="116"/>
                    <a:pt x="379" y="116"/>
                    <a:pt x="379" y="116"/>
                  </a:cubicBezTo>
                  <a:cubicBezTo>
                    <a:pt x="379" y="122"/>
                    <a:pt x="379" y="122"/>
                    <a:pt x="379" y="122"/>
                  </a:cubicBezTo>
                  <a:cubicBezTo>
                    <a:pt x="373" y="122"/>
                    <a:pt x="373" y="122"/>
                    <a:pt x="373" y="122"/>
                  </a:cubicBezTo>
                  <a:cubicBezTo>
                    <a:pt x="360" y="122"/>
                    <a:pt x="360" y="122"/>
                    <a:pt x="360" y="122"/>
                  </a:cubicBezTo>
                  <a:cubicBezTo>
                    <a:pt x="355" y="122"/>
                    <a:pt x="355" y="122"/>
                    <a:pt x="355" y="122"/>
                  </a:cubicBezTo>
                  <a:cubicBezTo>
                    <a:pt x="355" y="116"/>
                    <a:pt x="355" y="116"/>
                    <a:pt x="355" y="116"/>
                  </a:cubicBezTo>
                  <a:cubicBezTo>
                    <a:pt x="355" y="28"/>
                    <a:pt x="355" y="28"/>
                    <a:pt x="355" y="28"/>
                  </a:cubicBezTo>
                  <a:cubicBezTo>
                    <a:pt x="322" y="55"/>
                    <a:pt x="322" y="55"/>
                    <a:pt x="322" y="55"/>
                  </a:cubicBezTo>
                  <a:cubicBezTo>
                    <a:pt x="317" y="59"/>
                    <a:pt x="317" y="59"/>
                    <a:pt x="317" y="59"/>
                  </a:cubicBezTo>
                  <a:lnTo>
                    <a:pt x="314" y="55"/>
                  </a:lnTo>
                  <a:close/>
                  <a:moveTo>
                    <a:pt x="408" y="1"/>
                  </a:moveTo>
                  <a:cubicBezTo>
                    <a:pt x="530" y="1"/>
                    <a:pt x="530" y="1"/>
                    <a:pt x="530" y="1"/>
                  </a:cubicBezTo>
                  <a:cubicBezTo>
                    <a:pt x="535" y="1"/>
                    <a:pt x="535" y="1"/>
                    <a:pt x="535" y="1"/>
                  </a:cubicBezTo>
                  <a:cubicBezTo>
                    <a:pt x="535" y="6"/>
                    <a:pt x="535" y="6"/>
                    <a:pt x="535" y="6"/>
                  </a:cubicBezTo>
                  <a:cubicBezTo>
                    <a:pt x="535" y="27"/>
                    <a:pt x="535" y="27"/>
                    <a:pt x="535" y="27"/>
                  </a:cubicBezTo>
                  <a:cubicBezTo>
                    <a:pt x="535" y="29"/>
                    <a:pt x="535" y="29"/>
                    <a:pt x="535" y="29"/>
                  </a:cubicBezTo>
                  <a:cubicBezTo>
                    <a:pt x="533" y="31"/>
                    <a:pt x="533" y="31"/>
                    <a:pt x="533" y="31"/>
                  </a:cubicBezTo>
                  <a:cubicBezTo>
                    <a:pt x="454" y="120"/>
                    <a:pt x="454" y="120"/>
                    <a:pt x="454" y="120"/>
                  </a:cubicBezTo>
                  <a:cubicBezTo>
                    <a:pt x="453" y="122"/>
                    <a:pt x="453" y="122"/>
                    <a:pt x="453" y="122"/>
                  </a:cubicBezTo>
                  <a:cubicBezTo>
                    <a:pt x="451" y="122"/>
                    <a:pt x="451" y="122"/>
                    <a:pt x="451" y="122"/>
                  </a:cubicBezTo>
                  <a:cubicBezTo>
                    <a:pt x="431" y="122"/>
                    <a:pt x="431" y="122"/>
                    <a:pt x="431" y="122"/>
                  </a:cubicBezTo>
                  <a:cubicBezTo>
                    <a:pt x="420" y="122"/>
                    <a:pt x="420" y="122"/>
                    <a:pt x="420" y="122"/>
                  </a:cubicBezTo>
                  <a:cubicBezTo>
                    <a:pt x="428" y="113"/>
                    <a:pt x="428" y="113"/>
                    <a:pt x="428" y="113"/>
                  </a:cubicBezTo>
                  <a:cubicBezTo>
                    <a:pt x="507" y="23"/>
                    <a:pt x="507" y="23"/>
                    <a:pt x="507" y="23"/>
                  </a:cubicBezTo>
                  <a:cubicBezTo>
                    <a:pt x="408" y="23"/>
                    <a:pt x="408" y="23"/>
                    <a:pt x="408" y="23"/>
                  </a:cubicBezTo>
                  <a:cubicBezTo>
                    <a:pt x="403" y="23"/>
                    <a:pt x="403" y="23"/>
                    <a:pt x="403" y="23"/>
                  </a:cubicBezTo>
                  <a:cubicBezTo>
                    <a:pt x="403" y="18"/>
                    <a:pt x="403" y="18"/>
                    <a:pt x="403" y="18"/>
                  </a:cubicBezTo>
                  <a:cubicBezTo>
                    <a:pt x="403" y="6"/>
                    <a:pt x="403" y="6"/>
                    <a:pt x="403" y="6"/>
                  </a:cubicBezTo>
                  <a:cubicBezTo>
                    <a:pt x="403" y="1"/>
                    <a:pt x="403" y="1"/>
                    <a:pt x="403" y="1"/>
                  </a:cubicBezTo>
                  <a:lnTo>
                    <a:pt x="408" y="1"/>
                  </a:lnTo>
                  <a:close/>
                  <a:moveTo>
                    <a:pt x="2" y="47"/>
                  </a:moveTo>
                  <a:cubicBezTo>
                    <a:pt x="2" y="42"/>
                    <a:pt x="2" y="38"/>
                    <a:pt x="2" y="35"/>
                  </a:cubicBezTo>
                  <a:cubicBezTo>
                    <a:pt x="2" y="31"/>
                    <a:pt x="3" y="28"/>
                    <a:pt x="3" y="26"/>
                  </a:cubicBezTo>
                  <a:cubicBezTo>
                    <a:pt x="3" y="26"/>
                    <a:pt x="3" y="26"/>
                    <a:pt x="3" y="26"/>
                  </a:cubicBezTo>
                  <a:cubicBezTo>
                    <a:pt x="5" y="20"/>
                    <a:pt x="7" y="15"/>
                    <a:pt x="11" y="11"/>
                  </a:cubicBezTo>
                  <a:cubicBezTo>
                    <a:pt x="14" y="7"/>
                    <a:pt x="19" y="5"/>
                    <a:pt x="25" y="3"/>
                  </a:cubicBezTo>
                  <a:cubicBezTo>
                    <a:pt x="25" y="3"/>
                    <a:pt x="25" y="3"/>
                    <a:pt x="25" y="3"/>
                  </a:cubicBezTo>
                  <a:cubicBezTo>
                    <a:pt x="29" y="2"/>
                    <a:pt x="34" y="1"/>
                    <a:pt x="42" y="1"/>
                  </a:cubicBezTo>
                  <a:cubicBezTo>
                    <a:pt x="49" y="0"/>
                    <a:pt x="57" y="0"/>
                    <a:pt x="67" y="0"/>
                  </a:cubicBezTo>
                  <a:cubicBezTo>
                    <a:pt x="75" y="0"/>
                    <a:pt x="82" y="0"/>
                    <a:pt x="88" y="0"/>
                  </a:cubicBezTo>
                  <a:cubicBezTo>
                    <a:pt x="88" y="0"/>
                    <a:pt x="88" y="0"/>
                    <a:pt x="88" y="0"/>
                  </a:cubicBezTo>
                  <a:cubicBezTo>
                    <a:pt x="94" y="0"/>
                    <a:pt x="99" y="1"/>
                    <a:pt x="102" y="1"/>
                  </a:cubicBezTo>
                  <a:cubicBezTo>
                    <a:pt x="106" y="2"/>
                    <a:pt x="110" y="3"/>
                    <a:pt x="113" y="4"/>
                  </a:cubicBezTo>
                  <a:cubicBezTo>
                    <a:pt x="116" y="5"/>
                    <a:pt x="119" y="6"/>
                    <a:pt x="121" y="8"/>
                  </a:cubicBezTo>
                  <a:cubicBezTo>
                    <a:pt x="121" y="8"/>
                    <a:pt x="121" y="8"/>
                    <a:pt x="121" y="8"/>
                  </a:cubicBezTo>
                  <a:cubicBezTo>
                    <a:pt x="123" y="10"/>
                    <a:pt x="125" y="12"/>
                    <a:pt x="127" y="14"/>
                  </a:cubicBezTo>
                  <a:cubicBezTo>
                    <a:pt x="128" y="16"/>
                    <a:pt x="129" y="18"/>
                    <a:pt x="130" y="21"/>
                  </a:cubicBezTo>
                  <a:cubicBezTo>
                    <a:pt x="130" y="21"/>
                    <a:pt x="130" y="21"/>
                    <a:pt x="130" y="21"/>
                  </a:cubicBezTo>
                  <a:cubicBezTo>
                    <a:pt x="131" y="23"/>
                    <a:pt x="132" y="26"/>
                    <a:pt x="132" y="29"/>
                  </a:cubicBezTo>
                  <a:cubicBezTo>
                    <a:pt x="133" y="33"/>
                    <a:pt x="133" y="36"/>
                    <a:pt x="133" y="40"/>
                  </a:cubicBezTo>
                  <a:cubicBezTo>
                    <a:pt x="133" y="43"/>
                    <a:pt x="133" y="47"/>
                    <a:pt x="132" y="50"/>
                  </a:cubicBezTo>
                  <a:cubicBezTo>
                    <a:pt x="132" y="54"/>
                    <a:pt x="131" y="57"/>
                    <a:pt x="130" y="59"/>
                  </a:cubicBezTo>
                  <a:cubicBezTo>
                    <a:pt x="129" y="62"/>
                    <a:pt x="128" y="65"/>
                    <a:pt x="126" y="67"/>
                  </a:cubicBezTo>
                  <a:cubicBezTo>
                    <a:pt x="124" y="69"/>
                    <a:pt x="122" y="71"/>
                    <a:pt x="119" y="73"/>
                  </a:cubicBezTo>
                  <a:cubicBezTo>
                    <a:pt x="119" y="73"/>
                    <a:pt x="119" y="73"/>
                    <a:pt x="119" y="73"/>
                  </a:cubicBezTo>
                  <a:cubicBezTo>
                    <a:pt x="118" y="74"/>
                    <a:pt x="116" y="75"/>
                    <a:pt x="114" y="75"/>
                  </a:cubicBezTo>
                  <a:cubicBezTo>
                    <a:pt x="112" y="76"/>
                    <a:pt x="110" y="77"/>
                    <a:pt x="108" y="77"/>
                  </a:cubicBezTo>
                  <a:cubicBezTo>
                    <a:pt x="106" y="77"/>
                    <a:pt x="103" y="78"/>
                    <a:pt x="100" y="78"/>
                  </a:cubicBezTo>
                  <a:cubicBezTo>
                    <a:pt x="97" y="79"/>
                    <a:pt x="94" y="79"/>
                    <a:pt x="89" y="79"/>
                  </a:cubicBezTo>
                  <a:cubicBezTo>
                    <a:pt x="49" y="82"/>
                    <a:pt x="49" y="82"/>
                    <a:pt x="49" y="82"/>
                  </a:cubicBezTo>
                  <a:cubicBezTo>
                    <a:pt x="45" y="82"/>
                    <a:pt x="42" y="83"/>
                    <a:pt x="40" y="83"/>
                  </a:cubicBezTo>
                  <a:cubicBezTo>
                    <a:pt x="37" y="83"/>
                    <a:pt x="35" y="84"/>
                    <a:pt x="34" y="84"/>
                  </a:cubicBezTo>
                  <a:cubicBezTo>
                    <a:pt x="33" y="84"/>
                    <a:pt x="31" y="85"/>
                    <a:pt x="31" y="85"/>
                  </a:cubicBezTo>
                  <a:cubicBezTo>
                    <a:pt x="30" y="85"/>
                    <a:pt x="29" y="86"/>
                    <a:pt x="29" y="86"/>
                  </a:cubicBezTo>
                  <a:cubicBezTo>
                    <a:pt x="29" y="86"/>
                    <a:pt x="29" y="86"/>
                    <a:pt x="29" y="86"/>
                  </a:cubicBezTo>
                  <a:cubicBezTo>
                    <a:pt x="28" y="87"/>
                    <a:pt x="28" y="88"/>
                    <a:pt x="27" y="88"/>
                  </a:cubicBezTo>
                  <a:cubicBezTo>
                    <a:pt x="27" y="88"/>
                    <a:pt x="27" y="88"/>
                    <a:pt x="27" y="88"/>
                  </a:cubicBezTo>
                  <a:cubicBezTo>
                    <a:pt x="27" y="89"/>
                    <a:pt x="27" y="90"/>
                    <a:pt x="26" y="91"/>
                  </a:cubicBezTo>
                  <a:cubicBezTo>
                    <a:pt x="26" y="91"/>
                    <a:pt x="26" y="91"/>
                    <a:pt x="26" y="91"/>
                  </a:cubicBezTo>
                  <a:cubicBezTo>
                    <a:pt x="26" y="92"/>
                    <a:pt x="26" y="94"/>
                    <a:pt x="26" y="96"/>
                  </a:cubicBezTo>
                  <a:cubicBezTo>
                    <a:pt x="26" y="97"/>
                    <a:pt x="26" y="98"/>
                    <a:pt x="25" y="99"/>
                  </a:cubicBezTo>
                  <a:cubicBezTo>
                    <a:pt x="127" y="99"/>
                    <a:pt x="127" y="99"/>
                    <a:pt x="127" y="99"/>
                  </a:cubicBezTo>
                  <a:cubicBezTo>
                    <a:pt x="133" y="99"/>
                    <a:pt x="133" y="99"/>
                    <a:pt x="133" y="99"/>
                  </a:cubicBezTo>
                  <a:cubicBezTo>
                    <a:pt x="133" y="105"/>
                    <a:pt x="133" y="105"/>
                    <a:pt x="133" y="105"/>
                  </a:cubicBezTo>
                  <a:cubicBezTo>
                    <a:pt x="133" y="116"/>
                    <a:pt x="133" y="116"/>
                    <a:pt x="133" y="116"/>
                  </a:cubicBezTo>
                  <a:cubicBezTo>
                    <a:pt x="133" y="122"/>
                    <a:pt x="133" y="122"/>
                    <a:pt x="133" y="122"/>
                  </a:cubicBezTo>
                  <a:cubicBezTo>
                    <a:pt x="127" y="122"/>
                    <a:pt x="127" y="122"/>
                    <a:pt x="127" y="122"/>
                  </a:cubicBezTo>
                  <a:cubicBezTo>
                    <a:pt x="6" y="122"/>
                    <a:pt x="6" y="122"/>
                    <a:pt x="6" y="122"/>
                  </a:cubicBezTo>
                  <a:cubicBezTo>
                    <a:pt x="0" y="122"/>
                    <a:pt x="0" y="122"/>
                    <a:pt x="0" y="122"/>
                  </a:cubicBezTo>
                  <a:cubicBezTo>
                    <a:pt x="0" y="116"/>
                    <a:pt x="0" y="116"/>
                    <a:pt x="0" y="116"/>
                  </a:cubicBezTo>
                  <a:cubicBezTo>
                    <a:pt x="0" y="109"/>
                    <a:pt x="0" y="109"/>
                    <a:pt x="0" y="109"/>
                  </a:cubicBezTo>
                  <a:cubicBezTo>
                    <a:pt x="0" y="109"/>
                    <a:pt x="0" y="109"/>
                    <a:pt x="0" y="109"/>
                  </a:cubicBezTo>
                  <a:cubicBezTo>
                    <a:pt x="0" y="105"/>
                    <a:pt x="0" y="101"/>
                    <a:pt x="0" y="98"/>
                  </a:cubicBezTo>
                  <a:cubicBezTo>
                    <a:pt x="1" y="95"/>
                    <a:pt x="1" y="93"/>
                    <a:pt x="1" y="91"/>
                  </a:cubicBezTo>
                  <a:cubicBezTo>
                    <a:pt x="1" y="91"/>
                    <a:pt x="1" y="91"/>
                    <a:pt x="1" y="91"/>
                  </a:cubicBezTo>
                  <a:cubicBezTo>
                    <a:pt x="1" y="89"/>
                    <a:pt x="1" y="87"/>
                    <a:pt x="2" y="85"/>
                  </a:cubicBezTo>
                  <a:cubicBezTo>
                    <a:pt x="2" y="85"/>
                    <a:pt x="2" y="85"/>
                    <a:pt x="2" y="85"/>
                  </a:cubicBezTo>
                  <a:cubicBezTo>
                    <a:pt x="2" y="83"/>
                    <a:pt x="3" y="81"/>
                    <a:pt x="4" y="79"/>
                  </a:cubicBezTo>
                  <a:cubicBezTo>
                    <a:pt x="4" y="79"/>
                    <a:pt x="4" y="79"/>
                    <a:pt x="4" y="79"/>
                  </a:cubicBezTo>
                  <a:cubicBezTo>
                    <a:pt x="5" y="76"/>
                    <a:pt x="7" y="73"/>
                    <a:pt x="9" y="70"/>
                  </a:cubicBezTo>
                  <a:cubicBezTo>
                    <a:pt x="11" y="68"/>
                    <a:pt x="14" y="66"/>
                    <a:pt x="17" y="64"/>
                  </a:cubicBezTo>
                  <a:cubicBezTo>
                    <a:pt x="17" y="64"/>
                    <a:pt x="17" y="64"/>
                    <a:pt x="17" y="64"/>
                  </a:cubicBezTo>
                  <a:cubicBezTo>
                    <a:pt x="20" y="63"/>
                    <a:pt x="24" y="62"/>
                    <a:pt x="28" y="61"/>
                  </a:cubicBezTo>
                  <a:cubicBezTo>
                    <a:pt x="32" y="60"/>
                    <a:pt x="38" y="59"/>
                    <a:pt x="43" y="59"/>
                  </a:cubicBezTo>
                  <a:cubicBezTo>
                    <a:pt x="84" y="56"/>
                    <a:pt x="84" y="56"/>
                    <a:pt x="84" y="56"/>
                  </a:cubicBezTo>
                  <a:cubicBezTo>
                    <a:pt x="90" y="56"/>
                    <a:pt x="95" y="55"/>
                    <a:pt x="99" y="54"/>
                  </a:cubicBezTo>
                  <a:cubicBezTo>
                    <a:pt x="102" y="53"/>
                    <a:pt x="104" y="53"/>
                    <a:pt x="105" y="52"/>
                  </a:cubicBezTo>
                  <a:cubicBezTo>
                    <a:pt x="106" y="51"/>
                    <a:pt x="107" y="50"/>
                    <a:pt x="107" y="49"/>
                  </a:cubicBezTo>
                  <a:cubicBezTo>
                    <a:pt x="107" y="49"/>
                    <a:pt x="107" y="49"/>
                    <a:pt x="107" y="49"/>
                  </a:cubicBezTo>
                  <a:cubicBezTo>
                    <a:pt x="108" y="47"/>
                    <a:pt x="108" y="44"/>
                    <a:pt x="108" y="40"/>
                  </a:cubicBezTo>
                  <a:cubicBezTo>
                    <a:pt x="108" y="38"/>
                    <a:pt x="108" y="36"/>
                    <a:pt x="108" y="34"/>
                  </a:cubicBezTo>
                  <a:cubicBezTo>
                    <a:pt x="108" y="34"/>
                    <a:pt x="108" y="34"/>
                    <a:pt x="108" y="34"/>
                  </a:cubicBezTo>
                  <a:cubicBezTo>
                    <a:pt x="108" y="33"/>
                    <a:pt x="107" y="31"/>
                    <a:pt x="107" y="30"/>
                  </a:cubicBezTo>
                  <a:cubicBezTo>
                    <a:pt x="107" y="30"/>
                    <a:pt x="107" y="30"/>
                    <a:pt x="107" y="30"/>
                  </a:cubicBezTo>
                  <a:cubicBezTo>
                    <a:pt x="107" y="29"/>
                    <a:pt x="107" y="29"/>
                    <a:pt x="106" y="28"/>
                  </a:cubicBezTo>
                  <a:cubicBezTo>
                    <a:pt x="106" y="28"/>
                    <a:pt x="106" y="27"/>
                    <a:pt x="105" y="27"/>
                  </a:cubicBezTo>
                  <a:cubicBezTo>
                    <a:pt x="105" y="27"/>
                    <a:pt x="105" y="27"/>
                    <a:pt x="105" y="27"/>
                  </a:cubicBezTo>
                  <a:cubicBezTo>
                    <a:pt x="104" y="26"/>
                    <a:pt x="103" y="26"/>
                    <a:pt x="101" y="25"/>
                  </a:cubicBezTo>
                  <a:cubicBezTo>
                    <a:pt x="101" y="25"/>
                    <a:pt x="101" y="25"/>
                    <a:pt x="101" y="25"/>
                  </a:cubicBezTo>
                  <a:cubicBezTo>
                    <a:pt x="100" y="24"/>
                    <a:pt x="98" y="24"/>
                    <a:pt x="95" y="24"/>
                  </a:cubicBezTo>
                  <a:cubicBezTo>
                    <a:pt x="93" y="23"/>
                    <a:pt x="89" y="23"/>
                    <a:pt x="84" y="23"/>
                  </a:cubicBezTo>
                  <a:cubicBezTo>
                    <a:pt x="80" y="23"/>
                    <a:pt x="74" y="23"/>
                    <a:pt x="67" y="23"/>
                  </a:cubicBezTo>
                  <a:cubicBezTo>
                    <a:pt x="54" y="23"/>
                    <a:pt x="45" y="23"/>
                    <a:pt x="40" y="24"/>
                  </a:cubicBezTo>
                  <a:cubicBezTo>
                    <a:pt x="38" y="24"/>
                    <a:pt x="36" y="24"/>
                    <a:pt x="34" y="25"/>
                  </a:cubicBezTo>
                  <a:cubicBezTo>
                    <a:pt x="32" y="26"/>
                    <a:pt x="31" y="26"/>
                    <a:pt x="30" y="27"/>
                  </a:cubicBezTo>
                  <a:cubicBezTo>
                    <a:pt x="30" y="27"/>
                    <a:pt x="30" y="27"/>
                    <a:pt x="30" y="27"/>
                  </a:cubicBezTo>
                  <a:cubicBezTo>
                    <a:pt x="30" y="27"/>
                    <a:pt x="29" y="28"/>
                    <a:pt x="29" y="28"/>
                  </a:cubicBezTo>
                  <a:cubicBezTo>
                    <a:pt x="29" y="29"/>
                    <a:pt x="29" y="29"/>
                    <a:pt x="29" y="29"/>
                  </a:cubicBezTo>
                  <a:cubicBezTo>
                    <a:pt x="28" y="29"/>
                    <a:pt x="28" y="30"/>
                    <a:pt x="27" y="31"/>
                  </a:cubicBezTo>
                  <a:cubicBezTo>
                    <a:pt x="27" y="31"/>
                    <a:pt x="27" y="31"/>
                    <a:pt x="27" y="31"/>
                  </a:cubicBezTo>
                  <a:cubicBezTo>
                    <a:pt x="27" y="32"/>
                    <a:pt x="27" y="34"/>
                    <a:pt x="27" y="36"/>
                  </a:cubicBezTo>
                  <a:cubicBezTo>
                    <a:pt x="26" y="38"/>
                    <a:pt x="26" y="40"/>
                    <a:pt x="26" y="43"/>
                  </a:cubicBezTo>
                  <a:cubicBezTo>
                    <a:pt x="26" y="47"/>
                    <a:pt x="26" y="47"/>
                    <a:pt x="26" y="47"/>
                  </a:cubicBezTo>
                  <a:cubicBezTo>
                    <a:pt x="26" y="53"/>
                    <a:pt x="26" y="53"/>
                    <a:pt x="26" y="53"/>
                  </a:cubicBezTo>
                  <a:cubicBezTo>
                    <a:pt x="20" y="53"/>
                    <a:pt x="20" y="53"/>
                    <a:pt x="20" y="53"/>
                  </a:cubicBezTo>
                  <a:cubicBezTo>
                    <a:pt x="8" y="53"/>
                    <a:pt x="8" y="53"/>
                    <a:pt x="8" y="53"/>
                  </a:cubicBezTo>
                  <a:cubicBezTo>
                    <a:pt x="2" y="53"/>
                    <a:pt x="2" y="53"/>
                    <a:pt x="2" y="53"/>
                  </a:cubicBezTo>
                  <a:lnTo>
                    <a:pt x="2"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nvGrpSpPr>
          <p:cNvPr id="54" name="Skupina 53">
            <a:extLst>
              <a:ext uri="{FF2B5EF4-FFF2-40B4-BE49-F238E27FC236}">
                <a16:creationId xmlns="" xmlns:a16="http://schemas.microsoft.com/office/drawing/2014/main" id="{267108DC-9EC4-49C5-920B-3FEDD69C181A}"/>
              </a:ext>
            </a:extLst>
          </p:cNvPr>
          <p:cNvGrpSpPr/>
          <p:nvPr userDrawn="1"/>
        </p:nvGrpSpPr>
        <p:grpSpPr>
          <a:xfrm>
            <a:off x="7506673" y="4260734"/>
            <a:ext cx="1942127" cy="1872343"/>
            <a:chOff x="7588093" y="4606245"/>
            <a:chExt cx="1936907" cy="1872343"/>
          </a:xfrm>
        </p:grpSpPr>
        <p:sp>
          <p:nvSpPr>
            <p:cNvPr id="55" name="Obdélník 54">
              <a:hlinkClick r:id="" action="ppaction://noaction"/>
              <a:extLst>
                <a:ext uri="{FF2B5EF4-FFF2-40B4-BE49-F238E27FC236}">
                  <a16:creationId xmlns="" xmlns:a16="http://schemas.microsoft.com/office/drawing/2014/main" id="{B1308D87-DC9E-4741-B62A-AC23F22B7E1F}"/>
                </a:ext>
              </a:extLst>
            </p:cNvPr>
            <p:cNvSpPr/>
            <p:nvPr/>
          </p:nvSpPr>
          <p:spPr>
            <a:xfrm>
              <a:off x="7588093" y="4606245"/>
              <a:ext cx="1936907" cy="1872343"/>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36000" rIns="91440" bIns="45720" numCol="1" spcCol="0" rtlCol="0" fromWordArt="0" anchor="t" anchorCtr="0" forceAA="0" compatLnSpc="1">
              <a:prstTxWarp prst="textNoShape">
                <a:avLst/>
              </a:prstTxWarp>
              <a:noAutofit/>
            </a:bodyPr>
            <a:lstStyle/>
            <a:p>
              <a:pPr algn="ctr"/>
              <a:endParaRPr lang="cs-CZ" sz="1500" dirty="0">
                <a:solidFill>
                  <a:schemeClr val="tx2"/>
                </a:solidFill>
              </a:endParaRPr>
            </a:p>
          </p:txBody>
        </p:sp>
        <p:grpSp>
          <p:nvGrpSpPr>
            <p:cNvPr id="57" name="Group 59">
              <a:extLst>
                <a:ext uri="{FF2B5EF4-FFF2-40B4-BE49-F238E27FC236}">
                  <a16:creationId xmlns="" xmlns:a16="http://schemas.microsoft.com/office/drawing/2014/main" id="{D5A19CF7-3858-40F7-93F9-2E4748CD187B}"/>
                </a:ext>
              </a:extLst>
            </p:cNvPr>
            <p:cNvGrpSpPr>
              <a:grpSpLocks noChangeAspect="1"/>
            </p:cNvGrpSpPr>
            <p:nvPr/>
          </p:nvGrpSpPr>
          <p:grpSpPr bwMode="auto">
            <a:xfrm>
              <a:off x="8278333" y="4755638"/>
              <a:ext cx="591753" cy="671242"/>
              <a:chOff x="5247" y="3018"/>
              <a:chExt cx="402" cy="456"/>
            </a:xfrm>
            <a:solidFill>
              <a:schemeClr val="bg2"/>
            </a:solidFill>
          </p:grpSpPr>
          <p:sp>
            <p:nvSpPr>
              <p:cNvPr id="58" name="Freeform 60">
                <a:hlinkClick r:id="" action="ppaction://noaction"/>
                <a:extLst>
                  <a:ext uri="{FF2B5EF4-FFF2-40B4-BE49-F238E27FC236}">
                    <a16:creationId xmlns="" xmlns:a16="http://schemas.microsoft.com/office/drawing/2014/main" id="{78308EA0-FB98-472A-A83B-37DBD2D83354}"/>
                  </a:ext>
                </a:extLst>
              </p:cNvPr>
              <p:cNvSpPr>
                <a:spLocks/>
              </p:cNvSpPr>
              <p:nvPr/>
            </p:nvSpPr>
            <p:spPr bwMode="auto">
              <a:xfrm>
                <a:off x="5288" y="3261"/>
                <a:ext cx="232" cy="213"/>
              </a:xfrm>
              <a:custGeom>
                <a:avLst/>
                <a:gdLst>
                  <a:gd name="T0" fmla="*/ 128 w 134"/>
                  <a:gd name="T1" fmla="*/ 112 h 123"/>
                  <a:gd name="T2" fmla="*/ 94 w 134"/>
                  <a:gd name="T3" fmla="*/ 112 h 123"/>
                  <a:gd name="T4" fmla="*/ 94 w 134"/>
                  <a:gd name="T5" fmla="*/ 6 h 123"/>
                  <a:gd name="T6" fmla="*/ 88 w 134"/>
                  <a:gd name="T7" fmla="*/ 0 h 123"/>
                  <a:gd name="T8" fmla="*/ 82 w 134"/>
                  <a:gd name="T9" fmla="*/ 6 h 123"/>
                  <a:gd name="T10" fmla="*/ 82 w 134"/>
                  <a:gd name="T11" fmla="*/ 112 h 123"/>
                  <a:gd name="T12" fmla="*/ 52 w 134"/>
                  <a:gd name="T13" fmla="*/ 112 h 123"/>
                  <a:gd name="T14" fmla="*/ 52 w 134"/>
                  <a:gd name="T15" fmla="*/ 6 h 123"/>
                  <a:gd name="T16" fmla="*/ 46 w 134"/>
                  <a:gd name="T17" fmla="*/ 0 h 123"/>
                  <a:gd name="T18" fmla="*/ 40 w 134"/>
                  <a:gd name="T19" fmla="*/ 6 h 123"/>
                  <a:gd name="T20" fmla="*/ 40 w 134"/>
                  <a:gd name="T21" fmla="*/ 112 h 123"/>
                  <a:gd name="T22" fmla="*/ 6 w 134"/>
                  <a:gd name="T23" fmla="*/ 112 h 123"/>
                  <a:gd name="T24" fmla="*/ 0 w 134"/>
                  <a:gd name="T25" fmla="*/ 118 h 123"/>
                  <a:gd name="T26" fmla="*/ 6 w 134"/>
                  <a:gd name="T27" fmla="*/ 123 h 123"/>
                  <a:gd name="T28" fmla="*/ 128 w 134"/>
                  <a:gd name="T29" fmla="*/ 123 h 123"/>
                  <a:gd name="T30" fmla="*/ 134 w 134"/>
                  <a:gd name="T31" fmla="*/ 118 h 123"/>
                  <a:gd name="T32" fmla="*/ 128 w 134"/>
                  <a:gd name="T33" fmla="*/ 1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23">
                    <a:moveTo>
                      <a:pt x="128" y="112"/>
                    </a:moveTo>
                    <a:cubicBezTo>
                      <a:pt x="94" y="112"/>
                      <a:pt x="94" y="112"/>
                      <a:pt x="94" y="112"/>
                    </a:cubicBezTo>
                    <a:cubicBezTo>
                      <a:pt x="94" y="6"/>
                      <a:pt x="94" y="6"/>
                      <a:pt x="94" y="6"/>
                    </a:cubicBezTo>
                    <a:cubicBezTo>
                      <a:pt x="94" y="2"/>
                      <a:pt x="91" y="0"/>
                      <a:pt x="88" y="0"/>
                    </a:cubicBezTo>
                    <a:cubicBezTo>
                      <a:pt x="85" y="0"/>
                      <a:pt x="82" y="2"/>
                      <a:pt x="82" y="6"/>
                    </a:cubicBezTo>
                    <a:cubicBezTo>
                      <a:pt x="82" y="112"/>
                      <a:pt x="82" y="112"/>
                      <a:pt x="82" y="112"/>
                    </a:cubicBezTo>
                    <a:cubicBezTo>
                      <a:pt x="52" y="112"/>
                      <a:pt x="52" y="112"/>
                      <a:pt x="52" y="112"/>
                    </a:cubicBezTo>
                    <a:cubicBezTo>
                      <a:pt x="52" y="6"/>
                      <a:pt x="52" y="6"/>
                      <a:pt x="52" y="6"/>
                    </a:cubicBezTo>
                    <a:cubicBezTo>
                      <a:pt x="52" y="2"/>
                      <a:pt x="49" y="0"/>
                      <a:pt x="46" y="0"/>
                    </a:cubicBezTo>
                    <a:cubicBezTo>
                      <a:pt x="42" y="0"/>
                      <a:pt x="40" y="2"/>
                      <a:pt x="40" y="6"/>
                    </a:cubicBezTo>
                    <a:cubicBezTo>
                      <a:pt x="40" y="112"/>
                      <a:pt x="40" y="112"/>
                      <a:pt x="40" y="112"/>
                    </a:cubicBezTo>
                    <a:cubicBezTo>
                      <a:pt x="6" y="112"/>
                      <a:pt x="6" y="112"/>
                      <a:pt x="6" y="112"/>
                    </a:cubicBezTo>
                    <a:cubicBezTo>
                      <a:pt x="2" y="112"/>
                      <a:pt x="0" y="114"/>
                      <a:pt x="0" y="118"/>
                    </a:cubicBezTo>
                    <a:cubicBezTo>
                      <a:pt x="0" y="121"/>
                      <a:pt x="2" y="123"/>
                      <a:pt x="6" y="123"/>
                    </a:cubicBezTo>
                    <a:cubicBezTo>
                      <a:pt x="128" y="123"/>
                      <a:pt x="128" y="123"/>
                      <a:pt x="128" y="123"/>
                    </a:cubicBezTo>
                    <a:cubicBezTo>
                      <a:pt x="131" y="123"/>
                      <a:pt x="134" y="121"/>
                      <a:pt x="134" y="118"/>
                    </a:cubicBezTo>
                    <a:cubicBezTo>
                      <a:pt x="134" y="114"/>
                      <a:pt x="131" y="112"/>
                      <a:pt x="128"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9" name="Freeform 61">
                <a:hlinkClick r:id="" action="ppaction://noaction"/>
                <a:extLst>
                  <a:ext uri="{FF2B5EF4-FFF2-40B4-BE49-F238E27FC236}">
                    <a16:creationId xmlns="" xmlns:a16="http://schemas.microsoft.com/office/drawing/2014/main" id="{582E4A87-C483-4F7B-A728-9AE26436C8EB}"/>
                  </a:ext>
                </a:extLst>
              </p:cNvPr>
              <p:cNvSpPr>
                <a:spLocks noEditPoints="1"/>
              </p:cNvSpPr>
              <p:nvPr/>
            </p:nvSpPr>
            <p:spPr bwMode="auto">
              <a:xfrm>
                <a:off x="5266" y="3018"/>
                <a:ext cx="383" cy="323"/>
              </a:xfrm>
              <a:custGeom>
                <a:avLst/>
                <a:gdLst>
                  <a:gd name="T0" fmla="*/ 219 w 221"/>
                  <a:gd name="T1" fmla="*/ 86 h 187"/>
                  <a:gd name="T2" fmla="*/ 190 w 221"/>
                  <a:gd name="T3" fmla="*/ 50 h 187"/>
                  <a:gd name="T4" fmla="*/ 185 w 221"/>
                  <a:gd name="T5" fmla="*/ 48 h 187"/>
                  <a:gd name="T6" fmla="*/ 107 w 221"/>
                  <a:gd name="T7" fmla="*/ 48 h 187"/>
                  <a:gd name="T8" fmla="*/ 107 w 221"/>
                  <a:gd name="T9" fmla="*/ 27 h 187"/>
                  <a:gd name="T10" fmla="*/ 80 w 221"/>
                  <a:gd name="T11" fmla="*/ 0 h 187"/>
                  <a:gd name="T12" fmla="*/ 53 w 221"/>
                  <a:gd name="T13" fmla="*/ 27 h 187"/>
                  <a:gd name="T14" fmla="*/ 53 w 221"/>
                  <a:gd name="T15" fmla="*/ 48 h 187"/>
                  <a:gd name="T16" fmla="*/ 23 w 221"/>
                  <a:gd name="T17" fmla="*/ 48 h 187"/>
                  <a:gd name="T18" fmla="*/ 0 w 221"/>
                  <a:gd name="T19" fmla="*/ 72 h 187"/>
                  <a:gd name="T20" fmla="*/ 0 w 221"/>
                  <a:gd name="T21" fmla="*/ 108 h 187"/>
                  <a:gd name="T22" fmla="*/ 23 w 221"/>
                  <a:gd name="T23" fmla="*/ 132 h 187"/>
                  <a:gd name="T24" fmla="*/ 185 w 221"/>
                  <a:gd name="T25" fmla="*/ 132 h 187"/>
                  <a:gd name="T26" fmla="*/ 186 w 221"/>
                  <a:gd name="T27" fmla="*/ 131 h 187"/>
                  <a:gd name="T28" fmla="*/ 197 w 221"/>
                  <a:gd name="T29" fmla="*/ 144 h 187"/>
                  <a:gd name="T30" fmla="*/ 173 w 221"/>
                  <a:gd name="T31" fmla="*/ 174 h 187"/>
                  <a:gd name="T32" fmla="*/ 123 w 221"/>
                  <a:gd name="T33" fmla="*/ 174 h 187"/>
                  <a:gd name="T34" fmla="*/ 116 w 221"/>
                  <a:gd name="T35" fmla="*/ 180 h 187"/>
                  <a:gd name="T36" fmla="*/ 123 w 221"/>
                  <a:gd name="T37" fmla="*/ 187 h 187"/>
                  <a:gd name="T38" fmla="*/ 173 w 221"/>
                  <a:gd name="T39" fmla="*/ 187 h 187"/>
                  <a:gd name="T40" fmla="*/ 182 w 221"/>
                  <a:gd name="T41" fmla="*/ 182 h 187"/>
                  <a:gd name="T42" fmla="*/ 207 w 221"/>
                  <a:gd name="T43" fmla="*/ 152 h 187"/>
                  <a:gd name="T44" fmla="*/ 207 w 221"/>
                  <a:gd name="T45" fmla="*/ 137 h 187"/>
                  <a:gd name="T46" fmla="*/ 195 w 221"/>
                  <a:gd name="T47" fmla="*/ 123 h 187"/>
                  <a:gd name="T48" fmla="*/ 219 w 221"/>
                  <a:gd name="T49" fmla="*/ 93 h 187"/>
                  <a:gd name="T50" fmla="*/ 219 w 221"/>
                  <a:gd name="T51" fmla="*/ 86 h 187"/>
                  <a:gd name="T52" fmla="*/ 65 w 221"/>
                  <a:gd name="T53" fmla="*/ 27 h 187"/>
                  <a:gd name="T54" fmla="*/ 80 w 221"/>
                  <a:gd name="T55" fmla="*/ 12 h 187"/>
                  <a:gd name="T56" fmla="*/ 95 w 221"/>
                  <a:gd name="T57" fmla="*/ 27 h 187"/>
                  <a:gd name="T58" fmla="*/ 95 w 221"/>
                  <a:gd name="T59" fmla="*/ 48 h 187"/>
                  <a:gd name="T60" fmla="*/ 65 w 221"/>
                  <a:gd name="T61" fmla="*/ 48 h 187"/>
                  <a:gd name="T62" fmla="*/ 65 w 221"/>
                  <a:gd name="T63" fmla="*/ 27 h 187"/>
                  <a:gd name="T64" fmla="*/ 184 w 221"/>
                  <a:gd name="T65" fmla="*/ 118 h 187"/>
                  <a:gd name="T66" fmla="*/ 184 w 221"/>
                  <a:gd name="T67" fmla="*/ 118 h 187"/>
                  <a:gd name="T68" fmla="*/ 182 w 221"/>
                  <a:gd name="T69" fmla="*/ 120 h 187"/>
                  <a:gd name="T70" fmla="*/ 23 w 221"/>
                  <a:gd name="T71" fmla="*/ 120 h 187"/>
                  <a:gd name="T72" fmla="*/ 11 w 221"/>
                  <a:gd name="T73" fmla="*/ 108 h 187"/>
                  <a:gd name="T74" fmla="*/ 11 w 221"/>
                  <a:gd name="T75" fmla="*/ 72 h 187"/>
                  <a:gd name="T76" fmla="*/ 23 w 221"/>
                  <a:gd name="T77" fmla="*/ 60 h 187"/>
                  <a:gd name="T78" fmla="*/ 183 w 221"/>
                  <a:gd name="T79" fmla="*/ 60 h 187"/>
                  <a:gd name="T80" fmla="*/ 207 w 221"/>
                  <a:gd name="T81" fmla="*/ 90 h 187"/>
                  <a:gd name="T82" fmla="*/ 184 w 221"/>
                  <a:gd name="T83" fmla="*/ 11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187">
                    <a:moveTo>
                      <a:pt x="219" y="86"/>
                    </a:moveTo>
                    <a:cubicBezTo>
                      <a:pt x="190" y="50"/>
                      <a:pt x="190" y="50"/>
                      <a:pt x="190" y="50"/>
                    </a:cubicBezTo>
                    <a:cubicBezTo>
                      <a:pt x="189" y="49"/>
                      <a:pt x="187" y="48"/>
                      <a:pt x="185" y="48"/>
                    </a:cubicBezTo>
                    <a:cubicBezTo>
                      <a:pt x="107" y="48"/>
                      <a:pt x="107" y="48"/>
                      <a:pt x="107" y="48"/>
                    </a:cubicBezTo>
                    <a:cubicBezTo>
                      <a:pt x="107" y="27"/>
                      <a:pt x="107" y="27"/>
                      <a:pt x="107" y="27"/>
                    </a:cubicBezTo>
                    <a:cubicBezTo>
                      <a:pt x="107" y="12"/>
                      <a:pt x="95" y="0"/>
                      <a:pt x="80" y="0"/>
                    </a:cubicBezTo>
                    <a:cubicBezTo>
                      <a:pt x="65" y="0"/>
                      <a:pt x="53" y="12"/>
                      <a:pt x="53" y="27"/>
                    </a:cubicBezTo>
                    <a:cubicBezTo>
                      <a:pt x="53" y="48"/>
                      <a:pt x="53" y="48"/>
                      <a:pt x="53" y="48"/>
                    </a:cubicBezTo>
                    <a:cubicBezTo>
                      <a:pt x="23" y="48"/>
                      <a:pt x="23" y="48"/>
                      <a:pt x="23" y="48"/>
                    </a:cubicBezTo>
                    <a:cubicBezTo>
                      <a:pt x="10" y="48"/>
                      <a:pt x="0" y="59"/>
                      <a:pt x="0" y="72"/>
                    </a:cubicBezTo>
                    <a:cubicBezTo>
                      <a:pt x="0" y="108"/>
                      <a:pt x="0" y="108"/>
                      <a:pt x="0" y="108"/>
                    </a:cubicBezTo>
                    <a:cubicBezTo>
                      <a:pt x="0" y="121"/>
                      <a:pt x="10" y="132"/>
                      <a:pt x="23" y="132"/>
                    </a:cubicBezTo>
                    <a:cubicBezTo>
                      <a:pt x="185" y="132"/>
                      <a:pt x="185" y="132"/>
                      <a:pt x="185" y="132"/>
                    </a:cubicBezTo>
                    <a:cubicBezTo>
                      <a:pt x="186" y="132"/>
                      <a:pt x="186" y="131"/>
                      <a:pt x="186" y="131"/>
                    </a:cubicBezTo>
                    <a:cubicBezTo>
                      <a:pt x="197" y="144"/>
                      <a:pt x="197" y="144"/>
                      <a:pt x="197" y="144"/>
                    </a:cubicBezTo>
                    <a:cubicBezTo>
                      <a:pt x="173" y="174"/>
                      <a:pt x="173" y="174"/>
                      <a:pt x="173" y="174"/>
                    </a:cubicBezTo>
                    <a:cubicBezTo>
                      <a:pt x="123" y="174"/>
                      <a:pt x="123" y="174"/>
                      <a:pt x="123" y="174"/>
                    </a:cubicBezTo>
                    <a:cubicBezTo>
                      <a:pt x="119" y="174"/>
                      <a:pt x="116" y="177"/>
                      <a:pt x="116" y="180"/>
                    </a:cubicBezTo>
                    <a:cubicBezTo>
                      <a:pt x="116" y="184"/>
                      <a:pt x="119" y="187"/>
                      <a:pt x="123" y="187"/>
                    </a:cubicBezTo>
                    <a:cubicBezTo>
                      <a:pt x="173" y="187"/>
                      <a:pt x="173" y="187"/>
                      <a:pt x="173" y="187"/>
                    </a:cubicBezTo>
                    <a:cubicBezTo>
                      <a:pt x="177" y="187"/>
                      <a:pt x="180" y="185"/>
                      <a:pt x="182" y="182"/>
                    </a:cubicBezTo>
                    <a:cubicBezTo>
                      <a:pt x="207" y="152"/>
                      <a:pt x="207" y="152"/>
                      <a:pt x="207" y="152"/>
                    </a:cubicBezTo>
                    <a:cubicBezTo>
                      <a:pt x="211" y="147"/>
                      <a:pt x="211" y="141"/>
                      <a:pt x="207" y="137"/>
                    </a:cubicBezTo>
                    <a:cubicBezTo>
                      <a:pt x="195" y="123"/>
                      <a:pt x="195" y="123"/>
                      <a:pt x="195" y="123"/>
                    </a:cubicBezTo>
                    <a:cubicBezTo>
                      <a:pt x="219" y="93"/>
                      <a:pt x="219" y="93"/>
                      <a:pt x="219" y="93"/>
                    </a:cubicBezTo>
                    <a:cubicBezTo>
                      <a:pt x="221" y="91"/>
                      <a:pt x="221" y="88"/>
                      <a:pt x="219" y="86"/>
                    </a:cubicBezTo>
                    <a:close/>
                    <a:moveTo>
                      <a:pt x="65" y="27"/>
                    </a:moveTo>
                    <a:cubicBezTo>
                      <a:pt x="65" y="18"/>
                      <a:pt x="71" y="12"/>
                      <a:pt x="80" y="12"/>
                    </a:cubicBezTo>
                    <a:cubicBezTo>
                      <a:pt x="88" y="12"/>
                      <a:pt x="95" y="18"/>
                      <a:pt x="95" y="27"/>
                    </a:cubicBezTo>
                    <a:cubicBezTo>
                      <a:pt x="95" y="48"/>
                      <a:pt x="95" y="48"/>
                      <a:pt x="95" y="48"/>
                    </a:cubicBezTo>
                    <a:cubicBezTo>
                      <a:pt x="65" y="48"/>
                      <a:pt x="65" y="48"/>
                      <a:pt x="65" y="48"/>
                    </a:cubicBezTo>
                    <a:lnTo>
                      <a:pt x="65" y="27"/>
                    </a:lnTo>
                    <a:close/>
                    <a:moveTo>
                      <a:pt x="184" y="118"/>
                    </a:moveTo>
                    <a:cubicBezTo>
                      <a:pt x="184" y="118"/>
                      <a:pt x="184" y="118"/>
                      <a:pt x="184" y="118"/>
                    </a:cubicBezTo>
                    <a:cubicBezTo>
                      <a:pt x="183" y="119"/>
                      <a:pt x="183" y="119"/>
                      <a:pt x="182" y="120"/>
                    </a:cubicBezTo>
                    <a:cubicBezTo>
                      <a:pt x="23" y="120"/>
                      <a:pt x="23" y="120"/>
                      <a:pt x="23" y="120"/>
                    </a:cubicBezTo>
                    <a:cubicBezTo>
                      <a:pt x="17" y="120"/>
                      <a:pt x="11" y="114"/>
                      <a:pt x="11" y="108"/>
                    </a:cubicBezTo>
                    <a:cubicBezTo>
                      <a:pt x="11" y="72"/>
                      <a:pt x="11" y="72"/>
                      <a:pt x="11" y="72"/>
                    </a:cubicBezTo>
                    <a:cubicBezTo>
                      <a:pt x="11" y="65"/>
                      <a:pt x="17" y="60"/>
                      <a:pt x="23" y="60"/>
                    </a:cubicBezTo>
                    <a:cubicBezTo>
                      <a:pt x="183" y="60"/>
                      <a:pt x="183" y="60"/>
                      <a:pt x="183" y="60"/>
                    </a:cubicBezTo>
                    <a:cubicBezTo>
                      <a:pt x="207" y="90"/>
                      <a:pt x="207" y="90"/>
                      <a:pt x="207" y="90"/>
                    </a:cubicBezTo>
                    <a:lnTo>
                      <a:pt x="18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60" name="Freeform 62">
                <a:hlinkClick r:id="" action="ppaction://noaction"/>
                <a:extLst>
                  <a:ext uri="{FF2B5EF4-FFF2-40B4-BE49-F238E27FC236}">
                    <a16:creationId xmlns="" xmlns:a16="http://schemas.microsoft.com/office/drawing/2014/main" id="{C0FE1192-6E43-4B09-8F66-B77F2C584B56}"/>
                  </a:ext>
                </a:extLst>
              </p:cNvPr>
              <p:cNvSpPr>
                <a:spLocks/>
              </p:cNvSpPr>
              <p:nvPr/>
            </p:nvSpPr>
            <p:spPr bwMode="auto">
              <a:xfrm>
                <a:off x="5247" y="3256"/>
                <a:ext cx="95" cy="85"/>
              </a:xfrm>
              <a:custGeom>
                <a:avLst/>
                <a:gdLst>
                  <a:gd name="T0" fmla="*/ 49 w 55"/>
                  <a:gd name="T1" fmla="*/ 49 h 49"/>
                  <a:gd name="T2" fmla="*/ 55 w 55"/>
                  <a:gd name="T3" fmla="*/ 42 h 49"/>
                  <a:gd name="T4" fmla="*/ 49 w 55"/>
                  <a:gd name="T5" fmla="*/ 36 h 49"/>
                  <a:gd name="T6" fmla="*/ 27 w 55"/>
                  <a:gd name="T7" fmla="*/ 36 h 49"/>
                  <a:gd name="T8" fmla="*/ 13 w 55"/>
                  <a:gd name="T9" fmla="*/ 22 h 49"/>
                  <a:gd name="T10" fmla="*/ 13 w 55"/>
                  <a:gd name="T11" fmla="*/ 6 h 49"/>
                  <a:gd name="T12" fmla="*/ 7 w 55"/>
                  <a:gd name="T13" fmla="*/ 0 h 49"/>
                  <a:gd name="T14" fmla="*/ 0 w 55"/>
                  <a:gd name="T15" fmla="*/ 6 h 49"/>
                  <a:gd name="T16" fmla="*/ 0 w 55"/>
                  <a:gd name="T17" fmla="*/ 22 h 49"/>
                  <a:gd name="T18" fmla="*/ 27 w 55"/>
                  <a:gd name="T19" fmla="*/ 49 h 49"/>
                  <a:gd name="T20" fmla="*/ 49 w 55"/>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9">
                    <a:moveTo>
                      <a:pt x="49" y="49"/>
                    </a:moveTo>
                    <a:cubicBezTo>
                      <a:pt x="53" y="49"/>
                      <a:pt x="55" y="46"/>
                      <a:pt x="55" y="42"/>
                    </a:cubicBezTo>
                    <a:cubicBezTo>
                      <a:pt x="55" y="39"/>
                      <a:pt x="53" y="36"/>
                      <a:pt x="49" y="36"/>
                    </a:cubicBezTo>
                    <a:cubicBezTo>
                      <a:pt x="27" y="36"/>
                      <a:pt x="27" y="36"/>
                      <a:pt x="27" y="36"/>
                    </a:cubicBezTo>
                    <a:cubicBezTo>
                      <a:pt x="19" y="36"/>
                      <a:pt x="13" y="29"/>
                      <a:pt x="13" y="22"/>
                    </a:cubicBezTo>
                    <a:cubicBezTo>
                      <a:pt x="13" y="6"/>
                      <a:pt x="13" y="6"/>
                      <a:pt x="13" y="6"/>
                    </a:cubicBezTo>
                    <a:cubicBezTo>
                      <a:pt x="13" y="3"/>
                      <a:pt x="10" y="0"/>
                      <a:pt x="7" y="0"/>
                    </a:cubicBezTo>
                    <a:cubicBezTo>
                      <a:pt x="3" y="0"/>
                      <a:pt x="0" y="3"/>
                      <a:pt x="0" y="6"/>
                    </a:cubicBezTo>
                    <a:cubicBezTo>
                      <a:pt x="0" y="22"/>
                      <a:pt x="0" y="22"/>
                      <a:pt x="0" y="22"/>
                    </a:cubicBezTo>
                    <a:cubicBezTo>
                      <a:pt x="0" y="37"/>
                      <a:pt x="12" y="49"/>
                      <a:pt x="27" y="49"/>
                    </a:cubicBezTo>
                    <a:lnTo>
                      <a:pt x="4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grpSp>
        <p:nvGrpSpPr>
          <p:cNvPr id="61" name="Skupina 60">
            <a:extLst>
              <a:ext uri="{FF2B5EF4-FFF2-40B4-BE49-F238E27FC236}">
                <a16:creationId xmlns="" xmlns:a16="http://schemas.microsoft.com/office/drawing/2014/main" id="{B0C6136A-1DCB-491E-976E-4774F178DD9A}"/>
              </a:ext>
            </a:extLst>
          </p:cNvPr>
          <p:cNvGrpSpPr/>
          <p:nvPr userDrawn="1"/>
        </p:nvGrpSpPr>
        <p:grpSpPr>
          <a:xfrm>
            <a:off x="499094" y="4269362"/>
            <a:ext cx="1936907" cy="1872343"/>
            <a:chOff x="312337" y="4604791"/>
            <a:chExt cx="1936907" cy="1872343"/>
          </a:xfrm>
        </p:grpSpPr>
        <p:sp>
          <p:nvSpPr>
            <p:cNvPr id="62" name="Obdélník 61">
              <a:hlinkClick r:id="" action="ppaction://noaction"/>
              <a:extLst>
                <a:ext uri="{FF2B5EF4-FFF2-40B4-BE49-F238E27FC236}">
                  <a16:creationId xmlns="" xmlns:a16="http://schemas.microsoft.com/office/drawing/2014/main" id="{8112603F-7FEA-47DD-A59B-A7E717BB9F94}"/>
                </a:ext>
              </a:extLst>
            </p:cNvPr>
            <p:cNvSpPr/>
            <p:nvPr/>
          </p:nvSpPr>
          <p:spPr>
            <a:xfrm>
              <a:off x="312337" y="4604791"/>
              <a:ext cx="1936907" cy="1872343"/>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936000" rIns="108000" bIns="45720" numCol="1" spcCol="0" rtlCol="0" fromWordArt="0" anchor="t" anchorCtr="0" forceAA="0" compatLnSpc="1">
              <a:prstTxWarp prst="textNoShape">
                <a:avLst/>
              </a:prstTxWarp>
              <a:noAutofit/>
            </a:bodyPr>
            <a:lstStyle/>
            <a:p>
              <a:pPr algn="ctr"/>
              <a:endParaRPr lang="cs-CZ" sz="1500" dirty="0">
                <a:solidFill>
                  <a:schemeClr val="tx2"/>
                </a:solidFill>
              </a:endParaRPr>
            </a:p>
          </p:txBody>
        </p:sp>
        <p:pic>
          <p:nvPicPr>
            <p:cNvPr id="64" name="Obrázek 63">
              <a:hlinkClick r:id="" action="ppaction://noaction"/>
              <a:extLst>
                <a:ext uri="{FF2B5EF4-FFF2-40B4-BE49-F238E27FC236}">
                  <a16:creationId xmlns="" xmlns:a16="http://schemas.microsoft.com/office/drawing/2014/main" id="{CEEAFE35-6A35-4868-892D-3A98D4B86698}"/>
                </a:ext>
              </a:extLst>
            </p:cNvPr>
            <p:cNvPicPr>
              <a:picLocks noChangeAspect="1"/>
            </p:cNvPicPr>
            <p:nvPr/>
          </p:nvPicPr>
          <p:blipFill>
            <a:blip r:embed="rId2"/>
            <a:stretch>
              <a:fillRect/>
            </a:stretch>
          </p:blipFill>
          <p:spPr>
            <a:xfrm>
              <a:off x="1107513" y="4755639"/>
              <a:ext cx="483880" cy="671241"/>
            </a:xfrm>
            <a:prstGeom prst="rect">
              <a:avLst/>
            </a:prstGeom>
          </p:spPr>
        </p:pic>
      </p:grpSp>
      <p:sp>
        <p:nvSpPr>
          <p:cNvPr id="3" name="Subtitle 2"/>
          <p:cNvSpPr>
            <a:spLocks noGrp="1"/>
          </p:cNvSpPr>
          <p:nvPr>
            <p:ph type="subTitle" idx="1"/>
          </p:nvPr>
        </p:nvSpPr>
        <p:spPr>
          <a:xfrm>
            <a:off x="1238250" y="3310222"/>
            <a:ext cx="7429500" cy="869462"/>
          </a:xfrm>
        </p:spPr>
        <p:txBody>
          <a:bodyPr/>
          <a:lstStyle>
            <a:lvl1pPr marL="0" indent="0" algn="ctr">
              <a:buNone/>
              <a:defRPr lang="cs-CZ" sz="1500" kern="12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lze upravit styl předlohy.</a:t>
            </a:r>
            <a:endParaRPr lang="en-US" dirty="0"/>
          </a:p>
        </p:txBody>
      </p:sp>
      <p:sp>
        <p:nvSpPr>
          <p:cNvPr id="2" name="Title 1"/>
          <p:cNvSpPr>
            <a:spLocks noGrp="1"/>
          </p:cNvSpPr>
          <p:nvPr>
            <p:ph type="ctrTitle" hasCustomPrompt="1"/>
          </p:nvPr>
        </p:nvSpPr>
        <p:spPr>
          <a:xfrm>
            <a:off x="943283" y="2892991"/>
            <a:ext cx="8283284" cy="294302"/>
          </a:xfrm>
          <a:solidFill>
            <a:schemeClr val="bg1">
              <a:alpha val="87000"/>
            </a:schemeClr>
          </a:solidFill>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lvl1pPr algn="ctr">
              <a:defRPr lang="en-US" sz="1600" b="1" dirty="0">
                <a:solidFill>
                  <a:schemeClr val="tx2"/>
                </a:solidFill>
                <a:latin typeface="+mn-lt"/>
                <a:ea typeface="+mn-ea"/>
                <a:cs typeface="+mn-cs"/>
              </a:defRPr>
            </a:lvl1pPr>
          </a:lstStyle>
          <a:p>
            <a:pPr marL="0" lvl="0" algn="ctr" defTabSz="457200"/>
            <a:r>
              <a:rPr lang="cs-CZ" dirty="0"/>
              <a:t>Seminář – Insolvence obchodního partnera</a:t>
            </a:r>
            <a:endParaRPr lang="en-US" dirty="0"/>
          </a:p>
        </p:txBody>
      </p:sp>
      <p:sp>
        <p:nvSpPr>
          <p:cNvPr id="5" name="Zástupný symbol pro text 4">
            <a:extLst>
              <a:ext uri="{FF2B5EF4-FFF2-40B4-BE49-F238E27FC236}">
                <a16:creationId xmlns="" xmlns:a16="http://schemas.microsoft.com/office/drawing/2014/main" id="{33EEA16C-D3A3-4402-85BF-30F1B961CBB9}"/>
              </a:ext>
            </a:extLst>
          </p:cNvPr>
          <p:cNvSpPr>
            <a:spLocks noGrp="1"/>
          </p:cNvSpPr>
          <p:nvPr>
            <p:ph type="body" sz="quarter" idx="10" hasCustomPrompt="1"/>
          </p:nvPr>
        </p:nvSpPr>
        <p:spPr>
          <a:xfrm>
            <a:off x="593237" y="5176463"/>
            <a:ext cx="1698625" cy="468313"/>
          </a:xfrm>
        </p:spPr>
        <p:txBody>
          <a:bodyPr/>
          <a:lstStyle>
            <a:lvl1pPr marL="0" indent="0" algn="ctr">
              <a:buNone/>
              <a:defRPr baseline="0"/>
            </a:lvl1pPr>
          </a:lstStyle>
          <a:p>
            <a:pPr lvl="0"/>
            <a:r>
              <a:rPr lang="cs-CZ" dirty="0"/>
              <a:t>I. MOŽNOSTI</a:t>
            </a:r>
          </a:p>
        </p:txBody>
      </p:sp>
      <p:sp>
        <p:nvSpPr>
          <p:cNvPr id="65" name="Zástupný symbol pro text 4">
            <a:extLst>
              <a:ext uri="{FF2B5EF4-FFF2-40B4-BE49-F238E27FC236}">
                <a16:creationId xmlns="" xmlns:a16="http://schemas.microsoft.com/office/drawing/2014/main" id="{BD8749C6-7ADA-4176-8439-578BAD8680AB}"/>
              </a:ext>
            </a:extLst>
          </p:cNvPr>
          <p:cNvSpPr>
            <a:spLocks noGrp="1"/>
          </p:cNvSpPr>
          <p:nvPr>
            <p:ph type="body" sz="quarter" idx="11" hasCustomPrompt="1"/>
          </p:nvPr>
        </p:nvSpPr>
        <p:spPr>
          <a:xfrm>
            <a:off x="2924117" y="5166939"/>
            <a:ext cx="1747752" cy="468313"/>
          </a:xfrm>
        </p:spPr>
        <p:txBody>
          <a:bodyPr/>
          <a:lstStyle>
            <a:lvl1pPr marL="0" indent="0" algn="ctr">
              <a:buNone/>
              <a:defRPr baseline="0"/>
            </a:lvl1pPr>
          </a:lstStyle>
          <a:p>
            <a:pPr lvl="0"/>
            <a:r>
              <a:rPr lang="cs-CZ" dirty="0"/>
              <a:t>II. BOD ZLOMU</a:t>
            </a:r>
          </a:p>
        </p:txBody>
      </p:sp>
      <p:sp>
        <p:nvSpPr>
          <p:cNvPr id="66" name="Zástupný symbol pro text 4">
            <a:extLst>
              <a:ext uri="{FF2B5EF4-FFF2-40B4-BE49-F238E27FC236}">
                <a16:creationId xmlns="" xmlns:a16="http://schemas.microsoft.com/office/drawing/2014/main" id="{78647790-A489-4369-BFF8-5B99FE62DA93}"/>
              </a:ext>
            </a:extLst>
          </p:cNvPr>
          <p:cNvSpPr>
            <a:spLocks noGrp="1"/>
          </p:cNvSpPr>
          <p:nvPr>
            <p:ph type="body" sz="quarter" idx="12" hasCustomPrompt="1"/>
          </p:nvPr>
        </p:nvSpPr>
        <p:spPr>
          <a:xfrm>
            <a:off x="5256857" y="5170906"/>
            <a:ext cx="1823907" cy="479429"/>
          </a:xfrm>
        </p:spPr>
        <p:txBody>
          <a:bodyPr/>
          <a:lstStyle>
            <a:lvl1pPr marL="0" indent="0" algn="ctr">
              <a:buNone/>
              <a:defRPr baseline="0"/>
            </a:lvl1pPr>
          </a:lstStyle>
          <a:p>
            <a:pPr lvl="0"/>
            <a:r>
              <a:rPr lang="cs-CZ" dirty="0"/>
              <a:t>III. INDIVIDUÁLNÍ ŘEŠENÍ</a:t>
            </a:r>
          </a:p>
        </p:txBody>
      </p:sp>
      <p:sp>
        <p:nvSpPr>
          <p:cNvPr id="67" name="Zástupný symbol pro text 4">
            <a:extLst>
              <a:ext uri="{FF2B5EF4-FFF2-40B4-BE49-F238E27FC236}">
                <a16:creationId xmlns="" xmlns:a16="http://schemas.microsoft.com/office/drawing/2014/main" id="{59CE71E1-AB2D-45D2-9872-A0D811640B05}"/>
              </a:ext>
            </a:extLst>
          </p:cNvPr>
          <p:cNvSpPr>
            <a:spLocks noGrp="1"/>
          </p:cNvSpPr>
          <p:nvPr>
            <p:ph type="body" sz="quarter" idx="13" hasCustomPrompt="1"/>
          </p:nvPr>
        </p:nvSpPr>
        <p:spPr>
          <a:xfrm>
            <a:off x="7575988" y="5172008"/>
            <a:ext cx="1872812" cy="502770"/>
          </a:xfrm>
        </p:spPr>
        <p:txBody>
          <a:bodyPr/>
          <a:lstStyle>
            <a:lvl1pPr marL="0" indent="0" algn="ctr">
              <a:buNone/>
              <a:defRPr baseline="0"/>
            </a:lvl1pPr>
          </a:lstStyle>
          <a:p>
            <a:pPr lvl="0"/>
            <a:r>
              <a:rPr lang="cs-CZ" dirty="0"/>
              <a:t>IV. O AUTOROVI</a:t>
            </a:r>
          </a:p>
        </p:txBody>
      </p:sp>
      <p:sp>
        <p:nvSpPr>
          <p:cNvPr id="4" name="Obdélník 3"/>
          <p:cNvSpPr/>
          <p:nvPr userDrawn="1"/>
        </p:nvSpPr>
        <p:spPr>
          <a:xfrm>
            <a:off x="381000" y="6274522"/>
            <a:ext cx="9144000" cy="20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p:cNvSpPr/>
          <p:nvPr userDrawn="1"/>
        </p:nvSpPr>
        <p:spPr>
          <a:xfrm>
            <a:off x="381000" y="6274522"/>
            <a:ext cx="9144000" cy="20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Obrázek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270" y="295247"/>
            <a:ext cx="8949530" cy="3889103"/>
          </a:xfrm>
          <a:prstGeom prst="rect">
            <a:avLst/>
          </a:prstGeom>
        </p:spPr>
      </p:pic>
    </p:spTree>
    <p:extLst>
      <p:ext uri="{BB962C8B-B14F-4D97-AF65-F5344CB8AC3E}">
        <p14:creationId xmlns:p14="http://schemas.microsoft.com/office/powerpoint/2010/main" val="7707210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cs-CZ"/>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r>
              <a:rPr lang="cs-CZ"/>
              <a:t>Regulace činnosti advokáta - insolvenčního správce de lege lata a de lege ferenda</a:t>
            </a:r>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6F30D17D-0A6F-472D-9268-CA15ED23B84A}" type="slidenum">
              <a:rPr lang="cs-CZ" smtClean="0"/>
              <a:t>‹#›</a:t>
            </a:fld>
            <a:endParaRPr lang="cs-CZ"/>
          </a:p>
        </p:txBody>
      </p:sp>
    </p:spTree>
    <p:extLst>
      <p:ext uri="{BB962C8B-B14F-4D97-AF65-F5344CB8AC3E}">
        <p14:creationId xmlns:p14="http://schemas.microsoft.com/office/powerpoint/2010/main" val="39940989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682329" y="2505075"/>
            <a:ext cx="4190702"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5014913" y="2505075"/>
            <a:ext cx="4211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a:xfrm>
            <a:off x="681038" y="6356352"/>
            <a:ext cx="2228850" cy="365125"/>
          </a:xfrm>
          <a:prstGeom prst="rect">
            <a:avLst/>
          </a:prstGeom>
        </p:spPr>
        <p:txBody>
          <a:bodyPr/>
          <a:lstStyle/>
          <a:p>
            <a:endParaRPr lang="cs-CZ"/>
          </a:p>
        </p:txBody>
      </p:sp>
    </p:spTree>
    <p:extLst>
      <p:ext uri="{BB962C8B-B14F-4D97-AF65-F5344CB8AC3E}">
        <p14:creationId xmlns:p14="http://schemas.microsoft.com/office/powerpoint/2010/main" val="30145096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6" name="Zástupný symbol pro číslo snímku 5"/>
          <p:cNvSpPr>
            <a:spLocks noGrp="1"/>
          </p:cNvSpPr>
          <p:nvPr>
            <p:ph type="sldNum" sz="quarter" idx="10"/>
          </p:nvPr>
        </p:nvSpPr>
        <p:spPr/>
        <p:txBody>
          <a:bodyPr/>
          <a:lstStyle/>
          <a:p>
            <a:fld id="{6D585F20-A27E-4E0E-82C8-5C727F4060CE}" type="slidenum">
              <a:rPr lang="cs-CZ" smtClean="0"/>
              <a:pPr/>
              <a:t>‹#›</a:t>
            </a:fld>
            <a:endParaRPr lang="cs-CZ"/>
          </a:p>
        </p:txBody>
      </p:sp>
    </p:spTree>
    <p:extLst>
      <p:ext uri="{BB962C8B-B14F-4D97-AF65-F5344CB8AC3E}">
        <p14:creationId xmlns:p14="http://schemas.microsoft.com/office/powerpoint/2010/main" val="25392044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8" name="Zástupný symbol pro číslo snímku 4">
            <a:extLst>
              <a:ext uri="{FF2B5EF4-FFF2-40B4-BE49-F238E27FC236}">
                <a16:creationId xmlns="" xmlns:a16="http://schemas.microsoft.com/office/drawing/2014/main" id="{C7F4C574-8C95-470E-9F70-65624FE869E2}"/>
              </a:ext>
            </a:extLst>
          </p:cNvPr>
          <p:cNvSpPr>
            <a:spLocks noGrp="1"/>
          </p:cNvSpPr>
          <p:nvPr>
            <p:ph type="sldNum" sz="quarter" idx="4"/>
          </p:nvPr>
        </p:nvSpPr>
        <p:spPr>
          <a:xfrm>
            <a:off x="9144000" y="6478588"/>
            <a:ext cx="381000" cy="241853"/>
          </a:xfrm>
          <a:prstGeom prst="rect">
            <a:avLst/>
          </a:prstGeom>
        </p:spPr>
        <p:txBody>
          <a:bodyPr vert="horz" lIns="0" tIns="144000" rIns="0" bIns="0" rtlCol="0" anchor="ctr"/>
          <a:lstStyle>
            <a:lvl1pPr algn="r">
              <a:defRPr sz="900">
                <a:solidFill>
                  <a:schemeClr val="tx1">
                    <a:tint val="75000"/>
                  </a:schemeClr>
                </a:solidFill>
              </a:defRPr>
            </a:lvl1pPr>
          </a:lstStyle>
          <a:p>
            <a:fld id="{6D585F20-A27E-4E0E-82C8-5C727F4060CE}" type="slidenum">
              <a:rPr lang="cs-CZ" smtClean="0"/>
              <a:pPr/>
              <a:t>‹#›</a:t>
            </a:fld>
            <a:endParaRPr lang="cs-CZ"/>
          </a:p>
        </p:txBody>
      </p:sp>
    </p:spTree>
    <p:extLst>
      <p:ext uri="{BB962C8B-B14F-4D97-AF65-F5344CB8AC3E}">
        <p14:creationId xmlns:p14="http://schemas.microsoft.com/office/powerpoint/2010/main" val="6678736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ávěr">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 xmlns:a16="http://schemas.microsoft.com/office/drawing/2014/main" id="{5FF099D9-B90D-4D30-9467-54CCA0814214}"/>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Freeform 5">
            <a:extLst>
              <a:ext uri="{FF2B5EF4-FFF2-40B4-BE49-F238E27FC236}">
                <a16:creationId xmlns="" xmlns:a16="http://schemas.microsoft.com/office/drawing/2014/main" id="{F73CB988-A381-4878-89C8-38B92312B062}"/>
              </a:ext>
            </a:extLst>
          </p:cNvPr>
          <p:cNvSpPr>
            <a:spLocks/>
          </p:cNvSpPr>
          <p:nvPr userDrawn="1"/>
        </p:nvSpPr>
        <p:spPr bwMode="auto">
          <a:xfrm rot="10800000">
            <a:off x="376236" y="3260755"/>
            <a:ext cx="9148764" cy="3062316"/>
          </a:xfrm>
          <a:custGeom>
            <a:avLst/>
            <a:gdLst>
              <a:gd name="T0" fmla="*/ 3367 w 3367"/>
              <a:gd name="T1" fmla="*/ 1170 h 1323"/>
              <a:gd name="T2" fmla="*/ 1684 w 3367"/>
              <a:gd name="T3" fmla="*/ 1323 h 1323"/>
              <a:gd name="T4" fmla="*/ 0 w 3367"/>
              <a:gd name="T5" fmla="*/ 1170 h 1323"/>
              <a:gd name="T6" fmla="*/ 0 w 3367"/>
              <a:gd name="T7" fmla="*/ 0 h 1323"/>
              <a:gd name="T8" fmla="*/ 3367 w 3367"/>
              <a:gd name="T9" fmla="*/ 0 h 1323"/>
              <a:gd name="T10" fmla="*/ 3367 w 3367"/>
              <a:gd name="T11" fmla="*/ 1170 h 1323"/>
            </a:gdLst>
            <a:ahLst/>
            <a:cxnLst>
              <a:cxn ang="0">
                <a:pos x="T0" y="T1"/>
              </a:cxn>
              <a:cxn ang="0">
                <a:pos x="T2" y="T3"/>
              </a:cxn>
              <a:cxn ang="0">
                <a:pos x="T4" y="T5"/>
              </a:cxn>
              <a:cxn ang="0">
                <a:pos x="T6" y="T7"/>
              </a:cxn>
              <a:cxn ang="0">
                <a:pos x="T8" y="T9"/>
              </a:cxn>
              <a:cxn ang="0">
                <a:pos x="T10" y="T11"/>
              </a:cxn>
            </a:cxnLst>
            <a:rect l="0" t="0" r="r" b="b"/>
            <a:pathLst>
              <a:path w="3367" h="1323">
                <a:moveTo>
                  <a:pt x="3367" y="1170"/>
                </a:moveTo>
                <a:cubicBezTo>
                  <a:pt x="2869" y="1267"/>
                  <a:pt x="2294" y="1323"/>
                  <a:pt x="1684" y="1323"/>
                </a:cubicBezTo>
                <a:cubicBezTo>
                  <a:pt x="1073" y="1323"/>
                  <a:pt x="499" y="1267"/>
                  <a:pt x="0" y="1170"/>
                </a:cubicBezTo>
                <a:cubicBezTo>
                  <a:pt x="0" y="0"/>
                  <a:pt x="0" y="0"/>
                  <a:pt x="0" y="0"/>
                </a:cubicBezTo>
                <a:cubicBezTo>
                  <a:pt x="3367" y="0"/>
                  <a:pt x="3367" y="0"/>
                  <a:pt x="3367" y="0"/>
                </a:cubicBezTo>
                <a:lnTo>
                  <a:pt x="3367" y="1170"/>
                </a:lnTo>
                <a:close/>
              </a:path>
            </a:pathLst>
          </a:custGeom>
          <a:blipFill dpi="0" rotWithShape="0">
            <a:blip r:embed="rId2"/>
            <a:srcRect/>
            <a:stretch>
              <a:fillRect t="-29950" b="-29950"/>
            </a:stretch>
          </a:blipFill>
          <a:ln>
            <a:noFill/>
          </a:ln>
        </p:spPr>
        <p:txBody>
          <a:bodyPr vert="horz" wrap="square" lIns="91440" tIns="45720" rIns="91440" bIns="45720" numCol="1" anchor="t" anchorCtr="0" compatLnSpc="1">
            <a:prstTxWarp prst="textNoShape">
              <a:avLst/>
            </a:prstTxWarp>
          </a:bodyPr>
          <a:lstStyle/>
          <a:p>
            <a:endParaRPr lang="cs-CZ"/>
          </a:p>
        </p:txBody>
      </p:sp>
      <p:sp>
        <p:nvSpPr>
          <p:cNvPr id="9" name="Obdélník 8">
            <a:extLst>
              <a:ext uri="{FF2B5EF4-FFF2-40B4-BE49-F238E27FC236}">
                <a16:creationId xmlns="" xmlns:a16="http://schemas.microsoft.com/office/drawing/2014/main" id="{F5439515-8E44-482A-A8CA-2DE5C963AF8A}"/>
              </a:ext>
            </a:extLst>
          </p:cNvPr>
          <p:cNvSpPr/>
          <p:nvPr userDrawn="1"/>
        </p:nvSpPr>
        <p:spPr>
          <a:xfrm>
            <a:off x="3754426" y="379413"/>
            <a:ext cx="5327673" cy="2539157"/>
          </a:xfrm>
          <a:prstGeom prst="rect">
            <a:avLst/>
          </a:prstGeom>
        </p:spPr>
        <p:txBody>
          <a:bodyPr wrap="square" lIns="0" tIns="0" rIns="0" bIns="0" anchor="ctr">
            <a:spAutoFit/>
          </a:bodyPr>
          <a:lstStyle/>
          <a:p>
            <a:pPr fontAlgn="base"/>
            <a:r>
              <a:rPr lang="cs-CZ" sz="1100" dirty="0"/>
              <a:t>Advokát od roku 1991. Expert na insolvenci a restrukturalizaci. Vedoucí partner advokátní kanceláře ŽIŽLAVSKÝ a společnosti insolvenčních správců AS ZIZLAVSKY, která aktivně působí jako insolvenční správce se zvláštním povolením pro řešení úpadku korporací a finančních institucí.  </a:t>
            </a:r>
          </a:p>
          <a:p>
            <a:pPr fontAlgn="base"/>
            <a:r>
              <a:rPr lang="cs-CZ" sz="1100" dirty="0"/>
              <a:t> </a:t>
            </a:r>
          </a:p>
          <a:p>
            <a:pPr fontAlgn="base"/>
            <a:r>
              <a:rPr lang="cs-CZ" sz="1100" dirty="0"/>
              <a:t>Michal Žižlavský získal jako první v České republice zvláštní povolení </a:t>
            </a:r>
            <a:br>
              <a:rPr lang="cs-CZ" sz="1100" dirty="0"/>
            </a:br>
            <a:r>
              <a:rPr lang="cs-CZ" sz="1100" dirty="0"/>
              <a:t>k řešení úpadku korporací a finančních institucí. Pracuje na nejvýznamnějších případech korporátních úpadků v zemi (OKD, Vítkovice, Sazka). V minulosti působil jako soudce. </a:t>
            </a:r>
          </a:p>
          <a:p>
            <a:pPr fontAlgn="base"/>
            <a:r>
              <a:rPr lang="cs-CZ" sz="1100" dirty="0"/>
              <a:t> </a:t>
            </a:r>
          </a:p>
          <a:p>
            <a:pPr fontAlgn="base"/>
            <a:r>
              <a:rPr lang="cs-CZ" sz="1100" dirty="0"/>
              <a:t>Je členem představenstva České advokátní komory a předsedou Rady expertů Asociace insolvenčních správců. Působí jako člen specializovaného senátu Nejvyššího správního soudu pro kárné delikty soudců. Je členem Legislativní rady vlády České republiky. Získal prestižní ocenění Právník roku 2017 v kategorii insolvenční právo.</a:t>
            </a:r>
          </a:p>
        </p:txBody>
      </p:sp>
      <p:cxnSp>
        <p:nvCxnSpPr>
          <p:cNvPr id="10" name="Přímá spojnice 9">
            <a:extLst>
              <a:ext uri="{FF2B5EF4-FFF2-40B4-BE49-F238E27FC236}">
                <a16:creationId xmlns="" xmlns:a16="http://schemas.microsoft.com/office/drawing/2014/main" id="{1E4D561E-ED44-4610-ABFB-907354570FBB}"/>
              </a:ext>
            </a:extLst>
          </p:cNvPr>
          <p:cNvCxnSpPr>
            <a:cxnSpLocks/>
          </p:cNvCxnSpPr>
          <p:nvPr userDrawn="1"/>
        </p:nvCxnSpPr>
        <p:spPr>
          <a:xfrm>
            <a:off x="3486150" y="379413"/>
            <a:ext cx="0" cy="26685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 name="Skupina 10">
            <a:extLst>
              <a:ext uri="{FF2B5EF4-FFF2-40B4-BE49-F238E27FC236}">
                <a16:creationId xmlns="" xmlns:a16="http://schemas.microsoft.com/office/drawing/2014/main" id="{67D5F1F5-5152-4AF8-8922-5F322CB513FF}"/>
              </a:ext>
            </a:extLst>
          </p:cNvPr>
          <p:cNvGrpSpPr/>
          <p:nvPr userDrawn="1"/>
        </p:nvGrpSpPr>
        <p:grpSpPr>
          <a:xfrm>
            <a:off x="1661696" y="1747947"/>
            <a:ext cx="1758435" cy="791191"/>
            <a:chOff x="1044640" y="2136114"/>
            <a:chExt cx="1467256" cy="326387"/>
          </a:xfrm>
        </p:grpSpPr>
        <p:sp>
          <p:nvSpPr>
            <p:cNvPr id="12" name="Obdélník 11">
              <a:extLst>
                <a:ext uri="{FF2B5EF4-FFF2-40B4-BE49-F238E27FC236}">
                  <a16:creationId xmlns="" xmlns:a16="http://schemas.microsoft.com/office/drawing/2014/main" id="{F661C1DA-BE2A-4D19-9A1F-DB5866035CA2}"/>
                </a:ext>
              </a:extLst>
            </p:cNvPr>
            <p:cNvSpPr/>
            <p:nvPr/>
          </p:nvSpPr>
          <p:spPr>
            <a:xfrm>
              <a:off x="1044640" y="2136114"/>
              <a:ext cx="1413515" cy="209494"/>
            </a:xfrm>
            <a:prstGeom prst="rect">
              <a:avLst/>
            </a:prstGeom>
          </p:spPr>
          <p:txBody>
            <a:bodyPr wrap="square" lIns="0" tIns="0" rIns="0" bIns="0" anchor="ctr">
              <a:spAutoFit/>
            </a:bodyPr>
            <a:lstStyle/>
            <a:p>
              <a:r>
                <a:rPr lang="cs-CZ" sz="1100" noProof="1">
                  <a:latin typeface="Montserrat Medium" panose="00000600000000000000" pitchFamily="2" charset="-18"/>
                  <a:cs typeface="Arial" panose="020B0604020202020204" pitchFamily="34" charset="0"/>
                </a:rPr>
                <a:t>JUDr. Michal Žižlavský, advokát – insolvenční správce</a:t>
              </a:r>
            </a:p>
          </p:txBody>
        </p:sp>
        <p:sp>
          <p:nvSpPr>
            <p:cNvPr id="13" name="Obdélník 12">
              <a:extLst>
                <a:ext uri="{FF2B5EF4-FFF2-40B4-BE49-F238E27FC236}">
                  <a16:creationId xmlns="" xmlns:a16="http://schemas.microsoft.com/office/drawing/2014/main" id="{54A249A1-52E9-4A1D-9EBF-B9BC73871798}"/>
                </a:ext>
              </a:extLst>
            </p:cNvPr>
            <p:cNvSpPr/>
            <p:nvPr/>
          </p:nvSpPr>
          <p:spPr>
            <a:xfrm>
              <a:off x="1044641" y="2392670"/>
              <a:ext cx="1467255" cy="69831"/>
            </a:xfrm>
            <a:prstGeom prst="rect">
              <a:avLst/>
            </a:prstGeom>
          </p:spPr>
          <p:txBody>
            <a:bodyPr wrap="square" lIns="0" tIns="0" rIns="0" bIns="0" anchor="ctr">
              <a:spAutoFit/>
            </a:bodyPr>
            <a:lstStyle/>
            <a:p>
              <a:r>
                <a:rPr lang="cs-CZ" sz="1100" noProof="1">
                  <a:cs typeface="Arial" panose="020B0604020202020204" pitchFamily="34" charset="0"/>
                  <a:hlinkClick r:id="rId3"/>
                </a:rPr>
                <a:t>michal@zizlavsky.cz</a:t>
              </a:r>
              <a:endParaRPr lang="cs-CZ" sz="1100" noProof="1">
                <a:cs typeface="Arial" panose="020B0604020202020204" pitchFamily="34" charset="0"/>
              </a:endParaRPr>
            </a:p>
          </p:txBody>
        </p:sp>
      </p:grpSp>
      <p:pic>
        <p:nvPicPr>
          <p:cNvPr id="14" name="Obrázek 13">
            <a:extLst>
              <a:ext uri="{FF2B5EF4-FFF2-40B4-BE49-F238E27FC236}">
                <a16:creationId xmlns="" xmlns:a16="http://schemas.microsoft.com/office/drawing/2014/main" id="{D95122A2-857C-4C1C-ADBE-8DAFA7BD191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23830" y="1074655"/>
            <a:ext cx="1171847" cy="1620000"/>
          </a:xfrm>
          <a:prstGeom prst="rect">
            <a:avLst/>
          </a:prstGeom>
        </p:spPr>
      </p:pic>
      <p:pic>
        <p:nvPicPr>
          <p:cNvPr id="15" name="Obrázek 14">
            <a:extLst>
              <a:ext uri="{FF2B5EF4-FFF2-40B4-BE49-F238E27FC236}">
                <a16:creationId xmlns="" xmlns:a16="http://schemas.microsoft.com/office/drawing/2014/main" id="{D571E54B-4254-4431-B130-DD1F92E196C8}"/>
              </a:ext>
            </a:extLst>
          </p:cNvPr>
          <p:cNvPicPr>
            <a:picLocks noChangeAspect="1"/>
          </p:cNvPicPr>
          <p:nvPr userDrawn="1"/>
        </p:nvPicPr>
        <p:blipFill>
          <a:blip r:embed="rId5"/>
          <a:stretch>
            <a:fillRect/>
          </a:stretch>
        </p:blipFill>
        <p:spPr>
          <a:xfrm>
            <a:off x="2655202" y="4498937"/>
            <a:ext cx="4590831" cy="585952"/>
          </a:xfrm>
          <a:prstGeom prst="rect">
            <a:avLst/>
          </a:prstGeom>
        </p:spPr>
      </p:pic>
    </p:spTree>
    <p:extLst>
      <p:ext uri="{BB962C8B-B14F-4D97-AF65-F5344CB8AC3E}">
        <p14:creationId xmlns:p14="http://schemas.microsoft.com/office/powerpoint/2010/main" val="29074252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cs-CZ"/>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r>
              <a:rPr lang="cs-CZ"/>
              <a:t>Regulace činnosti advokáta - insolvenčního správce de lege lata a de lege ferenda</a:t>
            </a:r>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6F30D17D-0A6F-472D-9268-CA15ED23B84A}" type="slidenum">
              <a:rPr lang="cs-CZ" smtClean="0"/>
              <a:t>‹#›</a:t>
            </a:fld>
            <a:endParaRPr lang="cs-CZ"/>
          </a:p>
        </p:txBody>
      </p:sp>
    </p:spTree>
    <p:extLst>
      <p:ext uri="{BB962C8B-B14F-4D97-AF65-F5344CB8AC3E}">
        <p14:creationId xmlns:p14="http://schemas.microsoft.com/office/powerpoint/2010/main" val="1394256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cs-CZ"/>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r>
              <a:rPr lang="cs-CZ"/>
              <a:t>Regulace činnosti advokáta - insolvenčního správce de lege lata a de lege ferenda</a:t>
            </a:r>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6F30D17D-0A6F-472D-9268-CA15ED23B84A}" type="slidenum">
              <a:rPr lang="cs-CZ" smtClean="0"/>
              <a:t>‹#›</a:t>
            </a:fld>
            <a:endParaRPr lang="cs-CZ"/>
          </a:p>
        </p:txBody>
      </p:sp>
    </p:spTree>
    <p:extLst>
      <p:ext uri="{BB962C8B-B14F-4D97-AF65-F5344CB8AC3E}">
        <p14:creationId xmlns:p14="http://schemas.microsoft.com/office/powerpoint/2010/main" val="420112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cs-CZ"/>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r>
              <a:rPr lang="cs-CZ"/>
              <a:t>Regulace činnosti advokáta - insolvenčního správce de lege lata a de lege ferenda</a:t>
            </a:r>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6F30D17D-0A6F-472D-9268-CA15ED23B84A}" type="slidenum">
              <a:rPr lang="cs-CZ" smtClean="0"/>
              <a:t>‹#›</a:t>
            </a:fld>
            <a:endParaRPr lang="cs-CZ"/>
          </a:p>
        </p:txBody>
      </p:sp>
    </p:spTree>
    <p:extLst>
      <p:ext uri="{BB962C8B-B14F-4D97-AF65-F5344CB8AC3E}">
        <p14:creationId xmlns:p14="http://schemas.microsoft.com/office/powerpoint/2010/main" val="30105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cs-CZ"/>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r>
              <a:rPr lang="cs-CZ"/>
              <a:t>Regulace činnosti advokáta - insolvenčního správce de lege lata a de lege ferenda</a:t>
            </a:r>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6F30D17D-0A6F-472D-9268-CA15ED23B84A}" type="slidenum">
              <a:rPr lang="cs-CZ" smtClean="0"/>
              <a:t>‹#›</a:t>
            </a:fld>
            <a:endParaRPr lang="cs-CZ"/>
          </a:p>
        </p:txBody>
      </p:sp>
    </p:spTree>
    <p:extLst>
      <p:ext uri="{BB962C8B-B14F-4D97-AF65-F5344CB8AC3E}">
        <p14:creationId xmlns:p14="http://schemas.microsoft.com/office/powerpoint/2010/main" val="136576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81000" y="388583"/>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grpSp>
        <p:nvGrpSpPr>
          <p:cNvPr id="15" name="Group 22">
            <a:extLst>
              <a:ext uri="{FF2B5EF4-FFF2-40B4-BE49-F238E27FC236}">
                <a16:creationId xmlns="" xmlns:a16="http://schemas.microsoft.com/office/drawing/2014/main" id="{BEAA521F-E642-4562-8979-2622DFF95DA9}"/>
              </a:ext>
            </a:extLst>
          </p:cNvPr>
          <p:cNvGrpSpPr>
            <a:grpSpLocks noChangeAspect="1"/>
          </p:cNvGrpSpPr>
          <p:nvPr userDrawn="1"/>
        </p:nvGrpSpPr>
        <p:grpSpPr bwMode="auto">
          <a:xfrm>
            <a:off x="588554" y="527753"/>
            <a:ext cx="764334" cy="721177"/>
            <a:chOff x="2044" y="2975"/>
            <a:chExt cx="549" cy="518"/>
          </a:xfrm>
          <a:solidFill>
            <a:schemeClr val="bg2"/>
          </a:solidFill>
        </p:grpSpPr>
        <p:sp>
          <p:nvSpPr>
            <p:cNvPr id="17"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9"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5"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1439302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číslo snímku 2"/>
          <p:cNvSpPr>
            <a:spLocks noGrp="1"/>
          </p:cNvSpPr>
          <p:nvPr>
            <p:ph type="sldNum" sz="quarter" idx="10"/>
          </p:nvPr>
        </p:nvSpPr>
        <p:spPr/>
        <p:txBody>
          <a:bodyPr/>
          <a:lstStyle/>
          <a:p>
            <a:fld id="{6D585F20-A27E-4E0E-82C8-5C727F4060CE}" type="slidenum">
              <a:rPr lang="cs-CZ" smtClean="0"/>
              <a:pPr/>
              <a:t>‹#›</a:t>
            </a:fld>
            <a:endParaRPr lang="cs-CZ"/>
          </a:p>
        </p:txBody>
      </p:sp>
    </p:spTree>
    <p:extLst>
      <p:ext uri="{BB962C8B-B14F-4D97-AF65-F5344CB8AC3E}">
        <p14:creationId xmlns:p14="http://schemas.microsoft.com/office/powerpoint/2010/main" val="28980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68261"/>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grpSp>
        <p:nvGrpSpPr>
          <p:cNvPr id="15" name="Group 22">
            <a:extLst>
              <a:ext uri="{FF2B5EF4-FFF2-40B4-BE49-F238E27FC236}">
                <a16:creationId xmlns="" xmlns:a16="http://schemas.microsoft.com/office/drawing/2014/main" id="{BEAA521F-E642-4562-8979-2622DFF95DA9}"/>
              </a:ext>
            </a:extLst>
          </p:cNvPr>
          <p:cNvGrpSpPr>
            <a:grpSpLocks noChangeAspect="1"/>
          </p:cNvGrpSpPr>
          <p:nvPr userDrawn="1"/>
        </p:nvGrpSpPr>
        <p:grpSpPr bwMode="auto">
          <a:xfrm>
            <a:off x="588554" y="527753"/>
            <a:ext cx="764334" cy="721177"/>
            <a:chOff x="2044" y="2975"/>
            <a:chExt cx="549" cy="518"/>
          </a:xfrm>
          <a:solidFill>
            <a:schemeClr val="bg2"/>
          </a:solidFill>
        </p:grpSpPr>
        <p:sp>
          <p:nvSpPr>
            <p:cNvPr id="17"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9"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5"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22513085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88583"/>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grpSp>
        <p:nvGrpSpPr>
          <p:cNvPr id="15" name="Group 22">
            <a:extLst>
              <a:ext uri="{FF2B5EF4-FFF2-40B4-BE49-F238E27FC236}">
                <a16:creationId xmlns="" xmlns:a16="http://schemas.microsoft.com/office/drawing/2014/main" id="{BEAA521F-E642-4562-8979-2622DFF95DA9}"/>
              </a:ext>
            </a:extLst>
          </p:cNvPr>
          <p:cNvGrpSpPr>
            <a:grpSpLocks noChangeAspect="1"/>
          </p:cNvGrpSpPr>
          <p:nvPr userDrawn="1"/>
        </p:nvGrpSpPr>
        <p:grpSpPr bwMode="auto">
          <a:xfrm>
            <a:off x="588554" y="527753"/>
            <a:ext cx="764334" cy="721177"/>
            <a:chOff x="2044" y="2975"/>
            <a:chExt cx="549" cy="518"/>
          </a:xfrm>
          <a:solidFill>
            <a:schemeClr val="bg2"/>
          </a:solidFill>
        </p:grpSpPr>
        <p:sp>
          <p:nvSpPr>
            <p:cNvPr id="17"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9"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5"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5429288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98890"/>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Tree>
    <p:extLst>
      <p:ext uri="{BB962C8B-B14F-4D97-AF65-F5344CB8AC3E}">
        <p14:creationId xmlns:p14="http://schemas.microsoft.com/office/powerpoint/2010/main" val="225632061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82400"/>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Tree>
    <p:extLst>
      <p:ext uri="{BB962C8B-B14F-4D97-AF65-F5344CB8AC3E}">
        <p14:creationId xmlns:p14="http://schemas.microsoft.com/office/powerpoint/2010/main" val="22234618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98890"/>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Tree>
    <p:extLst>
      <p:ext uri="{BB962C8B-B14F-4D97-AF65-F5344CB8AC3E}">
        <p14:creationId xmlns:p14="http://schemas.microsoft.com/office/powerpoint/2010/main" val="24751606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81000" y="382400"/>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Tree>
    <p:extLst>
      <p:ext uri="{BB962C8B-B14F-4D97-AF65-F5344CB8AC3E}">
        <p14:creationId xmlns:p14="http://schemas.microsoft.com/office/powerpoint/2010/main" val="1054707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Nadpis a obsah 3">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xmlns=""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a16="http://schemas.microsoft.com/office/drawing/2014/main" xmlns="" id="{6377483A-60AB-463E-8C37-BED2EF564544}"/>
              </a:ext>
            </a:extLst>
          </p:cNvPr>
          <p:cNvSpPr/>
          <p:nvPr userDrawn="1"/>
        </p:nvSpPr>
        <p:spPr>
          <a:xfrm>
            <a:off x="381000" y="379413"/>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a16="http://schemas.microsoft.com/office/drawing/2014/main" xmlns=""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a16="http://schemas.microsoft.com/office/drawing/2014/main" xmlns=""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a16="http://schemas.microsoft.com/office/drawing/2014/main" xmlns=""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a16="http://schemas.microsoft.com/office/drawing/2014/main" xmlns=""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a16="http://schemas.microsoft.com/office/drawing/2014/main" xmlns=""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Tree>
    <p:extLst>
      <p:ext uri="{BB962C8B-B14F-4D97-AF65-F5344CB8AC3E}">
        <p14:creationId xmlns:p14="http://schemas.microsoft.com/office/powerpoint/2010/main" val="13097042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38250" y="1122363"/>
            <a:ext cx="74295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EF2EC1E6-2ACF-435F-AF06-EA33CBCC342E}"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3524250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F2EC1E6-2ACF-435F-AF06-EA33CBCC342E}"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4273202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76275" y="1709738"/>
            <a:ext cx="8543925"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EF2EC1E6-2ACF-435F-AF06-EA33CBCC342E}"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122911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číslo snímku 2"/>
          <p:cNvSpPr>
            <a:spLocks noGrp="1"/>
          </p:cNvSpPr>
          <p:nvPr>
            <p:ph type="sldNum" sz="quarter" idx="10"/>
          </p:nvPr>
        </p:nvSpPr>
        <p:spPr/>
        <p:txBody>
          <a:bodyPr/>
          <a:lstStyle/>
          <a:p>
            <a:fld id="{6D585F20-A27E-4E0E-82C8-5C727F4060CE}" type="slidenum">
              <a:rPr lang="cs-CZ" smtClean="0"/>
              <a:pPr/>
              <a:t>‹#›</a:t>
            </a:fld>
            <a:endParaRPr lang="cs-CZ"/>
          </a:p>
        </p:txBody>
      </p:sp>
    </p:spTree>
    <p:extLst>
      <p:ext uri="{BB962C8B-B14F-4D97-AF65-F5344CB8AC3E}">
        <p14:creationId xmlns:p14="http://schemas.microsoft.com/office/powerpoint/2010/main" val="2056320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1038" y="1825625"/>
            <a:ext cx="4195762"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029200" y="1825625"/>
            <a:ext cx="4195763"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F2EC1E6-2ACF-435F-AF06-EA33CBCC342E}"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21935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82625" y="365125"/>
            <a:ext cx="8543925"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82625" y="2505075"/>
            <a:ext cx="419100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014913" y="2505075"/>
            <a:ext cx="42116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F2EC1E6-2ACF-435F-AF06-EA33CBCC342E}" type="datetimeFigureOut">
              <a:rPr lang="cs-CZ" smtClean="0"/>
              <a:t>11.06.2019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4252819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F2EC1E6-2ACF-435F-AF06-EA33CBCC342E}" type="datetimeFigureOut">
              <a:rPr lang="cs-CZ" smtClean="0"/>
              <a:t>11.06.2019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2386442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F2EC1E6-2ACF-435F-AF06-EA33CBCC342E}" type="datetimeFigureOut">
              <a:rPr lang="cs-CZ" smtClean="0"/>
              <a:t>11.06.2019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1740510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F2EC1E6-2ACF-435F-AF06-EA33CBCC342E}"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842549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F2EC1E6-2ACF-435F-AF06-EA33CBCC342E}"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2365666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F2EC1E6-2ACF-435F-AF06-EA33CBCC342E}"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4164409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9775" y="365125"/>
            <a:ext cx="2135188"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1038" y="365125"/>
            <a:ext cx="6256337"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F2EC1E6-2ACF-435F-AF06-EA33CBCC342E}"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104B8E-B60A-4E88-BAC5-84EF18CD4FD4}" type="slidenum">
              <a:rPr lang="cs-CZ" smtClean="0"/>
              <a:t>‹#›</a:t>
            </a:fld>
            <a:endParaRPr lang="cs-CZ"/>
          </a:p>
        </p:txBody>
      </p:sp>
    </p:spTree>
    <p:extLst>
      <p:ext uri="{BB962C8B-B14F-4D97-AF65-F5344CB8AC3E}">
        <p14:creationId xmlns:p14="http://schemas.microsoft.com/office/powerpoint/2010/main" val="1458783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38250" y="1122363"/>
            <a:ext cx="74295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6BBD069-5374-4209-8D48-14A9E6A3ED13}"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1744852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6BBD069-5374-4209-8D48-14A9E6A3ED13}"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405008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obsah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71775"/>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a:noAutofit/>
          </a:bodyPr>
          <a:lstStyle>
            <a:lvl1pPr marL="0" indent="0">
              <a:buFont typeface="Arial" panose="020B0604020202020204" pitchFamily="34" charset="0"/>
              <a:buNone/>
              <a:defRPr sz="2400"/>
            </a:lvl1pPr>
          </a:lstStyle>
          <a:p>
            <a:pPr lvl="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Tree>
    <p:extLst>
      <p:ext uri="{BB962C8B-B14F-4D97-AF65-F5344CB8AC3E}">
        <p14:creationId xmlns:p14="http://schemas.microsoft.com/office/powerpoint/2010/main" val="145922877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76275" y="1709738"/>
            <a:ext cx="8543925"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6BBD069-5374-4209-8D48-14A9E6A3ED13}"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2730145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1038" y="1825625"/>
            <a:ext cx="4195762"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029200" y="1825625"/>
            <a:ext cx="4195763"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6BBD069-5374-4209-8D48-14A9E6A3ED13}"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2128753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82625" y="365125"/>
            <a:ext cx="8543925"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82625" y="2505075"/>
            <a:ext cx="419100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014913" y="2505075"/>
            <a:ext cx="42116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6BBD069-5374-4209-8D48-14A9E6A3ED13}" type="datetimeFigureOut">
              <a:rPr lang="cs-CZ" smtClean="0"/>
              <a:t>11.06.2019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218205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6BBD069-5374-4209-8D48-14A9E6A3ED13}" type="datetimeFigureOut">
              <a:rPr lang="cs-CZ" smtClean="0"/>
              <a:t>11.06.2019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3356695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BD069-5374-4209-8D48-14A9E6A3ED13}" type="datetimeFigureOut">
              <a:rPr lang="cs-CZ" smtClean="0"/>
              <a:t>11.06.2019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2318249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6BBD069-5374-4209-8D48-14A9E6A3ED13}"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4217433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6BBD069-5374-4209-8D48-14A9E6A3ED13}"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3104065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6BBD069-5374-4209-8D48-14A9E6A3ED13}"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2232241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9775" y="365125"/>
            <a:ext cx="2135188"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1038" y="365125"/>
            <a:ext cx="6256337"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6BBD069-5374-4209-8D48-14A9E6A3ED13}"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B8B70B-A279-4238-BC92-5F026F91417E}" type="slidenum">
              <a:rPr lang="cs-CZ" smtClean="0"/>
              <a:t>‹#›</a:t>
            </a:fld>
            <a:endParaRPr lang="cs-CZ"/>
          </a:p>
        </p:txBody>
      </p:sp>
    </p:spTree>
    <p:extLst>
      <p:ext uri="{BB962C8B-B14F-4D97-AF65-F5344CB8AC3E}">
        <p14:creationId xmlns:p14="http://schemas.microsoft.com/office/powerpoint/2010/main" val="3190980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38250" y="1122363"/>
            <a:ext cx="74295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B24232F-C7CB-46C4-A9FD-7D08411AD248}"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274847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adpis a obsah 2">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98054" y="377773"/>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4138863"/>
            <a:ext cx="9144000" cy="2087906"/>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
        <p:nvSpPr>
          <p:cNvPr id="13"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lvl1pPr marL="0" indent="0">
              <a:buNone/>
              <a:defRPr/>
            </a:lvl1pPr>
          </a:lstStyle>
          <a:p>
            <a:r>
              <a:rPr lang="cs-CZ" sz="1800" dirty="0" smtClean="0"/>
              <a:t>I</a:t>
            </a:r>
            <a:r>
              <a:rPr lang="cs-CZ" sz="1800" dirty="0"/>
              <a:t>. </a:t>
            </a:r>
            <a:r>
              <a:rPr lang="cs-CZ" sz="1800" dirty="0" smtClean="0"/>
              <a:t>SPOTŘEBITELÉ</a:t>
            </a:r>
            <a:endParaRPr lang="cs-CZ" sz="1800" dirty="0"/>
          </a:p>
        </p:txBody>
      </p:sp>
      <p:sp>
        <p:nvSpPr>
          <p:cNvPr id="15" name="Obdélník 14">
            <a:extLst>
              <a:ext uri="{FF2B5EF4-FFF2-40B4-BE49-F238E27FC236}">
                <a16:creationId xmlns="" xmlns:a16="http://schemas.microsoft.com/office/drawing/2014/main" id="{B2545BBE-633B-484B-95C7-F35702F626BB}"/>
              </a:ext>
            </a:extLst>
          </p:cNvPr>
          <p:cNvSpPr/>
          <p:nvPr userDrawn="1"/>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126764577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24232F-C7CB-46C4-A9FD-7D08411AD248}"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4290073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76275" y="1709738"/>
            <a:ext cx="8543925"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B24232F-C7CB-46C4-A9FD-7D08411AD248}"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3893957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1038" y="1825625"/>
            <a:ext cx="4195762"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029200" y="1825625"/>
            <a:ext cx="4195763"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B24232F-C7CB-46C4-A9FD-7D08411AD248}"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5347371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82625" y="365125"/>
            <a:ext cx="8543925"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82625" y="2505075"/>
            <a:ext cx="419100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014913" y="2505075"/>
            <a:ext cx="42116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B24232F-C7CB-46C4-A9FD-7D08411AD248}" type="datetimeFigureOut">
              <a:rPr lang="cs-CZ" smtClean="0"/>
              <a:t>11.06.2019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1429048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B24232F-C7CB-46C4-A9FD-7D08411AD248}" type="datetimeFigureOut">
              <a:rPr lang="cs-CZ" smtClean="0"/>
              <a:t>11.06.2019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2136521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B24232F-C7CB-46C4-A9FD-7D08411AD248}" type="datetimeFigureOut">
              <a:rPr lang="cs-CZ" smtClean="0"/>
              <a:t>11.06.2019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95742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B24232F-C7CB-46C4-A9FD-7D08411AD248}"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4229477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B24232F-C7CB-46C4-A9FD-7D08411AD248}"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1581990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24232F-C7CB-46C4-A9FD-7D08411AD248}"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1669496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9775" y="365125"/>
            <a:ext cx="2135188"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1038" y="365125"/>
            <a:ext cx="6256337"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24232F-C7CB-46C4-A9FD-7D08411AD248}"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C63810-254F-49C8-B763-30FF352E77EF}" type="slidenum">
              <a:rPr lang="cs-CZ" smtClean="0"/>
              <a:t>‹#›</a:t>
            </a:fld>
            <a:endParaRPr lang="cs-CZ"/>
          </a:p>
        </p:txBody>
      </p:sp>
    </p:spTree>
    <p:extLst>
      <p:ext uri="{BB962C8B-B14F-4D97-AF65-F5344CB8AC3E}">
        <p14:creationId xmlns:p14="http://schemas.microsoft.com/office/powerpoint/2010/main" val="330817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Nadpis a obsah 3">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sp>
        <p:nvSpPr>
          <p:cNvPr id="17" name="Zástupný symbol pro text 3">
            <a:extLst>
              <a:ext uri="{FF2B5EF4-FFF2-40B4-BE49-F238E27FC236}">
                <a16:creationId xmlns="" xmlns:a16="http://schemas.microsoft.com/office/drawing/2014/main" id="{CD3AA6B4-60DE-45B0-B0EB-37CFC92E6B7B}"/>
              </a:ext>
            </a:extLst>
          </p:cNvPr>
          <p:cNvSpPr>
            <a:spLocks noGrp="1"/>
          </p:cNvSpPr>
          <p:nvPr>
            <p:ph type="body" sz="quarter" idx="14"/>
          </p:nvPr>
        </p:nvSpPr>
        <p:spPr>
          <a:xfrm>
            <a:off x="1389062" y="803026"/>
            <a:ext cx="1925638" cy="629312"/>
          </a:xfrm>
        </p:spPr>
        <p:txBody>
          <a:bodyPr/>
          <a:lstStyle/>
          <a:p>
            <a:r>
              <a:rPr lang="cs-CZ" sz="1800" dirty="0" smtClean="0"/>
              <a:t>III. KORPORACE</a:t>
            </a:r>
            <a:endParaRPr lang="cs-CZ" sz="1800" dirty="0"/>
          </a:p>
        </p:txBody>
      </p:sp>
      <p:sp>
        <p:nvSpPr>
          <p:cNvPr id="18" name="Obdélník 17">
            <a:extLst>
              <a:ext uri="{FF2B5EF4-FFF2-40B4-BE49-F238E27FC236}">
                <a16:creationId xmlns="" xmlns:a16="http://schemas.microsoft.com/office/drawing/2014/main" id="{6377483A-60AB-463E-8C37-BED2EF564544}"/>
              </a:ext>
            </a:extLst>
          </p:cNvPr>
          <p:cNvSpPr/>
          <p:nvPr userDrawn="1"/>
        </p:nvSpPr>
        <p:spPr>
          <a:xfrm>
            <a:off x="398054" y="377773"/>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spTree>
    <p:extLst>
      <p:ext uri="{BB962C8B-B14F-4D97-AF65-F5344CB8AC3E}">
        <p14:creationId xmlns:p14="http://schemas.microsoft.com/office/powerpoint/2010/main" val="2899543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38250" y="1122363"/>
            <a:ext cx="74295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FCDDD40A-44EE-462C-A273-3374BF22C2B5}"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2035493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CDDD40A-44EE-462C-A273-3374BF22C2B5}"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2656251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76275" y="1709738"/>
            <a:ext cx="8543925"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CDDD40A-44EE-462C-A273-3374BF22C2B5}"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487411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1038" y="1825625"/>
            <a:ext cx="4195762"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029200" y="1825625"/>
            <a:ext cx="4195763"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CDDD40A-44EE-462C-A273-3374BF22C2B5}"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1471185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82625" y="365125"/>
            <a:ext cx="8543925"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82625" y="2505075"/>
            <a:ext cx="419100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014913" y="2505075"/>
            <a:ext cx="42116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CDDD40A-44EE-462C-A273-3374BF22C2B5}" type="datetimeFigureOut">
              <a:rPr lang="cs-CZ" smtClean="0"/>
              <a:t>11.06.2019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2528670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CDDD40A-44EE-462C-A273-3374BF22C2B5}" type="datetimeFigureOut">
              <a:rPr lang="cs-CZ" smtClean="0"/>
              <a:t>11.06.2019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4280175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CDDD40A-44EE-462C-A273-3374BF22C2B5}" type="datetimeFigureOut">
              <a:rPr lang="cs-CZ" smtClean="0"/>
              <a:t>11.06.2019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1815396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CDDD40A-44EE-462C-A273-3374BF22C2B5}"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777074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625" y="457200"/>
            <a:ext cx="3194050"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CDDD40A-44EE-462C-A273-3374BF22C2B5}" type="datetimeFigureOut">
              <a:rPr lang="cs-CZ" smtClean="0"/>
              <a:t>11.06.2019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679678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CDDD40A-44EE-462C-A273-3374BF22C2B5}"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1641346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Nadpis a obsah 4">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9F684898-B1B7-4FD2-AC56-E05ACFA75E97}"/>
              </a:ext>
            </a:extLst>
          </p:cNvPr>
          <p:cNvSpPr>
            <a:spLocks noGrp="1"/>
          </p:cNvSpPr>
          <p:nvPr>
            <p:ph type="ftr" sz="quarter" idx="10"/>
          </p:nvPr>
        </p:nvSpPr>
        <p:spPr>
          <a:xfrm>
            <a:off x="5643148" y="6573409"/>
            <a:ext cx="3091965" cy="216858"/>
          </a:xfrm>
          <a:prstGeom prst="rect">
            <a:avLst/>
          </a:prstGeom>
        </p:spPr>
        <p:txBody>
          <a:bodyPr/>
          <a:lstStyle/>
          <a:p>
            <a:r>
              <a:rPr lang="cs-CZ"/>
              <a:t>Regulace činnosti advokáta - insolvenčního správce de lege lata a de lege ferenda</a:t>
            </a:r>
            <a:endParaRPr lang="cs-CZ" dirty="0"/>
          </a:p>
        </p:txBody>
      </p:sp>
      <p:sp>
        <p:nvSpPr>
          <p:cNvPr id="4" name="Zástupný symbol pro číslo snímku 3">
            <a:extLst>
              <a:ext uri="{FF2B5EF4-FFF2-40B4-BE49-F238E27FC236}">
                <a16:creationId xmlns="" xmlns:a16="http://schemas.microsoft.com/office/drawing/2014/main" id="{D54CF93A-93DC-4025-A46F-6E90D90EEC4C}"/>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5" name="Obdélník 4">
            <a:extLst>
              <a:ext uri="{FF2B5EF4-FFF2-40B4-BE49-F238E27FC236}">
                <a16:creationId xmlns="" xmlns:a16="http://schemas.microsoft.com/office/drawing/2014/main" id="{6377483A-60AB-463E-8C37-BED2EF564544}"/>
              </a:ext>
            </a:extLst>
          </p:cNvPr>
          <p:cNvSpPr/>
          <p:nvPr userDrawn="1"/>
        </p:nvSpPr>
        <p:spPr>
          <a:xfrm>
            <a:off x="381000" y="382400"/>
            <a:ext cx="2933700" cy="1161283"/>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cs-CZ" dirty="0">
              <a:solidFill>
                <a:schemeClr val="tx2"/>
              </a:solidFill>
            </a:endParaRPr>
          </a:p>
        </p:txBody>
      </p:sp>
      <p:cxnSp>
        <p:nvCxnSpPr>
          <p:cNvPr id="6" name="Přímá spojnice 5">
            <a:extLst>
              <a:ext uri="{FF2B5EF4-FFF2-40B4-BE49-F238E27FC236}">
                <a16:creationId xmlns="" xmlns:a16="http://schemas.microsoft.com/office/drawing/2014/main" id="{13D7D237-C17F-48C1-BF14-44C4D1C8B74C}"/>
              </a:ext>
            </a:extLst>
          </p:cNvPr>
          <p:cNvCxnSpPr>
            <a:cxnSpLocks/>
          </p:cNvCxnSpPr>
          <p:nvPr userDrawn="1"/>
        </p:nvCxnSpPr>
        <p:spPr>
          <a:xfrm>
            <a:off x="381000" y="379413"/>
            <a:ext cx="0" cy="1042987"/>
          </a:xfrm>
          <a:prstGeom prst="line">
            <a:avLst/>
          </a:prstGeom>
          <a:ln w="15875">
            <a:gradFill flip="none" rotWithShape="1">
              <a:gsLst>
                <a:gs pos="0">
                  <a:schemeClr val="bg2">
                    <a:lumMod val="20000"/>
                    <a:lumOff val="80000"/>
                  </a:schemeClr>
                </a:gs>
                <a:gs pos="100000">
                  <a:schemeClr val="bg2"/>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 xmlns:a16="http://schemas.microsoft.com/office/drawing/2014/main" id="{AFCB6D16-7882-471C-BC2C-514D95B51117}"/>
              </a:ext>
            </a:extLst>
          </p:cNvPr>
          <p:cNvSpPr/>
          <p:nvPr userDrawn="1"/>
        </p:nvSpPr>
        <p:spPr>
          <a:xfrm>
            <a:off x="381000" y="1664966"/>
            <a:ext cx="2933700" cy="161583"/>
          </a:xfrm>
          <a:prstGeom prst="rect">
            <a:avLst/>
          </a:prstGeom>
        </p:spPr>
        <p:txBody>
          <a:bodyPr wrap="square" lIns="0" tIns="0" rIns="0" bIns="0">
            <a:spAutoFit/>
          </a:bodyPr>
          <a:lstStyle/>
          <a:p>
            <a:r>
              <a:rPr lang="cs-CZ" sz="1050" dirty="0">
                <a:cs typeface="Arial" panose="020B0604020202020204" pitchFamily="34" charset="0"/>
              </a:rPr>
              <a:t>.</a:t>
            </a:r>
          </a:p>
        </p:txBody>
      </p:sp>
      <p:sp>
        <p:nvSpPr>
          <p:cNvPr id="14" name="Zástupný symbol pro obsah 13">
            <a:extLst>
              <a:ext uri="{FF2B5EF4-FFF2-40B4-BE49-F238E27FC236}">
                <a16:creationId xmlns="" xmlns:a16="http://schemas.microsoft.com/office/drawing/2014/main" id="{071A42B0-91EE-4782-B5E2-5295D95B67BD}"/>
              </a:ext>
            </a:extLst>
          </p:cNvPr>
          <p:cNvSpPr>
            <a:spLocks noGrp="1"/>
          </p:cNvSpPr>
          <p:nvPr>
            <p:ph sz="quarter" idx="12"/>
          </p:nvPr>
        </p:nvSpPr>
        <p:spPr>
          <a:xfrm>
            <a:off x="381000" y="2090365"/>
            <a:ext cx="9144000" cy="413640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text 15">
            <a:extLst>
              <a:ext uri="{FF2B5EF4-FFF2-40B4-BE49-F238E27FC236}">
                <a16:creationId xmlns="" xmlns:a16="http://schemas.microsoft.com/office/drawing/2014/main" id="{D9001426-A569-42FF-A9E9-E0AC406E6C7B}"/>
              </a:ext>
            </a:extLst>
          </p:cNvPr>
          <p:cNvSpPr>
            <a:spLocks noGrp="1"/>
          </p:cNvSpPr>
          <p:nvPr>
            <p:ph type="body" sz="quarter" idx="13" hasCustomPrompt="1"/>
          </p:nvPr>
        </p:nvSpPr>
        <p:spPr>
          <a:xfrm>
            <a:off x="1322279" y="831453"/>
            <a:ext cx="1925638" cy="296159"/>
          </a:xfrm>
        </p:spPr>
        <p:txBody>
          <a:bodyPr vert="horz" lIns="0" tIns="0" rIns="0" bIns="0" rtlCol="0">
            <a:noAutofit/>
          </a:bodyPr>
          <a:lstStyle>
            <a:lvl1pPr marL="0" indent="0">
              <a:buNone/>
              <a:defRPr lang="cs-CZ" sz="2400" dirty="0"/>
            </a:lvl1pPr>
          </a:lstStyle>
          <a:p>
            <a:pPr marL="228600" lvl="0" indent="-228600"/>
            <a:r>
              <a:rPr lang="cs-CZ" dirty="0"/>
              <a:t>Text</a:t>
            </a:r>
          </a:p>
        </p:txBody>
      </p:sp>
      <p:sp>
        <p:nvSpPr>
          <p:cNvPr id="2" name="Nadpis 1">
            <a:extLst>
              <a:ext uri="{FF2B5EF4-FFF2-40B4-BE49-F238E27FC236}">
                <a16:creationId xmlns="" xmlns:a16="http://schemas.microsoft.com/office/drawing/2014/main" id="{BD39D35C-6535-4510-AFBD-9ADBEE510175}"/>
              </a:ext>
            </a:extLst>
          </p:cNvPr>
          <p:cNvSpPr>
            <a:spLocks noGrp="1"/>
          </p:cNvSpPr>
          <p:nvPr>
            <p:ph type="title"/>
          </p:nvPr>
        </p:nvSpPr>
        <p:spPr>
          <a:xfrm>
            <a:off x="3314700" y="803026"/>
            <a:ext cx="6210300" cy="332399"/>
          </a:xfrm>
          <a:noFill/>
        </p:spPr>
        <p:txBody>
          <a:bodyPr wrap="square" rtlCol="0">
            <a:spAutoFit/>
          </a:bodyPr>
          <a:lstStyle>
            <a:lvl1pPr>
              <a:defRPr lang="cs-CZ" sz="2400">
                <a:solidFill>
                  <a:schemeClr val="tx2"/>
                </a:solidFill>
                <a:latin typeface="Montserrat Medium" panose="020B0604020202020204" charset="-18"/>
                <a:ea typeface="+mn-ea"/>
                <a:cs typeface="+mn-cs"/>
              </a:defRPr>
            </a:lvl1pPr>
          </a:lstStyle>
          <a:p>
            <a:pPr marL="0" lvl="0" algn="ctr" defTabSz="457200"/>
            <a:r>
              <a:rPr lang="cs-CZ"/>
              <a:t>Kliknutím lze upravit styl.</a:t>
            </a:r>
            <a:endParaRPr lang="cs-CZ" dirty="0"/>
          </a:p>
        </p:txBody>
      </p:sp>
      <p:grpSp>
        <p:nvGrpSpPr>
          <p:cNvPr id="26" name="Group 59">
            <a:extLst>
              <a:ext uri="{FF2B5EF4-FFF2-40B4-BE49-F238E27FC236}">
                <a16:creationId xmlns="" xmlns:a16="http://schemas.microsoft.com/office/drawing/2014/main" id="{FC8536A2-7B21-4F3C-9E53-C442F64EED0E}"/>
              </a:ext>
            </a:extLst>
          </p:cNvPr>
          <p:cNvGrpSpPr>
            <a:grpSpLocks noChangeAspect="1"/>
          </p:cNvGrpSpPr>
          <p:nvPr userDrawn="1"/>
        </p:nvGrpSpPr>
        <p:grpSpPr bwMode="auto">
          <a:xfrm>
            <a:off x="667295" y="550030"/>
            <a:ext cx="591753" cy="671242"/>
            <a:chOff x="5247" y="3018"/>
            <a:chExt cx="402" cy="456"/>
          </a:xfrm>
          <a:solidFill>
            <a:schemeClr val="bg2"/>
          </a:solidFill>
        </p:grpSpPr>
        <p:sp>
          <p:nvSpPr>
            <p:cNvPr id="27" name="Freeform 60">
              <a:hlinkClick r:id="" action="ppaction://noaction"/>
              <a:extLst>
                <a:ext uri="{FF2B5EF4-FFF2-40B4-BE49-F238E27FC236}">
                  <a16:creationId xmlns="" xmlns:a16="http://schemas.microsoft.com/office/drawing/2014/main" id="{DA8086AC-72FE-43EB-A96E-FB5FD8E75A7C}"/>
                </a:ext>
              </a:extLst>
            </p:cNvPr>
            <p:cNvSpPr>
              <a:spLocks/>
            </p:cNvSpPr>
            <p:nvPr/>
          </p:nvSpPr>
          <p:spPr bwMode="auto">
            <a:xfrm>
              <a:off x="5288" y="3261"/>
              <a:ext cx="232" cy="213"/>
            </a:xfrm>
            <a:custGeom>
              <a:avLst/>
              <a:gdLst>
                <a:gd name="T0" fmla="*/ 128 w 134"/>
                <a:gd name="T1" fmla="*/ 112 h 123"/>
                <a:gd name="T2" fmla="*/ 94 w 134"/>
                <a:gd name="T3" fmla="*/ 112 h 123"/>
                <a:gd name="T4" fmla="*/ 94 w 134"/>
                <a:gd name="T5" fmla="*/ 6 h 123"/>
                <a:gd name="T6" fmla="*/ 88 w 134"/>
                <a:gd name="T7" fmla="*/ 0 h 123"/>
                <a:gd name="T8" fmla="*/ 82 w 134"/>
                <a:gd name="T9" fmla="*/ 6 h 123"/>
                <a:gd name="T10" fmla="*/ 82 w 134"/>
                <a:gd name="T11" fmla="*/ 112 h 123"/>
                <a:gd name="T12" fmla="*/ 52 w 134"/>
                <a:gd name="T13" fmla="*/ 112 h 123"/>
                <a:gd name="T14" fmla="*/ 52 w 134"/>
                <a:gd name="T15" fmla="*/ 6 h 123"/>
                <a:gd name="T16" fmla="*/ 46 w 134"/>
                <a:gd name="T17" fmla="*/ 0 h 123"/>
                <a:gd name="T18" fmla="*/ 40 w 134"/>
                <a:gd name="T19" fmla="*/ 6 h 123"/>
                <a:gd name="T20" fmla="*/ 40 w 134"/>
                <a:gd name="T21" fmla="*/ 112 h 123"/>
                <a:gd name="T22" fmla="*/ 6 w 134"/>
                <a:gd name="T23" fmla="*/ 112 h 123"/>
                <a:gd name="T24" fmla="*/ 0 w 134"/>
                <a:gd name="T25" fmla="*/ 118 h 123"/>
                <a:gd name="T26" fmla="*/ 6 w 134"/>
                <a:gd name="T27" fmla="*/ 123 h 123"/>
                <a:gd name="T28" fmla="*/ 128 w 134"/>
                <a:gd name="T29" fmla="*/ 123 h 123"/>
                <a:gd name="T30" fmla="*/ 134 w 134"/>
                <a:gd name="T31" fmla="*/ 118 h 123"/>
                <a:gd name="T32" fmla="*/ 128 w 134"/>
                <a:gd name="T33" fmla="*/ 1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23">
                  <a:moveTo>
                    <a:pt x="128" y="112"/>
                  </a:moveTo>
                  <a:cubicBezTo>
                    <a:pt x="94" y="112"/>
                    <a:pt x="94" y="112"/>
                    <a:pt x="94" y="112"/>
                  </a:cubicBezTo>
                  <a:cubicBezTo>
                    <a:pt x="94" y="6"/>
                    <a:pt x="94" y="6"/>
                    <a:pt x="94" y="6"/>
                  </a:cubicBezTo>
                  <a:cubicBezTo>
                    <a:pt x="94" y="2"/>
                    <a:pt x="91" y="0"/>
                    <a:pt x="88" y="0"/>
                  </a:cubicBezTo>
                  <a:cubicBezTo>
                    <a:pt x="85" y="0"/>
                    <a:pt x="82" y="2"/>
                    <a:pt x="82" y="6"/>
                  </a:cubicBezTo>
                  <a:cubicBezTo>
                    <a:pt x="82" y="112"/>
                    <a:pt x="82" y="112"/>
                    <a:pt x="82" y="112"/>
                  </a:cubicBezTo>
                  <a:cubicBezTo>
                    <a:pt x="52" y="112"/>
                    <a:pt x="52" y="112"/>
                    <a:pt x="52" y="112"/>
                  </a:cubicBezTo>
                  <a:cubicBezTo>
                    <a:pt x="52" y="6"/>
                    <a:pt x="52" y="6"/>
                    <a:pt x="52" y="6"/>
                  </a:cubicBezTo>
                  <a:cubicBezTo>
                    <a:pt x="52" y="2"/>
                    <a:pt x="49" y="0"/>
                    <a:pt x="46" y="0"/>
                  </a:cubicBezTo>
                  <a:cubicBezTo>
                    <a:pt x="42" y="0"/>
                    <a:pt x="40" y="2"/>
                    <a:pt x="40" y="6"/>
                  </a:cubicBezTo>
                  <a:cubicBezTo>
                    <a:pt x="40" y="112"/>
                    <a:pt x="40" y="112"/>
                    <a:pt x="40" y="112"/>
                  </a:cubicBezTo>
                  <a:cubicBezTo>
                    <a:pt x="6" y="112"/>
                    <a:pt x="6" y="112"/>
                    <a:pt x="6" y="112"/>
                  </a:cubicBezTo>
                  <a:cubicBezTo>
                    <a:pt x="2" y="112"/>
                    <a:pt x="0" y="114"/>
                    <a:pt x="0" y="118"/>
                  </a:cubicBezTo>
                  <a:cubicBezTo>
                    <a:pt x="0" y="121"/>
                    <a:pt x="2" y="123"/>
                    <a:pt x="6" y="123"/>
                  </a:cubicBezTo>
                  <a:cubicBezTo>
                    <a:pt x="128" y="123"/>
                    <a:pt x="128" y="123"/>
                    <a:pt x="128" y="123"/>
                  </a:cubicBezTo>
                  <a:cubicBezTo>
                    <a:pt x="131" y="123"/>
                    <a:pt x="134" y="121"/>
                    <a:pt x="134" y="118"/>
                  </a:cubicBezTo>
                  <a:cubicBezTo>
                    <a:pt x="134" y="114"/>
                    <a:pt x="131" y="112"/>
                    <a:pt x="128"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8" name="Freeform 61">
              <a:hlinkClick r:id="" action="ppaction://noaction"/>
              <a:extLst>
                <a:ext uri="{FF2B5EF4-FFF2-40B4-BE49-F238E27FC236}">
                  <a16:creationId xmlns="" xmlns:a16="http://schemas.microsoft.com/office/drawing/2014/main" id="{2CCCD4BF-D3A0-44D0-8C82-E1FD403C52D0}"/>
                </a:ext>
              </a:extLst>
            </p:cNvPr>
            <p:cNvSpPr>
              <a:spLocks noEditPoints="1"/>
            </p:cNvSpPr>
            <p:nvPr/>
          </p:nvSpPr>
          <p:spPr bwMode="auto">
            <a:xfrm>
              <a:off x="5266" y="3018"/>
              <a:ext cx="383" cy="323"/>
            </a:xfrm>
            <a:custGeom>
              <a:avLst/>
              <a:gdLst>
                <a:gd name="T0" fmla="*/ 219 w 221"/>
                <a:gd name="T1" fmla="*/ 86 h 187"/>
                <a:gd name="T2" fmla="*/ 190 w 221"/>
                <a:gd name="T3" fmla="*/ 50 h 187"/>
                <a:gd name="T4" fmla="*/ 185 w 221"/>
                <a:gd name="T5" fmla="*/ 48 h 187"/>
                <a:gd name="T6" fmla="*/ 107 w 221"/>
                <a:gd name="T7" fmla="*/ 48 h 187"/>
                <a:gd name="T8" fmla="*/ 107 w 221"/>
                <a:gd name="T9" fmla="*/ 27 h 187"/>
                <a:gd name="T10" fmla="*/ 80 w 221"/>
                <a:gd name="T11" fmla="*/ 0 h 187"/>
                <a:gd name="T12" fmla="*/ 53 w 221"/>
                <a:gd name="T13" fmla="*/ 27 h 187"/>
                <a:gd name="T14" fmla="*/ 53 w 221"/>
                <a:gd name="T15" fmla="*/ 48 h 187"/>
                <a:gd name="T16" fmla="*/ 23 w 221"/>
                <a:gd name="T17" fmla="*/ 48 h 187"/>
                <a:gd name="T18" fmla="*/ 0 w 221"/>
                <a:gd name="T19" fmla="*/ 72 h 187"/>
                <a:gd name="T20" fmla="*/ 0 w 221"/>
                <a:gd name="T21" fmla="*/ 108 h 187"/>
                <a:gd name="T22" fmla="*/ 23 w 221"/>
                <a:gd name="T23" fmla="*/ 132 h 187"/>
                <a:gd name="T24" fmla="*/ 185 w 221"/>
                <a:gd name="T25" fmla="*/ 132 h 187"/>
                <a:gd name="T26" fmla="*/ 186 w 221"/>
                <a:gd name="T27" fmla="*/ 131 h 187"/>
                <a:gd name="T28" fmla="*/ 197 w 221"/>
                <a:gd name="T29" fmla="*/ 144 h 187"/>
                <a:gd name="T30" fmla="*/ 173 w 221"/>
                <a:gd name="T31" fmla="*/ 174 h 187"/>
                <a:gd name="T32" fmla="*/ 123 w 221"/>
                <a:gd name="T33" fmla="*/ 174 h 187"/>
                <a:gd name="T34" fmla="*/ 116 w 221"/>
                <a:gd name="T35" fmla="*/ 180 h 187"/>
                <a:gd name="T36" fmla="*/ 123 w 221"/>
                <a:gd name="T37" fmla="*/ 187 h 187"/>
                <a:gd name="T38" fmla="*/ 173 w 221"/>
                <a:gd name="T39" fmla="*/ 187 h 187"/>
                <a:gd name="T40" fmla="*/ 182 w 221"/>
                <a:gd name="T41" fmla="*/ 182 h 187"/>
                <a:gd name="T42" fmla="*/ 207 w 221"/>
                <a:gd name="T43" fmla="*/ 152 h 187"/>
                <a:gd name="T44" fmla="*/ 207 w 221"/>
                <a:gd name="T45" fmla="*/ 137 h 187"/>
                <a:gd name="T46" fmla="*/ 195 w 221"/>
                <a:gd name="T47" fmla="*/ 123 h 187"/>
                <a:gd name="T48" fmla="*/ 219 w 221"/>
                <a:gd name="T49" fmla="*/ 93 h 187"/>
                <a:gd name="T50" fmla="*/ 219 w 221"/>
                <a:gd name="T51" fmla="*/ 86 h 187"/>
                <a:gd name="T52" fmla="*/ 65 w 221"/>
                <a:gd name="T53" fmla="*/ 27 h 187"/>
                <a:gd name="T54" fmla="*/ 80 w 221"/>
                <a:gd name="T55" fmla="*/ 12 h 187"/>
                <a:gd name="T56" fmla="*/ 95 w 221"/>
                <a:gd name="T57" fmla="*/ 27 h 187"/>
                <a:gd name="T58" fmla="*/ 95 w 221"/>
                <a:gd name="T59" fmla="*/ 48 h 187"/>
                <a:gd name="T60" fmla="*/ 65 w 221"/>
                <a:gd name="T61" fmla="*/ 48 h 187"/>
                <a:gd name="T62" fmla="*/ 65 w 221"/>
                <a:gd name="T63" fmla="*/ 27 h 187"/>
                <a:gd name="T64" fmla="*/ 184 w 221"/>
                <a:gd name="T65" fmla="*/ 118 h 187"/>
                <a:gd name="T66" fmla="*/ 184 w 221"/>
                <a:gd name="T67" fmla="*/ 118 h 187"/>
                <a:gd name="T68" fmla="*/ 182 w 221"/>
                <a:gd name="T69" fmla="*/ 120 h 187"/>
                <a:gd name="T70" fmla="*/ 23 w 221"/>
                <a:gd name="T71" fmla="*/ 120 h 187"/>
                <a:gd name="T72" fmla="*/ 11 w 221"/>
                <a:gd name="T73" fmla="*/ 108 h 187"/>
                <a:gd name="T74" fmla="*/ 11 w 221"/>
                <a:gd name="T75" fmla="*/ 72 h 187"/>
                <a:gd name="T76" fmla="*/ 23 w 221"/>
                <a:gd name="T77" fmla="*/ 60 h 187"/>
                <a:gd name="T78" fmla="*/ 183 w 221"/>
                <a:gd name="T79" fmla="*/ 60 h 187"/>
                <a:gd name="T80" fmla="*/ 207 w 221"/>
                <a:gd name="T81" fmla="*/ 90 h 187"/>
                <a:gd name="T82" fmla="*/ 184 w 221"/>
                <a:gd name="T83" fmla="*/ 11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187">
                  <a:moveTo>
                    <a:pt x="219" y="86"/>
                  </a:moveTo>
                  <a:cubicBezTo>
                    <a:pt x="190" y="50"/>
                    <a:pt x="190" y="50"/>
                    <a:pt x="190" y="50"/>
                  </a:cubicBezTo>
                  <a:cubicBezTo>
                    <a:pt x="189" y="49"/>
                    <a:pt x="187" y="48"/>
                    <a:pt x="185" y="48"/>
                  </a:cubicBezTo>
                  <a:cubicBezTo>
                    <a:pt x="107" y="48"/>
                    <a:pt x="107" y="48"/>
                    <a:pt x="107" y="48"/>
                  </a:cubicBezTo>
                  <a:cubicBezTo>
                    <a:pt x="107" y="27"/>
                    <a:pt x="107" y="27"/>
                    <a:pt x="107" y="27"/>
                  </a:cubicBezTo>
                  <a:cubicBezTo>
                    <a:pt x="107" y="12"/>
                    <a:pt x="95" y="0"/>
                    <a:pt x="80" y="0"/>
                  </a:cubicBezTo>
                  <a:cubicBezTo>
                    <a:pt x="65" y="0"/>
                    <a:pt x="53" y="12"/>
                    <a:pt x="53" y="27"/>
                  </a:cubicBezTo>
                  <a:cubicBezTo>
                    <a:pt x="53" y="48"/>
                    <a:pt x="53" y="48"/>
                    <a:pt x="53" y="48"/>
                  </a:cubicBezTo>
                  <a:cubicBezTo>
                    <a:pt x="23" y="48"/>
                    <a:pt x="23" y="48"/>
                    <a:pt x="23" y="48"/>
                  </a:cubicBezTo>
                  <a:cubicBezTo>
                    <a:pt x="10" y="48"/>
                    <a:pt x="0" y="59"/>
                    <a:pt x="0" y="72"/>
                  </a:cubicBezTo>
                  <a:cubicBezTo>
                    <a:pt x="0" y="108"/>
                    <a:pt x="0" y="108"/>
                    <a:pt x="0" y="108"/>
                  </a:cubicBezTo>
                  <a:cubicBezTo>
                    <a:pt x="0" y="121"/>
                    <a:pt x="10" y="132"/>
                    <a:pt x="23" y="132"/>
                  </a:cubicBezTo>
                  <a:cubicBezTo>
                    <a:pt x="185" y="132"/>
                    <a:pt x="185" y="132"/>
                    <a:pt x="185" y="132"/>
                  </a:cubicBezTo>
                  <a:cubicBezTo>
                    <a:pt x="186" y="132"/>
                    <a:pt x="186" y="131"/>
                    <a:pt x="186" y="131"/>
                  </a:cubicBezTo>
                  <a:cubicBezTo>
                    <a:pt x="197" y="144"/>
                    <a:pt x="197" y="144"/>
                    <a:pt x="197" y="144"/>
                  </a:cubicBezTo>
                  <a:cubicBezTo>
                    <a:pt x="173" y="174"/>
                    <a:pt x="173" y="174"/>
                    <a:pt x="173" y="174"/>
                  </a:cubicBezTo>
                  <a:cubicBezTo>
                    <a:pt x="123" y="174"/>
                    <a:pt x="123" y="174"/>
                    <a:pt x="123" y="174"/>
                  </a:cubicBezTo>
                  <a:cubicBezTo>
                    <a:pt x="119" y="174"/>
                    <a:pt x="116" y="177"/>
                    <a:pt x="116" y="180"/>
                  </a:cubicBezTo>
                  <a:cubicBezTo>
                    <a:pt x="116" y="184"/>
                    <a:pt x="119" y="187"/>
                    <a:pt x="123" y="187"/>
                  </a:cubicBezTo>
                  <a:cubicBezTo>
                    <a:pt x="173" y="187"/>
                    <a:pt x="173" y="187"/>
                    <a:pt x="173" y="187"/>
                  </a:cubicBezTo>
                  <a:cubicBezTo>
                    <a:pt x="177" y="187"/>
                    <a:pt x="180" y="185"/>
                    <a:pt x="182" y="182"/>
                  </a:cubicBezTo>
                  <a:cubicBezTo>
                    <a:pt x="207" y="152"/>
                    <a:pt x="207" y="152"/>
                    <a:pt x="207" y="152"/>
                  </a:cubicBezTo>
                  <a:cubicBezTo>
                    <a:pt x="211" y="147"/>
                    <a:pt x="211" y="141"/>
                    <a:pt x="207" y="137"/>
                  </a:cubicBezTo>
                  <a:cubicBezTo>
                    <a:pt x="195" y="123"/>
                    <a:pt x="195" y="123"/>
                    <a:pt x="195" y="123"/>
                  </a:cubicBezTo>
                  <a:cubicBezTo>
                    <a:pt x="219" y="93"/>
                    <a:pt x="219" y="93"/>
                    <a:pt x="219" y="93"/>
                  </a:cubicBezTo>
                  <a:cubicBezTo>
                    <a:pt x="221" y="91"/>
                    <a:pt x="221" y="88"/>
                    <a:pt x="219" y="86"/>
                  </a:cubicBezTo>
                  <a:close/>
                  <a:moveTo>
                    <a:pt x="65" y="27"/>
                  </a:moveTo>
                  <a:cubicBezTo>
                    <a:pt x="65" y="18"/>
                    <a:pt x="71" y="12"/>
                    <a:pt x="80" y="12"/>
                  </a:cubicBezTo>
                  <a:cubicBezTo>
                    <a:pt x="88" y="12"/>
                    <a:pt x="95" y="18"/>
                    <a:pt x="95" y="27"/>
                  </a:cubicBezTo>
                  <a:cubicBezTo>
                    <a:pt x="95" y="48"/>
                    <a:pt x="95" y="48"/>
                    <a:pt x="95" y="48"/>
                  </a:cubicBezTo>
                  <a:cubicBezTo>
                    <a:pt x="65" y="48"/>
                    <a:pt x="65" y="48"/>
                    <a:pt x="65" y="48"/>
                  </a:cubicBezTo>
                  <a:lnTo>
                    <a:pt x="65" y="27"/>
                  </a:lnTo>
                  <a:close/>
                  <a:moveTo>
                    <a:pt x="184" y="118"/>
                  </a:moveTo>
                  <a:cubicBezTo>
                    <a:pt x="184" y="118"/>
                    <a:pt x="184" y="118"/>
                    <a:pt x="184" y="118"/>
                  </a:cubicBezTo>
                  <a:cubicBezTo>
                    <a:pt x="183" y="119"/>
                    <a:pt x="183" y="119"/>
                    <a:pt x="182" y="120"/>
                  </a:cubicBezTo>
                  <a:cubicBezTo>
                    <a:pt x="23" y="120"/>
                    <a:pt x="23" y="120"/>
                    <a:pt x="23" y="120"/>
                  </a:cubicBezTo>
                  <a:cubicBezTo>
                    <a:pt x="17" y="120"/>
                    <a:pt x="11" y="114"/>
                    <a:pt x="11" y="108"/>
                  </a:cubicBezTo>
                  <a:cubicBezTo>
                    <a:pt x="11" y="72"/>
                    <a:pt x="11" y="72"/>
                    <a:pt x="11" y="72"/>
                  </a:cubicBezTo>
                  <a:cubicBezTo>
                    <a:pt x="11" y="65"/>
                    <a:pt x="17" y="60"/>
                    <a:pt x="23" y="60"/>
                  </a:cubicBezTo>
                  <a:cubicBezTo>
                    <a:pt x="183" y="60"/>
                    <a:pt x="183" y="60"/>
                    <a:pt x="183" y="60"/>
                  </a:cubicBezTo>
                  <a:cubicBezTo>
                    <a:pt x="207" y="90"/>
                    <a:pt x="207" y="90"/>
                    <a:pt x="207" y="90"/>
                  </a:cubicBezTo>
                  <a:lnTo>
                    <a:pt x="18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62">
              <a:hlinkClick r:id="" action="ppaction://noaction"/>
              <a:extLst>
                <a:ext uri="{FF2B5EF4-FFF2-40B4-BE49-F238E27FC236}">
                  <a16:creationId xmlns="" xmlns:a16="http://schemas.microsoft.com/office/drawing/2014/main" id="{7D624AF2-9E5F-4389-881E-5BDB4AE7155A}"/>
                </a:ext>
              </a:extLst>
            </p:cNvPr>
            <p:cNvSpPr>
              <a:spLocks/>
            </p:cNvSpPr>
            <p:nvPr/>
          </p:nvSpPr>
          <p:spPr bwMode="auto">
            <a:xfrm>
              <a:off x="5247" y="3256"/>
              <a:ext cx="95" cy="85"/>
            </a:xfrm>
            <a:custGeom>
              <a:avLst/>
              <a:gdLst>
                <a:gd name="T0" fmla="*/ 49 w 55"/>
                <a:gd name="T1" fmla="*/ 49 h 49"/>
                <a:gd name="T2" fmla="*/ 55 w 55"/>
                <a:gd name="T3" fmla="*/ 42 h 49"/>
                <a:gd name="T4" fmla="*/ 49 w 55"/>
                <a:gd name="T5" fmla="*/ 36 h 49"/>
                <a:gd name="T6" fmla="*/ 27 w 55"/>
                <a:gd name="T7" fmla="*/ 36 h 49"/>
                <a:gd name="T8" fmla="*/ 13 w 55"/>
                <a:gd name="T9" fmla="*/ 22 h 49"/>
                <a:gd name="T10" fmla="*/ 13 w 55"/>
                <a:gd name="T11" fmla="*/ 6 h 49"/>
                <a:gd name="T12" fmla="*/ 7 w 55"/>
                <a:gd name="T13" fmla="*/ 0 h 49"/>
                <a:gd name="T14" fmla="*/ 0 w 55"/>
                <a:gd name="T15" fmla="*/ 6 h 49"/>
                <a:gd name="T16" fmla="*/ 0 w 55"/>
                <a:gd name="T17" fmla="*/ 22 h 49"/>
                <a:gd name="T18" fmla="*/ 27 w 55"/>
                <a:gd name="T19" fmla="*/ 49 h 49"/>
                <a:gd name="T20" fmla="*/ 49 w 55"/>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9">
                  <a:moveTo>
                    <a:pt x="49" y="49"/>
                  </a:moveTo>
                  <a:cubicBezTo>
                    <a:pt x="53" y="49"/>
                    <a:pt x="55" y="46"/>
                    <a:pt x="55" y="42"/>
                  </a:cubicBezTo>
                  <a:cubicBezTo>
                    <a:pt x="55" y="39"/>
                    <a:pt x="53" y="36"/>
                    <a:pt x="49" y="36"/>
                  </a:cubicBezTo>
                  <a:cubicBezTo>
                    <a:pt x="27" y="36"/>
                    <a:pt x="27" y="36"/>
                    <a:pt x="27" y="36"/>
                  </a:cubicBezTo>
                  <a:cubicBezTo>
                    <a:pt x="19" y="36"/>
                    <a:pt x="13" y="29"/>
                    <a:pt x="13" y="22"/>
                  </a:cubicBezTo>
                  <a:cubicBezTo>
                    <a:pt x="13" y="6"/>
                    <a:pt x="13" y="6"/>
                    <a:pt x="13" y="6"/>
                  </a:cubicBezTo>
                  <a:cubicBezTo>
                    <a:pt x="13" y="3"/>
                    <a:pt x="10" y="0"/>
                    <a:pt x="7" y="0"/>
                  </a:cubicBezTo>
                  <a:cubicBezTo>
                    <a:pt x="3" y="0"/>
                    <a:pt x="0" y="3"/>
                    <a:pt x="0" y="6"/>
                  </a:cubicBezTo>
                  <a:cubicBezTo>
                    <a:pt x="0" y="22"/>
                    <a:pt x="0" y="22"/>
                    <a:pt x="0" y="22"/>
                  </a:cubicBezTo>
                  <a:cubicBezTo>
                    <a:pt x="0" y="37"/>
                    <a:pt x="12" y="49"/>
                    <a:pt x="27" y="49"/>
                  </a:cubicBezTo>
                  <a:lnTo>
                    <a:pt x="4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7944632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9775" y="365125"/>
            <a:ext cx="2135188"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1038" y="365125"/>
            <a:ext cx="6256337"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CDDD40A-44EE-462C-A273-3374BF22C2B5}" type="datetimeFigureOut">
              <a:rPr lang="cs-CZ" smtClean="0"/>
              <a:t>11.06.2019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22143CF-DD59-4B51-AC98-09CA0D5133DF}" type="slidenum">
              <a:rPr lang="cs-CZ" smtClean="0"/>
              <a:t>‹#›</a:t>
            </a:fld>
            <a:endParaRPr lang="cs-CZ"/>
          </a:p>
        </p:txBody>
      </p:sp>
    </p:spTree>
    <p:extLst>
      <p:ext uri="{BB962C8B-B14F-4D97-AF65-F5344CB8AC3E}">
        <p14:creationId xmlns:p14="http://schemas.microsoft.com/office/powerpoint/2010/main" val="407533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Zástupný symbol pro číslo snímku 4">
            <a:extLst>
              <a:ext uri="{FF2B5EF4-FFF2-40B4-BE49-F238E27FC236}">
                <a16:creationId xmlns="" xmlns:a16="http://schemas.microsoft.com/office/drawing/2014/main" id="{A603D03D-C9FD-4DD6-B9A7-68C89D83F0A6}"/>
              </a:ext>
            </a:extLst>
          </p:cNvPr>
          <p:cNvSpPr>
            <a:spLocks noGrp="1"/>
          </p:cNvSpPr>
          <p:nvPr>
            <p:ph type="sldNum" sz="quarter" idx="11"/>
          </p:nvPr>
        </p:nvSpPr>
        <p:spPr/>
        <p:txBody>
          <a:bodyPr/>
          <a:lstStyle/>
          <a:p>
            <a:fld id="{6D585F20-A27E-4E0E-82C8-5C727F4060CE}" type="slidenum">
              <a:rPr lang="cs-CZ" smtClean="0"/>
              <a:pPr/>
              <a:t>‹#›</a:t>
            </a:fld>
            <a:endParaRPr lang="cs-CZ"/>
          </a:p>
        </p:txBody>
      </p:sp>
      <p:sp>
        <p:nvSpPr>
          <p:cNvPr id="6" name="Obdélník 5">
            <a:extLst>
              <a:ext uri="{FF2B5EF4-FFF2-40B4-BE49-F238E27FC236}">
                <a16:creationId xmlns="" xmlns:a16="http://schemas.microsoft.com/office/drawing/2014/main" id="{B2545BBE-633B-484B-95C7-F35702F626BB}"/>
              </a:ext>
            </a:extLst>
          </p:cNvPr>
          <p:cNvSpPr/>
          <p:nvPr userDrawn="1"/>
        </p:nvSpPr>
        <p:spPr>
          <a:xfrm>
            <a:off x="6168810" y="6593798"/>
            <a:ext cx="3551044" cy="123111"/>
          </a:xfrm>
          <a:prstGeom prst="rect">
            <a:avLst/>
          </a:prstGeom>
        </p:spPr>
        <p:txBody>
          <a:bodyPr wrap="square" lIns="0" tIns="0" rIns="0" bIns="0" anchor="ctr">
            <a:spAutoFit/>
          </a:bodyPr>
          <a:lstStyle/>
          <a:p>
            <a:r>
              <a:rPr lang="cs-CZ" sz="800" dirty="0">
                <a:solidFill>
                  <a:schemeClr val="tx2">
                    <a:lumMod val="75000"/>
                  </a:schemeClr>
                </a:solidFill>
              </a:rPr>
              <a:t>Oddlužovací novela insolvenčního zákona</a:t>
            </a:r>
            <a:r>
              <a:rPr lang="cs-CZ" sz="800" dirty="0"/>
              <a:t> </a:t>
            </a:r>
            <a:endParaRPr lang="cs-CZ" sz="800" dirty="0">
              <a:solidFill>
                <a:schemeClr val="tx2"/>
              </a:solidFill>
            </a:endParaRPr>
          </a:p>
        </p:txBody>
      </p:sp>
    </p:spTree>
    <p:extLst>
      <p:ext uri="{BB962C8B-B14F-4D97-AF65-F5344CB8AC3E}">
        <p14:creationId xmlns:p14="http://schemas.microsoft.com/office/powerpoint/2010/main" val="37377676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cs-CZ"/>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r>
              <a:rPr lang="cs-CZ"/>
              <a:t>Regulace činnosti advokáta - insolvenčního správce de lege lata a de lege ferenda</a:t>
            </a:r>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6F30D17D-0A6F-472D-9268-CA15ED23B84A}" type="slidenum">
              <a:rPr lang="cs-CZ" smtClean="0"/>
              <a:t>‹#›</a:t>
            </a:fld>
            <a:endParaRPr lang="cs-CZ"/>
          </a:p>
        </p:txBody>
      </p:sp>
    </p:spTree>
    <p:extLst>
      <p:ext uri="{BB962C8B-B14F-4D97-AF65-F5344CB8AC3E}">
        <p14:creationId xmlns:p14="http://schemas.microsoft.com/office/powerpoint/2010/main" val="32885669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595800"/>
            <a:ext cx="9144000" cy="332399"/>
          </a:xfrm>
          <a:prstGeom prst="rect">
            <a:avLst/>
          </a:prstGeom>
          <a:noFill/>
        </p:spPr>
        <p:txBody>
          <a:bodyPr vert="horz" wrap="square" lIns="0" tIns="0" rIns="0" bIns="0" rtlCol="0" anchor="ctr">
            <a:spAutoFit/>
          </a:bodyPr>
          <a:lstStyle/>
          <a:p>
            <a:pPr marL="0" lvl="0" algn="ctr" defTabSz="457200"/>
            <a:r>
              <a:rPr lang="cs-CZ" dirty="0"/>
              <a:t>Kliknutím lze upravit styl.</a:t>
            </a:r>
            <a:endParaRPr lang="en-US" dirty="0"/>
          </a:p>
        </p:txBody>
      </p:sp>
      <p:sp>
        <p:nvSpPr>
          <p:cNvPr id="3" name="Text Placeholder 2"/>
          <p:cNvSpPr>
            <a:spLocks noGrp="1"/>
          </p:cNvSpPr>
          <p:nvPr>
            <p:ph type="body" idx="1"/>
          </p:nvPr>
        </p:nvSpPr>
        <p:spPr>
          <a:xfrm>
            <a:off x="381000" y="1825624"/>
            <a:ext cx="9144000" cy="4651375"/>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Zástupný symbol pro číslo snímku 4">
            <a:extLst>
              <a:ext uri="{FF2B5EF4-FFF2-40B4-BE49-F238E27FC236}">
                <a16:creationId xmlns="" xmlns:a16="http://schemas.microsoft.com/office/drawing/2014/main" id="{7F0B14E3-9B7C-4361-8654-D1E70D7A4408}"/>
              </a:ext>
            </a:extLst>
          </p:cNvPr>
          <p:cNvSpPr>
            <a:spLocks noGrp="1"/>
          </p:cNvSpPr>
          <p:nvPr>
            <p:ph type="sldNum" sz="quarter" idx="4"/>
          </p:nvPr>
        </p:nvSpPr>
        <p:spPr>
          <a:xfrm>
            <a:off x="398054" y="6478588"/>
            <a:ext cx="381000" cy="241853"/>
          </a:xfrm>
          <a:prstGeom prst="rect">
            <a:avLst/>
          </a:prstGeom>
        </p:spPr>
        <p:txBody>
          <a:bodyPr vert="horz" lIns="0" tIns="144000" rIns="0" bIns="0" rtlCol="0" anchor="ctr"/>
          <a:lstStyle>
            <a:lvl1pPr algn="r">
              <a:defRPr sz="1000">
                <a:solidFill>
                  <a:schemeClr val="tx1">
                    <a:tint val="75000"/>
                  </a:schemeClr>
                </a:solidFill>
              </a:defRPr>
            </a:lvl1pPr>
          </a:lstStyle>
          <a:p>
            <a:fld id="{6D585F20-A27E-4E0E-82C8-5C727F4060CE}" type="slidenum">
              <a:rPr lang="cs-CZ" smtClean="0"/>
              <a:pPr/>
              <a:t>‹#›</a:t>
            </a:fld>
            <a:endParaRPr lang="cs-CZ"/>
          </a:p>
        </p:txBody>
      </p:sp>
      <p:sp>
        <p:nvSpPr>
          <p:cNvPr id="6" name="Obdélník 5">
            <a:extLst>
              <a:ext uri="{FF2B5EF4-FFF2-40B4-BE49-F238E27FC236}">
                <a16:creationId xmlns="" xmlns:a16="http://schemas.microsoft.com/office/drawing/2014/main" id="{599B8BDE-E8F3-4886-AE70-C1CCA39E0E8C}"/>
              </a:ext>
            </a:extLst>
          </p:cNvPr>
          <p:cNvSpPr/>
          <p:nvPr userDrawn="1"/>
        </p:nvSpPr>
        <p:spPr>
          <a:xfrm>
            <a:off x="381000" y="6315075"/>
            <a:ext cx="9144000" cy="163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p:cNvPicPr>
            <a:picLocks noChangeAspect="1"/>
          </p:cNvPicPr>
          <p:nvPr userDrawn="1"/>
        </p:nvPicPr>
        <p:blipFill>
          <a:blip r:embed="rId28"/>
          <a:stretch>
            <a:fillRect/>
          </a:stretch>
        </p:blipFill>
        <p:spPr>
          <a:xfrm>
            <a:off x="8302354" y="6568028"/>
            <a:ext cx="1182727" cy="152413"/>
          </a:xfrm>
          <a:prstGeom prst="rect">
            <a:avLst/>
          </a:prstGeom>
        </p:spPr>
      </p:pic>
    </p:spTree>
    <p:extLst>
      <p:ext uri="{BB962C8B-B14F-4D97-AF65-F5344CB8AC3E}">
        <p14:creationId xmlns:p14="http://schemas.microsoft.com/office/powerpoint/2010/main" val="1972969001"/>
      </p:ext>
    </p:extLst>
  </p:cSld>
  <p:clrMap bg1="lt1" tx1="dk1" bg2="lt2" tx2="dk2" accent1="accent1" accent2="accent2" accent3="accent3" accent4="accent4" accent5="accent5" accent6="accent6" hlink="hlink" folHlink="folHlink"/>
  <p:sldLayoutIdLst>
    <p:sldLayoutId id="2147483685" r:id="rId1"/>
    <p:sldLayoutId id="2147483737" r:id="rId2"/>
    <p:sldLayoutId id="2147483738" r:id="rId3"/>
    <p:sldLayoutId id="2147483697" r:id="rId4"/>
    <p:sldLayoutId id="2147483698" r:id="rId5"/>
    <p:sldLayoutId id="2147483699" r:id="rId6"/>
    <p:sldLayoutId id="2147483700" r:id="rId7"/>
    <p:sldLayoutId id="2147483686" r:id="rId8"/>
    <p:sldLayoutId id="2147483687" r:id="rId9"/>
    <p:sldLayoutId id="2147483688" r:id="rId10"/>
    <p:sldLayoutId id="2147483689" r:id="rId11"/>
    <p:sldLayoutId id="2147483690" r:id="rId12"/>
    <p:sldLayoutId id="2147483691" r:id="rId13"/>
    <p:sldLayoutId id="2147483696" r:id="rId14"/>
    <p:sldLayoutId id="2147483692" r:id="rId15"/>
    <p:sldLayoutId id="2147483693" r:id="rId16"/>
    <p:sldLayoutId id="2147483694" r:id="rId17"/>
    <p:sldLayoutId id="2147483695"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lang="en-US" sz="2400" kern="1200" dirty="0">
          <a:solidFill>
            <a:schemeClr val="tx2"/>
          </a:solidFill>
          <a:latin typeface="Montserrat Medium" panose="020B0604020202020204" charset="-18"/>
          <a:ea typeface="+mn-ea"/>
          <a:cs typeface="+mn-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40" userDrawn="1">
          <p15:clr>
            <a:srgbClr val="F26B43"/>
          </p15:clr>
        </p15:guide>
        <p15:guide id="2" pos="6000" userDrawn="1">
          <p15:clr>
            <a:srgbClr val="F26B43"/>
          </p15:clr>
        </p15:guide>
        <p15:guide id="3" orient="horz" pos="239" userDrawn="1">
          <p15:clr>
            <a:srgbClr val="F26B43"/>
          </p15:clr>
        </p15:guide>
        <p15:guide id="4" orient="horz" pos="4081" userDrawn="1">
          <p15:clr>
            <a:srgbClr val="F26B43"/>
          </p15:clr>
        </p15:guide>
        <p15:guide id="5" pos="2088" userDrawn="1">
          <p15:clr>
            <a:srgbClr val="F26B43"/>
          </p15:clr>
        </p15:guide>
        <p15:guide id="6" pos="2196" userDrawn="1">
          <p15:clr>
            <a:srgbClr val="F26B43"/>
          </p15:clr>
        </p15:guide>
        <p15:guide id="7" pos="4043" userDrawn="1">
          <p15:clr>
            <a:srgbClr val="F26B43"/>
          </p15:clr>
        </p15:guide>
        <p15:guide id="8" pos="41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EC1E6-2ACF-435F-AF06-EA33CBCC342E}" type="datetimeFigureOut">
              <a:rPr lang="cs-CZ" smtClean="0"/>
              <a:t>11.06.2019</a:t>
            </a:fld>
            <a:endParaRPr lang="cs-CZ"/>
          </a:p>
        </p:txBody>
      </p:sp>
      <p:sp>
        <p:nvSpPr>
          <p:cNvPr id="5" name="Zástupný symbol pro zápatí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04B8E-B60A-4E88-BAC5-84EF18CD4FD4}" type="slidenum">
              <a:rPr lang="cs-CZ" smtClean="0"/>
              <a:t>‹#›</a:t>
            </a:fld>
            <a:endParaRPr lang="cs-CZ"/>
          </a:p>
        </p:txBody>
      </p:sp>
    </p:spTree>
    <p:extLst>
      <p:ext uri="{BB962C8B-B14F-4D97-AF65-F5344CB8AC3E}">
        <p14:creationId xmlns:p14="http://schemas.microsoft.com/office/powerpoint/2010/main" val="9589528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BD069-5374-4209-8D48-14A9E6A3ED13}" type="datetimeFigureOut">
              <a:rPr lang="cs-CZ" smtClean="0"/>
              <a:t>11.06.2019</a:t>
            </a:fld>
            <a:endParaRPr lang="cs-CZ"/>
          </a:p>
        </p:txBody>
      </p:sp>
      <p:sp>
        <p:nvSpPr>
          <p:cNvPr id="5" name="Zástupný symbol pro zápatí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8B70B-A279-4238-BC92-5F026F91417E}" type="slidenum">
              <a:rPr lang="cs-CZ" smtClean="0"/>
              <a:t>‹#›</a:t>
            </a:fld>
            <a:endParaRPr lang="cs-CZ"/>
          </a:p>
        </p:txBody>
      </p:sp>
    </p:spTree>
    <p:extLst>
      <p:ext uri="{BB962C8B-B14F-4D97-AF65-F5344CB8AC3E}">
        <p14:creationId xmlns:p14="http://schemas.microsoft.com/office/powerpoint/2010/main" val="93253247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4232F-C7CB-46C4-A9FD-7D08411AD248}" type="datetimeFigureOut">
              <a:rPr lang="cs-CZ" smtClean="0"/>
              <a:t>11.06.2019</a:t>
            </a:fld>
            <a:endParaRPr lang="cs-CZ"/>
          </a:p>
        </p:txBody>
      </p:sp>
      <p:sp>
        <p:nvSpPr>
          <p:cNvPr id="5" name="Zástupný symbol pro zápatí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63810-254F-49C8-B763-30FF352E77EF}" type="slidenum">
              <a:rPr lang="cs-CZ" smtClean="0"/>
              <a:t>‹#›</a:t>
            </a:fld>
            <a:endParaRPr lang="cs-CZ"/>
          </a:p>
        </p:txBody>
      </p:sp>
    </p:spTree>
    <p:extLst>
      <p:ext uri="{BB962C8B-B14F-4D97-AF65-F5344CB8AC3E}">
        <p14:creationId xmlns:p14="http://schemas.microsoft.com/office/powerpoint/2010/main" val="26769200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DD40A-44EE-462C-A273-3374BF22C2B5}" type="datetimeFigureOut">
              <a:rPr lang="cs-CZ" smtClean="0"/>
              <a:t>11.06.2019</a:t>
            </a:fld>
            <a:endParaRPr lang="cs-CZ"/>
          </a:p>
        </p:txBody>
      </p:sp>
      <p:sp>
        <p:nvSpPr>
          <p:cNvPr id="5" name="Zástupný symbol pro zápatí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143CF-DD59-4B51-AC98-09CA0D5133DF}" type="slidenum">
              <a:rPr lang="cs-CZ" smtClean="0"/>
              <a:t>‹#›</a:t>
            </a:fld>
            <a:endParaRPr lang="cs-CZ"/>
          </a:p>
        </p:txBody>
      </p:sp>
    </p:spTree>
    <p:extLst>
      <p:ext uri="{BB962C8B-B14F-4D97-AF65-F5344CB8AC3E}">
        <p14:creationId xmlns:p14="http://schemas.microsoft.com/office/powerpoint/2010/main" val="30305096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0.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slide" Target="slide38.xml"/><Relationship Id="rId4" Type="http://schemas.openxmlformats.org/officeDocument/2006/relationships/image" Target="../media/image48.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slide" Target="slide38.xml"/><Relationship Id="rId5" Type="http://schemas.openxmlformats.org/officeDocument/2006/relationships/image" Target="../media/image49.png"/><Relationship Id="rId4" Type="http://schemas.openxmlformats.org/officeDocument/2006/relationships/notesSlide" Target="../notesSlides/notesSlide48.xml"/></Relationships>
</file>

<file path=ppt/slides/_rels/slide105.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50.jpeg"/></Relationships>
</file>

<file path=ppt/slides/_rels/slide10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image" Target="../media/image51.jpg"/></Relationships>
</file>

<file path=ppt/slides/_rels/slide10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image" Target="../media/image53.jpg"/></Relationships>
</file>

<file path=ppt/slides/_rels/slide1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slide" Target="slide38.xml"/><Relationship Id="rId4" Type="http://schemas.openxmlformats.org/officeDocument/2006/relationships/image" Target="../media/image54.jpeg"/></Relationships>
</file>

<file path=ppt/slides/_rels/slide1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slide" Target="slide38.xml"/><Relationship Id="rId4" Type="http://schemas.openxmlformats.org/officeDocument/2006/relationships/image" Target="../media/image30.jpg"/></Relationships>
</file>

<file path=ppt/slides/_rels/slide11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slide" Target="slide38.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hyperlink" Target="mailto:michal@zizlavsky.cz"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9.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9.pn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cid:42CD5B0D-5CD8-4589-AFB6-C5AF01C9AB09"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9.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slide" Target="slide38.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slide" Target="slide38.xml"/></Relationships>
</file>

<file path=ppt/slides/_rels/slide54.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70.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7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80.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slide" Target="slide38.xml"/></Relationships>
</file>

<file path=ppt/slides/_rels/slide8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13.emf"/></Relationships>
</file>

<file path=ppt/slides/_rels/slide9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9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9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jpg"/><Relationship Id="rId1" Type="http://schemas.openxmlformats.org/officeDocument/2006/relationships/slideLayout" Target="../slideLayouts/slideLayout5.xml"/><Relationship Id="rId4" Type="http://schemas.openxmlformats.org/officeDocument/2006/relationships/slide" Target="slide38.xml"/></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jpg"/><Relationship Id="rId1" Type="http://schemas.openxmlformats.org/officeDocument/2006/relationships/slideLayout" Target="../slideLayouts/slideLayout5.xml"/><Relationship Id="rId4" Type="http://schemas.openxmlformats.org/officeDocument/2006/relationships/slide" Target="slide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23FAA80E-025D-435B-B398-ECC68B213D9C}"/>
              </a:ext>
            </a:extLst>
          </p:cNvPr>
          <p:cNvSpPr>
            <a:spLocks noGrp="1"/>
          </p:cNvSpPr>
          <p:nvPr>
            <p:ph type="ctrTitle"/>
          </p:nvPr>
        </p:nvSpPr>
        <p:spPr>
          <a:xfrm>
            <a:off x="1096151" y="3290782"/>
            <a:ext cx="7823200" cy="322002"/>
          </a:xfrm>
        </p:spPr>
        <p:txBody>
          <a:bodyPr/>
          <a:lstStyle/>
          <a:p>
            <a:r>
              <a:rPr lang="cs-CZ" sz="1800" dirty="0" smtClean="0"/>
              <a:t>Insolvenční právo 2019</a:t>
            </a:r>
            <a:r>
              <a:rPr lang="cs-CZ" sz="1800" dirty="0"/>
              <a:t> </a:t>
            </a:r>
          </a:p>
        </p:txBody>
      </p:sp>
      <p:sp>
        <p:nvSpPr>
          <p:cNvPr id="7" name="Zástupný symbol pro text 6">
            <a:extLst>
              <a:ext uri="{FF2B5EF4-FFF2-40B4-BE49-F238E27FC236}">
                <a16:creationId xmlns="" xmlns:a16="http://schemas.microsoft.com/office/drawing/2014/main" id="{24C7ECA3-A27D-49B1-BFE6-EF3804E5458A}"/>
              </a:ext>
            </a:extLst>
          </p:cNvPr>
          <p:cNvSpPr>
            <a:spLocks noGrp="1"/>
          </p:cNvSpPr>
          <p:nvPr>
            <p:ph type="body" sz="quarter" idx="11"/>
          </p:nvPr>
        </p:nvSpPr>
        <p:spPr>
          <a:xfrm>
            <a:off x="2916813" y="5302358"/>
            <a:ext cx="1747752" cy="468313"/>
          </a:xfrm>
        </p:spPr>
        <p:txBody>
          <a:bodyPr>
            <a:normAutofit/>
          </a:bodyPr>
          <a:lstStyle/>
          <a:p>
            <a:r>
              <a:rPr lang="cs-CZ" sz="1600" dirty="0"/>
              <a:t>II. </a:t>
            </a:r>
            <a:r>
              <a:rPr lang="cs-CZ" sz="1600" dirty="0" smtClean="0"/>
              <a:t>PODNIKATELÉ</a:t>
            </a:r>
            <a:r>
              <a:rPr lang="cs-CZ" sz="1600" dirty="0"/>
              <a:t> </a:t>
            </a:r>
          </a:p>
        </p:txBody>
      </p:sp>
      <p:sp>
        <p:nvSpPr>
          <p:cNvPr id="8" name="Zástupný symbol pro text 7">
            <a:extLst>
              <a:ext uri="{FF2B5EF4-FFF2-40B4-BE49-F238E27FC236}">
                <a16:creationId xmlns="" xmlns:a16="http://schemas.microsoft.com/office/drawing/2014/main" id="{EE0E3A07-089F-4245-8ED5-B3C0D3D35C04}"/>
              </a:ext>
            </a:extLst>
          </p:cNvPr>
          <p:cNvSpPr>
            <a:spLocks noGrp="1"/>
          </p:cNvSpPr>
          <p:nvPr>
            <p:ph type="body" sz="quarter" idx="12"/>
          </p:nvPr>
        </p:nvSpPr>
        <p:spPr>
          <a:xfrm>
            <a:off x="5256856" y="5264907"/>
            <a:ext cx="1823907" cy="479429"/>
          </a:xfrm>
        </p:spPr>
        <p:txBody>
          <a:bodyPr>
            <a:normAutofit/>
          </a:bodyPr>
          <a:lstStyle/>
          <a:p>
            <a:r>
              <a:rPr lang="cs-CZ" sz="1600" dirty="0"/>
              <a:t>III. </a:t>
            </a:r>
            <a:r>
              <a:rPr lang="cs-CZ" sz="1600" dirty="0" smtClean="0"/>
              <a:t>KORPORACE</a:t>
            </a:r>
            <a:endParaRPr lang="cs-CZ" sz="1600" dirty="0"/>
          </a:p>
        </p:txBody>
      </p:sp>
      <p:sp>
        <p:nvSpPr>
          <p:cNvPr id="9" name="Zástupný symbol pro text 8">
            <a:extLst>
              <a:ext uri="{FF2B5EF4-FFF2-40B4-BE49-F238E27FC236}">
                <a16:creationId xmlns="" xmlns:a16="http://schemas.microsoft.com/office/drawing/2014/main" id="{DBACAC10-00AB-4399-95E1-45B1FAE5BD97}"/>
              </a:ext>
            </a:extLst>
          </p:cNvPr>
          <p:cNvSpPr>
            <a:spLocks noGrp="1"/>
          </p:cNvSpPr>
          <p:nvPr>
            <p:ph type="body" sz="quarter" idx="13"/>
          </p:nvPr>
        </p:nvSpPr>
        <p:spPr>
          <a:xfrm>
            <a:off x="7530495" y="5264906"/>
            <a:ext cx="1921932" cy="468313"/>
          </a:xfrm>
        </p:spPr>
        <p:txBody>
          <a:bodyPr>
            <a:normAutofit/>
          </a:bodyPr>
          <a:lstStyle/>
          <a:p>
            <a:r>
              <a:rPr lang="cs-CZ" sz="1600" dirty="0"/>
              <a:t>IV. O AUTOROVI</a:t>
            </a:r>
          </a:p>
        </p:txBody>
      </p:sp>
      <p:sp>
        <p:nvSpPr>
          <p:cNvPr id="10" name="Obdélník 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1" name="Zástupný symbol pro text 5">
            <a:extLst>
              <a:ext uri="{FF2B5EF4-FFF2-40B4-BE49-F238E27FC236}">
                <a16:creationId xmlns:a16="http://schemas.microsoft.com/office/drawing/2014/main" xmlns="" id="{720B2323-D49E-4763-B3B5-311AABAE7C48}"/>
              </a:ext>
            </a:extLst>
          </p:cNvPr>
          <p:cNvSpPr>
            <a:spLocks noGrp="1"/>
          </p:cNvSpPr>
          <p:nvPr>
            <p:ph type="body" sz="quarter" idx="10"/>
          </p:nvPr>
        </p:nvSpPr>
        <p:spPr>
          <a:xfrm>
            <a:off x="541176" y="5264908"/>
            <a:ext cx="1925905" cy="468313"/>
          </a:xfrm>
        </p:spPr>
        <p:txBody>
          <a:bodyPr>
            <a:noAutofit/>
          </a:bodyPr>
          <a:lstStyle/>
          <a:p>
            <a:r>
              <a:rPr lang="cs-CZ" sz="1600" dirty="0" smtClean="0"/>
              <a:t>I. SPOTŘEBITELÉ</a:t>
            </a:r>
            <a:endParaRPr lang="cs-CZ" sz="1600" dirty="0"/>
          </a:p>
        </p:txBody>
      </p:sp>
    </p:spTree>
    <p:extLst>
      <p:ext uri="{BB962C8B-B14F-4D97-AF65-F5344CB8AC3E}">
        <p14:creationId xmlns:p14="http://schemas.microsoft.com/office/powerpoint/2010/main" val="4259098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10</a:t>
            </a:fld>
            <a:endParaRPr lang="cs-CZ"/>
          </a:p>
        </p:txBody>
      </p:sp>
      <p:sp>
        <p:nvSpPr>
          <p:cNvPr id="6" name="Nadpis 5"/>
          <p:cNvSpPr>
            <a:spLocks noGrp="1"/>
          </p:cNvSpPr>
          <p:nvPr>
            <p:ph type="title"/>
          </p:nvPr>
        </p:nvSpPr>
        <p:spPr>
          <a:xfrm>
            <a:off x="3314700" y="803028"/>
            <a:ext cx="6210300" cy="332399"/>
          </a:xfrm>
        </p:spPr>
        <p:txBody>
          <a:bodyPr/>
          <a:lstStyle/>
          <a:p>
            <a:pPr algn="ctr"/>
            <a:r>
              <a:rPr lang="cs-CZ" dirty="0"/>
              <a:t>Důsledky</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7" y="15877"/>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81000" y="1569855"/>
            <a:ext cx="9036050" cy="4789979"/>
          </a:xfrm>
        </p:spPr>
        <p:txBody>
          <a:bodyPr/>
          <a:lstStyle/>
          <a:p>
            <a:pPr marL="0" indent="0" algn="just">
              <a:lnSpc>
                <a:spcPct val="100000"/>
              </a:lnSpc>
              <a:spcBef>
                <a:spcPts val="600"/>
              </a:spcBef>
              <a:buNone/>
            </a:pPr>
            <a:endParaRPr lang="cs-CZ" i="1" dirty="0"/>
          </a:p>
          <a:p>
            <a:pPr marL="614363" indent="-342900" algn="just">
              <a:lnSpc>
                <a:spcPct val="100000"/>
              </a:lnSpc>
              <a:spcBef>
                <a:spcPts val="600"/>
              </a:spcBef>
              <a:buFont typeface="Arial" panose="020B0604020202020204" pitchFamily="34" charset="0"/>
              <a:buChar char="•"/>
            </a:pPr>
            <a:r>
              <a:rPr lang="cs-CZ" sz="2000" b="1" dirty="0">
                <a:solidFill>
                  <a:srgbClr val="054777"/>
                </a:solidFill>
              </a:rPr>
              <a:t>advokát není jen pečlivý ,,vyplňovatel formulářů“ – má jiné postavení než akreditovaná osoba</a:t>
            </a:r>
          </a:p>
          <a:p>
            <a:pPr marL="271463" indent="0" algn="just">
              <a:lnSpc>
                <a:spcPct val="100000"/>
              </a:lnSpc>
              <a:spcBef>
                <a:spcPts val="600"/>
              </a:spcBef>
              <a:buNone/>
            </a:pPr>
            <a:endParaRPr lang="cs-CZ" sz="1000" b="1" dirty="0">
              <a:solidFill>
                <a:srgbClr val="054777"/>
              </a:solidFill>
            </a:endParaRPr>
          </a:p>
          <a:p>
            <a:pPr marL="614363" indent="-342900" algn="just">
              <a:lnSpc>
                <a:spcPct val="100000"/>
              </a:lnSpc>
              <a:spcBef>
                <a:spcPts val="600"/>
              </a:spcBef>
              <a:buFont typeface="Arial" panose="020B0604020202020204" pitchFamily="34" charset="0"/>
              <a:buChar char="•"/>
            </a:pPr>
            <a:r>
              <a:rPr lang="cs-CZ" sz="2000" b="1" dirty="0">
                <a:solidFill>
                  <a:srgbClr val="054777"/>
                </a:solidFill>
              </a:rPr>
              <a:t>advokát má i jiné postavení než notář, který plní roli </a:t>
            </a:r>
            <a:r>
              <a:rPr lang="cs-CZ" sz="2000" b="1" dirty="0" smtClean="0">
                <a:solidFill>
                  <a:srgbClr val="054777"/>
                </a:solidFill>
              </a:rPr>
              <a:t>                     „</a:t>
            </a:r>
            <a:r>
              <a:rPr lang="cs-CZ" sz="2000" b="1" dirty="0">
                <a:solidFill>
                  <a:srgbClr val="054777"/>
                </a:solidFill>
              </a:rPr>
              <a:t>mezi stranami” </a:t>
            </a:r>
          </a:p>
          <a:p>
            <a:pPr marL="442913" indent="-171450" algn="just">
              <a:lnSpc>
                <a:spcPct val="100000"/>
              </a:lnSpc>
              <a:spcBef>
                <a:spcPts val="600"/>
              </a:spcBef>
              <a:buFont typeface="Arial" panose="020B0604020202020204" pitchFamily="34" charset="0"/>
              <a:buChar char="•"/>
            </a:pPr>
            <a:endParaRPr lang="cs-CZ" sz="1000" b="1" dirty="0">
              <a:solidFill>
                <a:srgbClr val="054777"/>
              </a:solidFill>
            </a:endParaRPr>
          </a:p>
          <a:p>
            <a:pPr marL="614363" indent="-342900" algn="just">
              <a:lnSpc>
                <a:spcPct val="100000"/>
              </a:lnSpc>
              <a:spcBef>
                <a:spcPts val="600"/>
              </a:spcBef>
              <a:buFont typeface="Arial" panose="020B0604020202020204" pitchFamily="34" charset="0"/>
              <a:buChar char="•"/>
            </a:pPr>
            <a:r>
              <a:rPr lang="cs-CZ" sz="2000" b="1" dirty="0">
                <a:solidFill>
                  <a:srgbClr val="054777"/>
                </a:solidFill>
              </a:rPr>
              <a:t>advokát je vždy “na straně” klienta - vše musí vyhodnocovat jen optikou jeho zájmu</a:t>
            </a:r>
          </a:p>
          <a:p>
            <a:pPr marL="442913" indent="-171450" algn="just">
              <a:lnSpc>
                <a:spcPct val="100000"/>
              </a:lnSpc>
              <a:spcBef>
                <a:spcPts val="600"/>
              </a:spcBef>
              <a:buFont typeface="Arial" panose="020B0604020202020204" pitchFamily="34" charset="0"/>
              <a:buChar char="•"/>
            </a:pPr>
            <a:endParaRPr lang="cs-CZ" sz="1000" b="1" dirty="0">
              <a:solidFill>
                <a:srgbClr val="054777"/>
              </a:solidFill>
            </a:endParaRPr>
          </a:p>
          <a:p>
            <a:pPr marL="614363" indent="-342900" algn="just">
              <a:lnSpc>
                <a:spcPct val="100000"/>
              </a:lnSpc>
              <a:spcBef>
                <a:spcPts val="600"/>
              </a:spcBef>
              <a:buFont typeface="Arial" panose="020B0604020202020204" pitchFamily="34" charset="0"/>
              <a:buChar char="•"/>
            </a:pPr>
            <a:r>
              <a:rPr lang="cs-CZ" sz="2000" b="1" dirty="0">
                <a:solidFill>
                  <a:srgbClr val="054777"/>
                </a:solidFill>
              </a:rPr>
              <a:t>jaká je definice role exekutora při sepisu návrhu? </a:t>
            </a:r>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3088754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4CDF59F9-22E8-44AE-9723-A09099B9B2B4}"/>
              </a:ext>
            </a:extLst>
          </p:cNvPr>
          <p:cNvSpPr>
            <a:spLocks noGrp="1"/>
          </p:cNvSpPr>
          <p:nvPr>
            <p:ph type="title"/>
          </p:nvPr>
        </p:nvSpPr>
        <p:spPr/>
        <p:txBody>
          <a:bodyPr/>
          <a:lstStyle/>
          <a:p>
            <a:pPr algn="ctr"/>
            <a:r>
              <a:rPr lang="cs-CZ" dirty="0"/>
              <a:t>Možné přístupy</a:t>
            </a:r>
          </a:p>
        </p:txBody>
      </p:sp>
      <p:sp>
        <p:nvSpPr>
          <p:cNvPr id="6" name="Zástupný symbol pro číslo snímku 5">
            <a:extLst>
              <a:ext uri="{FF2B5EF4-FFF2-40B4-BE49-F238E27FC236}">
                <a16:creationId xmlns="" xmlns:a16="http://schemas.microsoft.com/office/drawing/2014/main" id="{966767A5-00A9-4513-993D-AB649DBF71A0}"/>
              </a:ext>
            </a:extLst>
          </p:cNvPr>
          <p:cNvSpPr>
            <a:spLocks noGrp="1"/>
          </p:cNvSpPr>
          <p:nvPr>
            <p:ph type="sldNum" sz="quarter" idx="11"/>
          </p:nvPr>
        </p:nvSpPr>
        <p:spPr/>
        <p:txBody>
          <a:bodyPr/>
          <a:lstStyle/>
          <a:p>
            <a:fld id="{6D585F20-A27E-4E0E-82C8-5C727F4060CE}" type="slidenum">
              <a:rPr lang="cs-CZ" smtClean="0"/>
              <a:pPr/>
              <a:t>100</a:t>
            </a:fld>
            <a:endParaRPr lang="cs-CZ"/>
          </a:p>
        </p:txBody>
      </p:sp>
      <p:sp>
        <p:nvSpPr>
          <p:cNvPr id="3" name="Zástupný symbol pro obsah 2"/>
          <p:cNvSpPr>
            <a:spLocks noGrp="1"/>
          </p:cNvSpPr>
          <p:nvPr>
            <p:ph sz="quarter" idx="12"/>
          </p:nvPr>
        </p:nvSpPr>
        <p:spPr>
          <a:xfrm>
            <a:off x="398054" y="1971413"/>
            <a:ext cx="9018996" cy="4507175"/>
          </a:xfrm>
        </p:spPr>
        <p:txBody>
          <a:bodyPr>
            <a:normAutofit/>
          </a:bodyPr>
          <a:lstStyle/>
          <a:p>
            <a:pPr marL="623888" indent="-358775">
              <a:buFont typeface="Arial" panose="020B0604020202020204" pitchFamily="34" charset="0"/>
              <a:buChar char="•"/>
            </a:pPr>
            <a:r>
              <a:rPr lang="cs-CZ" sz="1900" b="1" dirty="0"/>
              <a:t>míra dodržování pravidel ochrany manažerů před úpadkem  = </a:t>
            </a:r>
            <a:r>
              <a:rPr lang="cs-CZ" sz="1900" b="1" i="1" dirty="0">
                <a:solidFill>
                  <a:schemeClr val="bg2"/>
                </a:solidFill>
              </a:rPr>
              <a:t>limituje možnosti ochrany při pozdějším úpadku</a:t>
            </a:r>
            <a:r>
              <a:rPr lang="cs-CZ" sz="1900" b="1" i="1" dirty="0">
                <a:solidFill>
                  <a:srgbClr val="FF0000"/>
                </a:solidFill>
              </a:rPr>
              <a:t> </a:t>
            </a:r>
            <a:r>
              <a:rPr lang="cs-CZ" sz="1900" b="1" dirty="0"/>
              <a:t>(nedá se dohnat později</a:t>
            </a:r>
            <a:r>
              <a:rPr lang="cs-CZ" sz="1900" b="1" dirty="0" smtClean="0"/>
              <a:t>)</a:t>
            </a:r>
            <a:endParaRPr lang="cs-CZ" sz="1000" b="1" dirty="0"/>
          </a:p>
          <a:p>
            <a:pPr marL="623888" lvl="0" indent="-358775">
              <a:lnSpc>
                <a:spcPct val="100000"/>
              </a:lnSpc>
              <a:buFont typeface="Arial" panose="020B0604020202020204" pitchFamily="34" charset="0"/>
              <a:buChar char="•"/>
            </a:pPr>
            <a:r>
              <a:rPr lang="cs-CZ" sz="1900" b="1" dirty="0"/>
              <a:t>iracionálně apatický přístup v likvidačním konkursu - </a:t>
            </a:r>
            <a:r>
              <a:rPr lang="cs-CZ" sz="1900" b="1" i="1" dirty="0">
                <a:solidFill>
                  <a:schemeClr val="bg2"/>
                </a:solidFill>
              </a:rPr>
              <a:t>eskaluje </a:t>
            </a:r>
            <a:r>
              <a:rPr lang="cs-CZ" sz="1900" b="1" i="1" dirty="0" smtClean="0">
                <a:solidFill>
                  <a:schemeClr val="bg2"/>
                </a:solidFill>
              </a:rPr>
              <a:t>rizika</a:t>
            </a:r>
            <a:endParaRPr lang="cs-CZ" sz="1100" b="1" i="1" dirty="0">
              <a:solidFill>
                <a:schemeClr val="bg2"/>
              </a:solidFill>
            </a:endParaRPr>
          </a:p>
          <a:p>
            <a:pPr marL="623888" lvl="0" indent="-358775">
              <a:buFont typeface="Arial" panose="020B0604020202020204" pitchFamily="34" charset="0"/>
              <a:buChar char="•"/>
            </a:pPr>
            <a:r>
              <a:rPr lang="cs-CZ" sz="1900" b="1" dirty="0"/>
              <a:t>racionálně apatický přístup v likvidačním konkursu = reaktivní chování </a:t>
            </a:r>
            <a:br>
              <a:rPr lang="cs-CZ" sz="1900" b="1" dirty="0"/>
            </a:br>
            <a:r>
              <a:rPr lang="cs-CZ" sz="1900" b="1" dirty="0"/>
              <a:t>s využitím průběžně zpracovávané dokumentace – </a:t>
            </a:r>
            <a:r>
              <a:rPr lang="cs-CZ" sz="1900" b="1" i="1" dirty="0">
                <a:solidFill>
                  <a:schemeClr val="bg2"/>
                </a:solidFill>
              </a:rPr>
              <a:t>částečná kontrola </a:t>
            </a:r>
            <a:r>
              <a:rPr lang="cs-CZ" sz="1900" b="1" i="1" dirty="0" smtClean="0">
                <a:solidFill>
                  <a:schemeClr val="bg2"/>
                </a:solidFill>
              </a:rPr>
              <a:t>rizik</a:t>
            </a:r>
            <a:endParaRPr lang="cs-CZ" sz="1100" b="1" i="1" dirty="0">
              <a:solidFill>
                <a:schemeClr val="bg2"/>
              </a:solidFill>
            </a:endParaRPr>
          </a:p>
          <a:p>
            <a:pPr marL="623888" lvl="0" indent="-358775">
              <a:buFont typeface="Arial" panose="020B0604020202020204" pitchFamily="34" charset="0"/>
              <a:buChar char="•"/>
            </a:pPr>
            <a:r>
              <a:rPr lang="cs-CZ" sz="1900" b="1" dirty="0"/>
              <a:t>racionálně apatický přístup v likvidačním konkursu ohledně aktiv, spojený </a:t>
            </a:r>
            <a:r>
              <a:rPr lang="cs-CZ" sz="1900" b="1" dirty="0" smtClean="0"/>
              <a:t>s </a:t>
            </a:r>
            <a:r>
              <a:rPr lang="cs-CZ" sz="1900" b="1" dirty="0"/>
              <a:t>proaktivním jednáním ohledně pasiv (podpora popírání sporných pohledávek věřitelů) </a:t>
            </a:r>
            <a:r>
              <a:rPr lang="cs-CZ" sz="1900" b="1" i="1" dirty="0">
                <a:solidFill>
                  <a:schemeClr val="bg2"/>
                </a:solidFill>
              </a:rPr>
              <a:t>– částečná kontrola rizik </a:t>
            </a:r>
            <a:endParaRPr lang="cs-CZ" sz="1100" b="1" i="1" dirty="0">
              <a:solidFill>
                <a:schemeClr val="bg2"/>
              </a:solidFill>
            </a:endParaRPr>
          </a:p>
          <a:p>
            <a:pPr marL="623888" lvl="0" indent="-358775">
              <a:buFont typeface="Arial" panose="020B0604020202020204" pitchFamily="34" charset="0"/>
              <a:buChar char="•"/>
            </a:pPr>
            <a:r>
              <a:rPr lang="cs-CZ" sz="1900" b="1" dirty="0"/>
              <a:t>různé kombinace proaktivního jednání a strategických partnerství v rámci sanačního konkursu s udržením provozu a prodejem podniku </a:t>
            </a:r>
            <a:r>
              <a:rPr lang="cs-CZ" sz="1900" b="1" i="1" dirty="0">
                <a:solidFill>
                  <a:schemeClr val="bg2"/>
                </a:solidFill>
              </a:rPr>
              <a:t>– vyšší míra kontroly rizik </a:t>
            </a:r>
            <a:endParaRPr lang="cs-CZ" sz="1200" b="1" i="1" dirty="0">
              <a:solidFill>
                <a:schemeClr val="bg2"/>
              </a:solidFill>
            </a:endParaRPr>
          </a:p>
          <a:p>
            <a:pPr marL="623888" indent="-358775">
              <a:buFont typeface="Arial" panose="020B0604020202020204" pitchFamily="34" charset="0"/>
              <a:buChar char="•"/>
            </a:pPr>
            <a:r>
              <a:rPr lang="cs-CZ" sz="1900" b="1" dirty="0"/>
              <a:t>různé kombinace proaktivního jednání a strategických partnerství v rámci prodejní nebo ekvitní </a:t>
            </a:r>
            <a:r>
              <a:rPr lang="cs-CZ" sz="1900" b="1" dirty="0" smtClean="0"/>
              <a:t>reorganizace </a:t>
            </a:r>
            <a:r>
              <a:rPr lang="cs-CZ" sz="1900" b="1" i="1" dirty="0">
                <a:solidFill>
                  <a:schemeClr val="bg2"/>
                </a:solidFill>
              </a:rPr>
              <a:t>– vyšší míra kontroly rizik </a:t>
            </a:r>
            <a:endParaRPr lang="cs-CZ" sz="1900" b="1" dirty="0">
              <a:solidFill>
                <a:schemeClr val="bg2"/>
              </a:solidFill>
            </a:endParaRPr>
          </a:p>
          <a:p>
            <a:pPr marL="623888" lvl="0" indent="-358775">
              <a:buFont typeface="Arial" panose="020B0604020202020204" pitchFamily="34" charset="0"/>
              <a:buChar char="•"/>
            </a:pPr>
            <a:endParaRPr lang="cs-CZ" sz="1900" b="1" dirty="0"/>
          </a:p>
        </p:txBody>
      </p:sp>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Tree>
    <p:extLst>
      <p:ext uri="{BB962C8B-B14F-4D97-AF65-F5344CB8AC3E}">
        <p14:creationId xmlns:p14="http://schemas.microsoft.com/office/powerpoint/2010/main" val="13430189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4CDF59F9-22E8-44AE-9723-A09099B9B2B4}"/>
              </a:ext>
            </a:extLst>
          </p:cNvPr>
          <p:cNvSpPr>
            <a:spLocks noGrp="1"/>
          </p:cNvSpPr>
          <p:nvPr>
            <p:ph type="title"/>
          </p:nvPr>
        </p:nvSpPr>
        <p:spPr/>
        <p:txBody>
          <a:bodyPr/>
          <a:lstStyle/>
          <a:p>
            <a:pPr algn="ctr"/>
            <a:r>
              <a:rPr lang="cs-CZ" dirty="0" smtClean="0"/>
              <a:t>Pasiva – apatický přístup</a:t>
            </a:r>
            <a:endParaRPr lang="cs-CZ" dirty="0"/>
          </a:p>
        </p:txBody>
      </p:sp>
      <p:sp>
        <p:nvSpPr>
          <p:cNvPr id="6" name="Zástupný symbol pro číslo snímku 5">
            <a:extLst>
              <a:ext uri="{FF2B5EF4-FFF2-40B4-BE49-F238E27FC236}">
                <a16:creationId xmlns="" xmlns:a16="http://schemas.microsoft.com/office/drawing/2014/main" id="{966767A5-00A9-4513-993D-AB649DBF71A0}"/>
              </a:ext>
            </a:extLst>
          </p:cNvPr>
          <p:cNvSpPr>
            <a:spLocks noGrp="1"/>
          </p:cNvSpPr>
          <p:nvPr>
            <p:ph type="sldNum" sz="quarter" idx="11"/>
          </p:nvPr>
        </p:nvSpPr>
        <p:spPr/>
        <p:txBody>
          <a:bodyPr/>
          <a:lstStyle/>
          <a:p>
            <a:fld id="{6D585F20-A27E-4E0E-82C8-5C727F4060CE}" type="slidenum">
              <a:rPr lang="cs-CZ" smtClean="0"/>
              <a:pPr/>
              <a:t>101</a:t>
            </a:fld>
            <a:endParaRPr lang="cs-CZ"/>
          </a:p>
        </p:txBody>
      </p:sp>
      <p:graphicFrame>
        <p:nvGraphicFramePr>
          <p:cNvPr id="17" name="Zástupný symbol pro obsah 16">
            <a:extLst>
              <a:ext uri="{FF2B5EF4-FFF2-40B4-BE49-F238E27FC236}">
                <a16:creationId xmlns="" xmlns:a16="http://schemas.microsoft.com/office/drawing/2014/main" id="{00000000-0008-0000-0100-000006000000}"/>
              </a:ext>
            </a:extLst>
          </p:cNvPr>
          <p:cNvGraphicFramePr>
            <a:graphicFrameLocks noGrp="1"/>
          </p:cNvGraphicFramePr>
          <p:nvPr>
            <p:ph sz="quarter" idx="12"/>
            <p:extLst>
              <p:ext uri="{D42A27DB-BD31-4B8C-83A1-F6EECF244321}">
                <p14:modId xmlns:p14="http://schemas.microsoft.com/office/powerpoint/2010/main" val="3112256042"/>
              </p:ext>
            </p:extLst>
          </p:nvPr>
        </p:nvGraphicFramePr>
        <p:xfrm>
          <a:off x="381000" y="2015132"/>
          <a:ext cx="9144000" cy="4296768"/>
        </p:xfrm>
        <a:graphic>
          <a:graphicData uri="http://schemas.openxmlformats.org/drawingml/2006/chart">
            <c:chart xmlns:c="http://schemas.openxmlformats.org/drawingml/2006/chart" xmlns:r="http://schemas.openxmlformats.org/officeDocument/2006/relationships" r:id="rId3"/>
          </a:graphicData>
        </a:graphic>
      </p:graphicFrame>
      <p:pic>
        <p:nvPicPr>
          <p:cNvPr id="9" name="Obrázek 8"/>
          <p:cNvPicPr>
            <a:picLocks noChangeAspect="1"/>
          </p:cNvPicPr>
          <p:nvPr/>
        </p:nvPicPr>
        <p:blipFill rotWithShape="1">
          <a:blip r:embed="rId4"/>
          <a:srcRect t="29687"/>
          <a:stretch/>
        </p:blipFill>
        <p:spPr>
          <a:xfrm>
            <a:off x="7111712" y="5886704"/>
            <a:ext cx="1296837" cy="354604"/>
          </a:xfrm>
          <a:prstGeom prst="rect">
            <a:avLst/>
          </a:prstGeom>
        </p:spPr>
      </p:pic>
      <p:sp>
        <p:nvSpPr>
          <p:cNvPr id="10" name="Obdélník 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26"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Tree>
    <p:extLst>
      <p:ext uri="{BB962C8B-B14F-4D97-AF65-F5344CB8AC3E}">
        <p14:creationId xmlns:p14="http://schemas.microsoft.com/office/powerpoint/2010/main" val="34461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fade">
                                      <p:cBhvr>
                                        <p:cTn id="7" dur="1000"/>
                                        <p:tgtEl>
                                          <p:spTgt spid="17">
                                            <p:graphicEl>
                                              <a:chart seriesIdx="-3" categoryIdx="-3" bldStep="gridLegend"/>
                                            </p:graphicEl>
                                          </p:spTgt>
                                        </p:tgtEl>
                                      </p:cBhvr>
                                    </p:animEffect>
                                    <p:anim calcmode="lin" valueType="num">
                                      <p:cBhvr>
                                        <p:cTn id="8" dur="1000" fill="hold"/>
                                        <p:tgtEl>
                                          <p:spTgt spid="17">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7">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fade">
                                      <p:cBhvr>
                                        <p:cTn id="14" dur="1000"/>
                                        <p:tgtEl>
                                          <p:spTgt spid="17">
                                            <p:graphicEl>
                                              <a:chart seriesIdx="-4" categoryIdx="0" bldStep="category"/>
                                            </p:graphicEl>
                                          </p:spTgt>
                                        </p:tgtEl>
                                      </p:cBhvr>
                                    </p:animEffect>
                                    <p:anim calcmode="lin" valueType="num">
                                      <p:cBhvr>
                                        <p:cTn id="15" dur="1000" fill="hold"/>
                                        <p:tgtEl>
                                          <p:spTgt spid="17">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6" dur="1000" fill="hold"/>
                                        <p:tgtEl>
                                          <p:spTgt spid="17">
                                            <p:graphicEl>
                                              <a:chart seriesIdx="-4" categoryIdx="0"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fade">
                                      <p:cBhvr>
                                        <p:cTn id="21" dur="1000"/>
                                        <p:tgtEl>
                                          <p:spTgt spid="17">
                                            <p:graphicEl>
                                              <a:chart seriesIdx="-4" categoryIdx="1" bldStep="category"/>
                                            </p:graphicEl>
                                          </p:spTgt>
                                        </p:tgtEl>
                                      </p:cBhvr>
                                    </p:animEffect>
                                    <p:anim calcmode="lin" valueType="num">
                                      <p:cBhvr>
                                        <p:cTn id="22" dur="1000" fill="hold"/>
                                        <p:tgtEl>
                                          <p:spTgt spid="17">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17">
                                            <p:graphicEl>
                                              <a:chart seriesIdx="-4" categoryIdx="1"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fade">
                                      <p:cBhvr>
                                        <p:cTn id="28" dur="1000"/>
                                        <p:tgtEl>
                                          <p:spTgt spid="17">
                                            <p:graphicEl>
                                              <a:chart seriesIdx="-4" categoryIdx="2" bldStep="category"/>
                                            </p:graphicEl>
                                          </p:spTgt>
                                        </p:tgtEl>
                                      </p:cBhvr>
                                    </p:animEffect>
                                    <p:anim calcmode="lin" valueType="num">
                                      <p:cBhvr>
                                        <p:cTn id="29" dur="1000" fill="hold"/>
                                        <p:tgtEl>
                                          <p:spTgt spid="17">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17">
                                            <p:graphicEl>
                                              <a:chart seriesIdx="-4" categoryIdx="2"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fade">
                                      <p:cBhvr>
                                        <p:cTn id="35" dur="1000"/>
                                        <p:tgtEl>
                                          <p:spTgt spid="17">
                                            <p:graphicEl>
                                              <a:chart seriesIdx="-4" categoryIdx="3" bldStep="category"/>
                                            </p:graphicEl>
                                          </p:spTgt>
                                        </p:tgtEl>
                                      </p:cBhvr>
                                    </p:animEffect>
                                    <p:anim calcmode="lin" valueType="num">
                                      <p:cBhvr>
                                        <p:cTn id="36" dur="1000" fill="hold"/>
                                        <p:tgtEl>
                                          <p:spTgt spid="17">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7" dur="1000" fill="hold"/>
                                        <p:tgtEl>
                                          <p:spTgt spid="17">
                                            <p:graphicEl>
                                              <a:chart seriesIdx="-4" categoryIdx="3"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graphicEl>
                                              <a:chart seriesIdx="-4" categoryIdx="4" bldStep="category"/>
                                            </p:graphicEl>
                                          </p:spTgt>
                                        </p:tgtEl>
                                        <p:attrNameLst>
                                          <p:attrName>style.visibility</p:attrName>
                                        </p:attrNameLst>
                                      </p:cBhvr>
                                      <p:to>
                                        <p:strVal val="visible"/>
                                      </p:to>
                                    </p:set>
                                    <p:animEffect transition="in" filter="fade">
                                      <p:cBhvr>
                                        <p:cTn id="42" dur="1000"/>
                                        <p:tgtEl>
                                          <p:spTgt spid="17">
                                            <p:graphicEl>
                                              <a:chart seriesIdx="-4" categoryIdx="4" bldStep="category"/>
                                            </p:graphicEl>
                                          </p:spTgt>
                                        </p:tgtEl>
                                      </p:cBhvr>
                                    </p:animEffect>
                                    <p:anim calcmode="lin" valueType="num">
                                      <p:cBhvr>
                                        <p:cTn id="43" dur="1000" fill="hold"/>
                                        <p:tgtEl>
                                          <p:spTgt spid="17">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44" dur="1000" fill="hold"/>
                                        <p:tgtEl>
                                          <p:spTgt spid="17">
                                            <p:graphicEl>
                                              <a:chart seriesIdx="-4" categoryIdx="4"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graphicEl>
                                              <a:chart seriesIdx="-4" categoryIdx="5" bldStep="category"/>
                                            </p:graphicEl>
                                          </p:spTgt>
                                        </p:tgtEl>
                                        <p:attrNameLst>
                                          <p:attrName>style.visibility</p:attrName>
                                        </p:attrNameLst>
                                      </p:cBhvr>
                                      <p:to>
                                        <p:strVal val="visible"/>
                                      </p:to>
                                    </p:set>
                                    <p:animEffect transition="in" filter="fade">
                                      <p:cBhvr>
                                        <p:cTn id="49" dur="1000"/>
                                        <p:tgtEl>
                                          <p:spTgt spid="17">
                                            <p:graphicEl>
                                              <a:chart seriesIdx="-4" categoryIdx="5" bldStep="category"/>
                                            </p:graphicEl>
                                          </p:spTgt>
                                        </p:tgtEl>
                                      </p:cBhvr>
                                    </p:animEffect>
                                    <p:anim calcmode="lin" valueType="num">
                                      <p:cBhvr>
                                        <p:cTn id="50" dur="1000" fill="hold"/>
                                        <p:tgtEl>
                                          <p:spTgt spid="17">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17">
                                            <p:graphicEl>
                                              <a:chart seriesIdx="-4" categoryIdx="5"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graphicEl>
                                              <a:chart seriesIdx="-4" categoryIdx="6" bldStep="category"/>
                                            </p:graphicEl>
                                          </p:spTgt>
                                        </p:tgtEl>
                                        <p:attrNameLst>
                                          <p:attrName>style.visibility</p:attrName>
                                        </p:attrNameLst>
                                      </p:cBhvr>
                                      <p:to>
                                        <p:strVal val="visible"/>
                                      </p:to>
                                    </p:set>
                                    <p:animEffect transition="in" filter="fade">
                                      <p:cBhvr>
                                        <p:cTn id="56" dur="1000"/>
                                        <p:tgtEl>
                                          <p:spTgt spid="17">
                                            <p:graphicEl>
                                              <a:chart seriesIdx="-4" categoryIdx="6" bldStep="category"/>
                                            </p:graphicEl>
                                          </p:spTgt>
                                        </p:tgtEl>
                                      </p:cBhvr>
                                    </p:animEffect>
                                    <p:anim calcmode="lin" valueType="num">
                                      <p:cBhvr>
                                        <p:cTn id="57" dur="1000" fill="hold"/>
                                        <p:tgtEl>
                                          <p:spTgt spid="17">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8" dur="1000" fill="hold"/>
                                        <p:tgtEl>
                                          <p:spTgt spid="17">
                                            <p:graphicEl>
                                              <a:chart seriesIdx="-4" categoryIdx="6"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graphicEl>
                                              <a:chart seriesIdx="-4" categoryIdx="7" bldStep="category"/>
                                            </p:graphicEl>
                                          </p:spTgt>
                                        </p:tgtEl>
                                        <p:attrNameLst>
                                          <p:attrName>style.visibility</p:attrName>
                                        </p:attrNameLst>
                                      </p:cBhvr>
                                      <p:to>
                                        <p:strVal val="visible"/>
                                      </p:to>
                                    </p:set>
                                    <p:animEffect transition="in" filter="fade">
                                      <p:cBhvr>
                                        <p:cTn id="63" dur="1000"/>
                                        <p:tgtEl>
                                          <p:spTgt spid="17">
                                            <p:graphicEl>
                                              <a:chart seriesIdx="-4" categoryIdx="7" bldStep="category"/>
                                            </p:graphicEl>
                                          </p:spTgt>
                                        </p:tgtEl>
                                      </p:cBhvr>
                                    </p:animEffect>
                                    <p:anim calcmode="lin" valueType="num">
                                      <p:cBhvr>
                                        <p:cTn id="64" dur="1000" fill="hold"/>
                                        <p:tgtEl>
                                          <p:spTgt spid="17">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65" dur="1000" fill="hold"/>
                                        <p:tgtEl>
                                          <p:spTgt spid="17">
                                            <p:graphicEl>
                                              <a:chart seriesIdx="-4" categoryIdx="7"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graphicEl>
                                              <a:chart seriesIdx="-4" categoryIdx="8" bldStep="category"/>
                                            </p:graphicEl>
                                          </p:spTgt>
                                        </p:tgtEl>
                                        <p:attrNameLst>
                                          <p:attrName>style.visibility</p:attrName>
                                        </p:attrNameLst>
                                      </p:cBhvr>
                                      <p:to>
                                        <p:strVal val="visible"/>
                                      </p:to>
                                    </p:set>
                                    <p:animEffect transition="in" filter="fade">
                                      <p:cBhvr>
                                        <p:cTn id="70" dur="1000"/>
                                        <p:tgtEl>
                                          <p:spTgt spid="17">
                                            <p:graphicEl>
                                              <a:chart seriesIdx="-4" categoryIdx="8" bldStep="category"/>
                                            </p:graphicEl>
                                          </p:spTgt>
                                        </p:tgtEl>
                                      </p:cBhvr>
                                    </p:animEffect>
                                    <p:anim calcmode="lin" valueType="num">
                                      <p:cBhvr>
                                        <p:cTn id="71" dur="1000" fill="hold"/>
                                        <p:tgtEl>
                                          <p:spTgt spid="17">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72" dur="1000" fill="hold"/>
                                        <p:tgtEl>
                                          <p:spTgt spid="17">
                                            <p:graphicEl>
                                              <a:chart seriesIdx="-4" categoryIdx="8"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graphicEl>
                                              <a:chart seriesIdx="-4" categoryIdx="9" bldStep="category"/>
                                            </p:graphicEl>
                                          </p:spTgt>
                                        </p:tgtEl>
                                        <p:attrNameLst>
                                          <p:attrName>style.visibility</p:attrName>
                                        </p:attrNameLst>
                                      </p:cBhvr>
                                      <p:to>
                                        <p:strVal val="visible"/>
                                      </p:to>
                                    </p:set>
                                    <p:animEffect transition="in" filter="fade">
                                      <p:cBhvr>
                                        <p:cTn id="77" dur="1000"/>
                                        <p:tgtEl>
                                          <p:spTgt spid="17">
                                            <p:graphicEl>
                                              <a:chart seriesIdx="-4" categoryIdx="9" bldStep="category"/>
                                            </p:graphicEl>
                                          </p:spTgt>
                                        </p:tgtEl>
                                      </p:cBhvr>
                                    </p:animEffect>
                                    <p:anim calcmode="lin" valueType="num">
                                      <p:cBhvr>
                                        <p:cTn id="78" dur="1000" fill="hold"/>
                                        <p:tgtEl>
                                          <p:spTgt spid="17">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79" dur="1000" fill="hold"/>
                                        <p:tgtEl>
                                          <p:spTgt spid="17">
                                            <p:graphicEl>
                                              <a:chart seriesIdx="-4" categoryIdx="9"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graphicEl>
                                              <a:chart seriesIdx="-4" categoryIdx="10" bldStep="category"/>
                                            </p:graphicEl>
                                          </p:spTgt>
                                        </p:tgtEl>
                                        <p:attrNameLst>
                                          <p:attrName>style.visibility</p:attrName>
                                        </p:attrNameLst>
                                      </p:cBhvr>
                                      <p:to>
                                        <p:strVal val="visible"/>
                                      </p:to>
                                    </p:set>
                                    <p:animEffect transition="in" filter="fade">
                                      <p:cBhvr>
                                        <p:cTn id="84" dur="1000"/>
                                        <p:tgtEl>
                                          <p:spTgt spid="17">
                                            <p:graphicEl>
                                              <a:chart seriesIdx="-4" categoryIdx="10" bldStep="category"/>
                                            </p:graphicEl>
                                          </p:spTgt>
                                        </p:tgtEl>
                                      </p:cBhvr>
                                    </p:animEffect>
                                    <p:anim calcmode="lin" valueType="num">
                                      <p:cBhvr>
                                        <p:cTn id="85" dur="1000" fill="hold"/>
                                        <p:tgtEl>
                                          <p:spTgt spid="17">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86" dur="1000" fill="hold"/>
                                        <p:tgtEl>
                                          <p:spTgt spid="17">
                                            <p:graphicEl>
                                              <a:chart seriesIdx="-4" categoryIdx="10"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7">
                                            <p:graphicEl>
                                              <a:chart seriesIdx="-4" categoryIdx="11" bldStep="category"/>
                                            </p:graphicEl>
                                          </p:spTgt>
                                        </p:tgtEl>
                                        <p:attrNameLst>
                                          <p:attrName>style.visibility</p:attrName>
                                        </p:attrNameLst>
                                      </p:cBhvr>
                                      <p:to>
                                        <p:strVal val="visible"/>
                                      </p:to>
                                    </p:set>
                                    <p:animEffect transition="in" filter="fade">
                                      <p:cBhvr>
                                        <p:cTn id="91" dur="1000"/>
                                        <p:tgtEl>
                                          <p:spTgt spid="17">
                                            <p:graphicEl>
                                              <a:chart seriesIdx="-4" categoryIdx="11" bldStep="category"/>
                                            </p:graphicEl>
                                          </p:spTgt>
                                        </p:tgtEl>
                                      </p:cBhvr>
                                    </p:animEffect>
                                    <p:anim calcmode="lin" valueType="num">
                                      <p:cBhvr>
                                        <p:cTn id="92" dur="1000" fill="hold"/>
                                        <p:tgtEl>
                                          <p:spTgt spid="17">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93" dur="1000" fill="hold"/>
                                        <p:tgtEl>
                                          <p:spTgt spid="17">
                                            <p:graphicEl>
                                              <a:chart seriesIdx="-4" categoryIdx="11" bldStep="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category"/>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4CDF59F9-22E8-44AE-9723-A09099B9B2B4}"/>
              </a:ext>
            </a:extLst>
          </p:cNvPr>
          <p:cNvSpPr>
            <a:spLocks noGrp="1"/>
          </p:cNvSpPr>
          <p:nvPr>
            <p:ph type="title"/>
          </p:nvPr>
        </p:nvSpPr>
        <p:spPr/>
        <p:txBody>
          <a:bodyPr/>
          <a:lstStyle/>
          <a:p>
            <a:pPr algn="ctr"/>
            <a:r>
              <a:rPr lang="cs-CZ" dirty="0" smtClean="0"/>
              <a:t>Redukce pasiv – aktivní přístup</a:t>
            </a:r>
            <a:endParaRPr lang="cs-CZ" dirty="0"/>
          </a:p>
        </p:txBody>
      </p:sp>
      <p:sp>
        <p:nvSpPr>
          <p:cNvPr id="6" name="Zástupný symbol pro číslo snímku 5">
            <a:extLst>
              <a:ext uri="{FF2B5EF4-FFF2-40B4-BE49-F238E27FC236}">
                <a16:creationId xmlns="" xmlns:a16="http://schemas.microsoft.com/office/drawing/2014/main" id="{966767A5-00A9-4513-993D-AB649DBF71A0}"/>
              </a:ext>
            </a:extLst>
          </p:cNvPr>
          <p:cNvSpPr>
            <a:spLocks noGrp="1"/>
          </p:cNvSpPr>
          <p:nvPr>
            <p:ph type="sldNum" sz="quarter" idx="11"/>
          </p:nvPr>
        </p:nvSpPr>
        <p:spPr/>
        <p:txBody>
          <a:bodyPr/>
          <a:lstStyle/>
          <a:p>
            <a:fld id="{6D585F20-A27E-4E0E-82C8-5C727F4060CE}" type="slidenum">
              <a:rPr lang="cs-CZ" smtClean="0"/>
              <a:pPr/>
              <a:t>102</a:t>
            </a:fld>
            <a:endParaRPr lang="cs-CZ"/>
          </a:p>
        </p:txBody>
      </p:sp>
      <p:graphicFrame>
        <p:nvGraphicFramePr>
          <p:cNvPr id="12" name="Zástupný symbol pro obsah 8">
            <a:extLst>
              <a:ext uri="{FF2B5EF4-FFF2-40B4-BE49-F238E27FC236}">
                <a16:creationId xmlns="" xmlns:a16="http://schemas.microsoft.com/office/drawing/2014/main" id="{00000000-0008-0000-0100-000005000000}"/>
              </a:ext>
            </a:extLst>
          </p:cNvPr>
          <p:cNvGraphicFramePr>
            <a:graphicFrameLocks noGrp="1"/>
          </p:cNvGraphicFramePr>
          <p:nvPr>
            <p:ph sz="quarter" idx="12"/>
            <p:extLst/>
          </p:nvPr>
        </p:nvGraphicFramePr>
        <p:xfrm>
          <a:off x="381000" y="1878961"/>
          <a:ext cx="9180000" cy="414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ovéPole 4">
            <a:extLst>
              <a:ext uri="{FF2B5EF4-FFF2-40B4-BE49-F238E27FC236}">
                <a16:creationId xmlns="" xmlns:a16="http://schemas.microsoft.com/office/drawing/2014/main" id="{510F45FE-0556-450E-BDEA-A07A292B3440}"/>
              </a:ext>
            </a:extLst>
          </p:cNvPr>
          <p:cNvSpPr txBox="1"/>
          <p:nvPr/>
        </p:nvSpPr>
        <p:spPr>
          <a:xfrm>
            <a:off x="7257653" y="6064006"/>
            <a:ext cx="2093495" cy="215444"/>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800" dirty="0">
                <a:solidFill>
                  <a:schemeClr val="bg1">
                    <a:lumMod val="65000"/>
                  </a:schemeClr>
                </a:solidFill>
                <a:ea typeface="Adobe Gothic Std B" panose="020B0800000000000000" pitchFamily="34" charset="-128"/>
              </a:rPr>
              <a:t>© Zizlavsky 2018</a:t>
            </a:r>
          </a:p>
        </p:txBody>
      </p:sp>
      <p:pic>
        <p:nvPicPr>
          <p:cNvPr id="11" name="Obrázek 10"/>
          <p:cNvPicPr>
            <a:picLocks noChangeAspect="1"/>
          </p:cNvPicPr>
          <p:nvPr/>
        </p:nvPicPr>
        <p:blipFill rotWithShape="1">
          <a:blip r:embed="rId3"/>
          <a:srcRect t="29687"/>
          <a:stretch/>
        </p:blipFill>
        <p:spPr>
          <a:xfrm>
            <a:off x="7111712" y="5886704"/>
            <a:ext cx="1296837" cy="354604"/>
          </a:xfrm>
          <a:prstGeom prst="rect">
            <a:avLst/>
          </a:prstGeom>
        </p:spPr>
      </p:pic>
      <p:sp>
        <p:nvSpPr>
          <p:cNvPr id="13" name="Obdélník 12">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4"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Tree>
    <p:extLst>
      <p:ext uri="{BB962C8B-B14F-4D97-AF65-F5344CB8AC3E}">
        <p14:creationId xmlns:p14="http://schemas.microsoft.com/office/powerpoint/2010/main" val="20658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4CDF59F9-22E8-44AE-9723-A09099B9B2B4}"/>
              </a:ext>
            </a:extLst>
          </p:cNvPr>
          <p:cNvSpPr>
            <a:spLocks noGrp="1"/>
          </p:cNvSpPr>
          <p:nvPr>
            <p:ph type="title"/>
          </p:nvPr>
        </p:nvSpPr>
        <p:spPr/>
        <p:txBody>
          <a:bodyPr/>
          <a:lstStyle/>
          <a:p>
            <a:pPr algn="ctr"/>
            <a:r>
              <a:rPr lang="cs-CZ" dirty="0"/>
              <a:t>Není lyžař jako lyžař</a:t>
            </a:r>
          </a:p>
        </p:txBody>
      </p:sp>
      <p:sp>
        <p:nvSpPr>
          <p:cNvPr id="6" name="Zástupný symbol pro číslo snímku 5">
            <a:extLst>
              <a:ext uri="{FF2B5EF4-FFF2-40B4-BE49-F238E27FC236}">
                <a16:creationId xmlns="" xmlns:a16="http://schemas.microsoft.com/office/drawing/2014/main" id="{966767A5-00A9-4513-993D-AB649DBF71A0}"/>
              </a:ext>
            </a:extLst>
          </p:cNvPr>
          <p:cNvSpPr>
            <a:spLocks noGrp="1"/>
          </p:cNvSpPr>
          <p:nvPr>
            <p:ph type="sldNum" sz="quarter" idx="11"/>
          </p:nvPr>
        </p:nvSpPr>
        <p:spPr/>
        <p:txBody>
          <a:bodyPr/>
          <a:lstStyle/>
          <a:p>
            <a:fld id="{6D585F20-A27E-4E0E-82C8-5C727F4060CE}" type="slidenum">
              <a:rPr lang="cs-CZ" smtClean="0"/>
              <a:pPr/>
              <a:t>103</a:t>
            </a:fld>
            <a:endParaRPr lang="cs-CZ"/>
          </a:p>
        </p:txBody>
      </p:sp>
      <p:sp>
        <p:nvSpPr>
          <p:cNvPr id="9" name="TextovéPole 4">
            <a:extLst>
              <a:ext uri="{FF2B5EF4-FFF2-40B4-BE49-F238E27FC236}">
                <a16:creationId xmlns="" xmlns:a16="http://schemas.microsoft.com/office/drawing/2014/main" id="{510F45FE-0556-450E-BDEA-A07A292B3440}"/>
              </a:ext>
            </a:extLst>
          </p:cNvPr>
          <p:cNvSpPr txBox="1"/>
          <p:nvPr/>
        </p:nvSpPr>
        <p:spPr>
          <a:xfrm>
            <a:off x="6358467" y="6016940"/>
            <a:ext cx="3234267"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900" dirty="0">
                <a:solidFill>
                  <a:schemeClr val="bg1">
                    <a:lumMod val="65000"/>
                  </a:schemeClr>
                </a:solidFill>
                <a:latin typeface="Franklin Gothic Demi" panose="020B0703020102020204" pitchFamily="34" charset="0"/>
                <a:ea typeface="Adobe Gothic Std B" panose="020B0800000000000000" pitchFamily="34" charset="-128"/>
              </a:rPr>
              <a:t>Zdroj: https://www.youtube.com/watch?v=wulu3Nmxnjg</a:t>
            </a:r>
          </a:p>
        </p:txBody>
      </p:sp>
      <p:pic>
        <p:nvPicPr>
          <p:cNvPr id="11" name="videoplayback">
            <a:hlinkClick r:id="" action="ppaction://media"/>
          </p:cNvPr>
          <p:cNvPicPr>
            <a:picLocks noGrp="1" noChangeAspect="1"/>
          </p:cNvPicPr>
          <p:nvPr>
            <p:ph sz="quarter" idx="12"/>
            <a:videoFile r:link="rId1"/>
            <p:extLst>
              <p:ext uri="{DAA4B4D4-6D71-4841-9C94-3DE7FCFB9230}">
                <p14:media xmlns:p14="http://schemas.microsoft.com/office/powerpoint/2010/main" r:embed="rId2">
                  <p14:trim end="6173.3333"/>
                  <p14:fade in="1500" out="750"/>
                </p14:media>
              </p:ext>
            </p:extLst>
          </p:nvPr>
        </p:nvPicPr>
        <p:blipFill>
          <a:blip r:embed="rId4">
            <a:lum bright="20000"/>
          </a:blip>
          <a:stretch>
            <a:fillRect/>
          </a:stretch>
        </p:blipFill>
        <p:spPr>
          <a:xfrm>
            <a:off x="2174449" y="1786698"/>
            <a:ext cx="5513916" cy="4135437"/>
          </a:xfrm>
          <a:prstGeom prst="rect">
            <a:avLst/>
          </a:prstGeom>
          <a:ln>
            <a:noFill/>
          </a:ln>
          <a:effectLst>
            <a:softEdge rad="112500"/>
          </a:effectLst>
        </p:spPr>
      </p:pic>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3"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4" name="Freeform 23">
              <a:hlinkClick r:id="rId5"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4">
              <a:hlinkClick r:id="rId5"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6">
              <a:hlinkClick r:id="rId5"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070085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vol="80000">
                <p:cTn id="7" fill="hold" display="0">
                  <p:stCondLst>
                    <p:cond delay="indefinite"/>
                  </p:stCondLst>
                </p:cTn>
                <p:tgtEl>
                  <p:spTgt spid="11"/>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4CDF59F9-22E8-44AE-9723-A09099B9B2B4}"/>
              </a:ext>
            </a:extLst>
          </p:cNvPr>
          <p:cNvSpPr>
            <a:spLocks noGrp="1"/>
          </p:cNvSpPr>
          <p:nvPr>
            <p:ph type="title"/>
          </p:nvPr>
        </p:nvSpPr>
        <p:spPr/>
        <p:txBody>
          <a:bodyPr/>
          <a:lstStyle/>
          <a:p>
            <a:pPr algn="ctr"/>
            <a:r>
              <a:rPr lang="cs-CZ" dirty="0"/>
              <a:t>Není lyžař jako lyžař</a:t>
            </a:r>
          </a:p>
        </p:txBody>
      </p:sp>
      <p:sp>
        <p:nvSpPr>
          <p:cNvPr id="6" name="Zástupný symbol pro číslo snímku 5">
            <a:extLst>
              <a:ext uri="{FF2B5EF4-FFF2-40B4-BE49-F238E27FC236}">
                <a16:creationId xmlns="" xmlns:a16="http://schemas.microsoft.com/office/drawing/2014/main" id="{966767A5-00A9-4513-993D-AB649DBF71A0}"/>
              </a:ext>
            </a:extLst>
          </p:cNvPr>
          <p:cNvSpPr>
            <a:spLocks noGrp="1"/>
          </p:cNvSpPr>
          <p:nvPr>
            <p:ph type="sldNum" sz="quarter" idx="11"/>
          </p:nvPr>
        </p:nvSpPr>
        <p:spPr/>
        <p:txBody>
          <a:bodyPr/>
          <a:lstStyle/>
          <a:p>
            <a:fld id="{6D585F20-A27E-4E0E-82C8-5C727F4060CE}" type="slidenum">
              <a:rPr lang="cs-CZ" smtClean="0"/>
              <a:pPr/>
              <a:t>104</a:t>
            </a:fld>
            <a:endParaRPr lang="cs-CZ"/>
          </a:p>
        </p:txBody>
      </p:sp>
      <p:sp>
        <p:nvSpPr>
          <p:cNvPr id="9" name="TextovéPole 4">
            <a:extLst>
              <a:ext uri="{FF2B5EF4-FFF2-40B4-BE49-F238E27FC236}">
                <a16:creationId xmlns="" xmlns:a16="http://schemas.microsoft.com/office/drawing/2014/main" id="{510F45FE-0556-450E-BDEA-A07A292B3440}"/>
              </a:ext>
            </a:extLst>
          </p:cNvPr>
          <p:cNvSpPr txBox="1"/>
          <p:nvPr/>
        </p:nvSpPr>
        <p:spPr>
          <a:xfrm>
            <a:off x="6358467" y="6016940"/>
            <a:ext cx="3234267"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900" dirty="0">
                <a:solidFill>
                  <a:schemeClr val="bg1">
                    <a:lumMod val="65000"/>
                  </a:schemeClr>
                </a:solidFill>
                <a:latin typeface="Franklin Gothic Demi" panose="020B0703020102020204" pitchFamily="34" charset="0"/>
                <a:ea typeface="Adobe Gothic Std B" panose="020B0800000000000000" pitchFamily="34" charset="-128"/>
              </a:rPr>
              <a:t>Zdroj: https://www.youtube.com/watch?v=bfjaUVNnh-w</a:t>
            </a:r>
          </a:p>
        </p:txBody>
      </p:sp>
      <p:pic>
        <p:nvPicPr>
          <p:cNvPr id="12" name="Relive Ester Ledecka's Super-G Gold Medal Run and Reaction! _ Pyeongchang 2018 _ Eurosport">
            <a:hlinkClick r:id="" action="ppaction://media"/>
          </p:cNvPr>
          <p:cNvPicPr>
            <a:picLocks noChangeAspect="1"/>
          </p:cNvPicPr>
          <p:nvPr>
            <a:videoFile r:link="rId1"/>
            <p:extLst>
              <p:ext uri="{DAA4B4D4-6D71-4841-9C94-3DE7FCFB9230}">
                <p14:media xmlns:p14="http://schemas.microsoft.com/office/powerpoint/2010/main" r:embed="rId2">
                  <p14:trim st="29669" end="102917.4888"/>
                  <p14:fade in="1500" out="750"/>
                </p14:media>
              </p:ext>
            </p:extLst>
          </p:nvPr>
        </p:nvPicPr>
        <p:blipFill>
          <a:blip r:embed="rId5"/>
          <a:stretch>
            <a:fillRect/>
          </a:stretch>
        </p:blipFill>
        <p:spPr>
          <a:xfrm>
            <a:off x="1518866" y="1677514"/>
            <a:ext cx="7351713" cy="4135437"/>
          </a:xfrm>
          <a:prstGeom prst="rect">
            <a:avLst/>
          </a:prstGeom>
          <a:ln>
            <a:noFill/>
          </a:ln>
          <a:effectLst>
            <a:softEdge rad="112500"/>
          </a:effectLst>
        </p:spPr>
      </p:pic>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3"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4" name="Freeform 23">
              <a:hlinkClick r:id="rId6"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4">
              <a:hlinkClick r:id="rId6"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6">
              <a:hlinkClick r:id="rId6"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421706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fullScrn="1">
              <p:cMediaNode vol="80000">
                <p:cTn id="7" fill="hold" display="0">
                  <p:stCondLst>
                    <p:cond delay="indefinite"/>
                  </p:stCondLst>
                </p:cTn>
                <p:tgtEl>
                  <p:spTgt spid="12"/>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 xmlns:a16="http://schemas.microsoft.com/office/drawing/2014/main" id="{3819E683-0166-4A22-8C73-851174395888}"/>
              </a:ext>
            </a:extLst>
          </p:cNvPr>
          <p:cNvSpPr>
            <a:spLocks noGrp="1"/>
          </p:cNvSpPr>
          <p:nvPr>
            <p:ph type="sldNum" sz="quarter" idx="11"/>
          </p:nvPr>
        </p:nvSpPr>
        <p:spPr/>
        <p:txBody>
          <a:bodyPr/>
          <a:lstStyle/>
          <a:p>
            <a:fld id="{6D585F20-A27E-4E0E-82C8-5C727F4060CE}" type="slidenum">
              <a:rPr lang="cs-CZ" smtClean="0"/>
              <a:pPr/>
              <a:t>105</a:t>
            </a:fld>
            <a:endParaRPr lang="cs-CZ"/>
          </a:p>
        </p:txBody>
      </p:sp>
      <p:sp>
        <p:nvSpPr>
          <p:cNvPr id="4" name="Zástupný symbol pro obsah 3">
            <a:extLst>
              <a:ext uri="{FF2B5EF4-FFF2-40B4-BE49-F238E27FC236}">
                <a16:creationId xmlns="" xmlns:a16="http://schemas.microsoft.com/office/drawing/2014/main" id="{AB65441C-917E-4D6E-845B-7F65693B26B6}"/>
              </a:ext>
            </a:extLst>
          </p:cNvPr>
          <p:cNvSpPr>
            <a:spLocks noGrp="1"/>
          </p:cNvSpPr>
          <p:nvPr>
            <p:ph sz="quarter" idx="12"/>
          </p:nvPr>
        </p:nvSpPr>
        <p:spPr/>
        <p:txBody>
          <a:bodyPr>
            <a:normAutofit/>
          </a:bodyPr>
          <a:lstStyle/>
          <a:p>
            <a:pPr marL="0" indent="0" algn="ctr">
              <a:buNone/>
            </a:pPr>
            <a:endParaRPr lang="cs-CZ" sz="100" b="1" i="1" dirty="0">
              <a:solidFill>
                <a:srgbClr val="FF0000"/>
              </a:solidFill>
            </a:endParaRPr>
          </a:p>
          <a:p>
            <a:pPr marL="0" indent="0" algn="ctr">
              <a:buNone/>
            </a:pPr>
            <a:r>
              <a:rPr lang="cs-CZ" sz="2000" b="1" i="1" dirty="0">
                <a:solidFill>
                  <a:schemeClr val="bg2"/>
                </a:solidFill>
              </a:rPr>
              <a:t>Každý manažer nese jiná rizika!</a:t>
            </a:r>
          </a:p>
          <a:p>
            <a:pPr marL="0" indent="0" algn="ctr">
              <a:buNone/>
            </a:pPr>
            <a:endParaRPr lang="cs-CZ" sz="2200" b="1" i="1" dirty="0">
              <a:solidFill>
                <a:schemeClr val="bg2"/>
              </a:solidFill>
            </a:endParaRPr>
          </a:p>
          <a:p>
            <a:pPr marL="0" indent="0" algn="ctr">
              <a:buNone/>
            </a:pPr>
            <a:r>
              <a:rPr lang="cs-CZ" sz="2000" b="1" i="1" dirty="0">
                <a:solidFill>
                  <a:schemeClr val="bg2"/>
                </a:solidFill>
              </a:rPr>
              <a:t>Rizika jsou dána řadou faktorů: </a:t>
            </a:r>
          </a:p>
          <a:p>
            <a:pPr marL="0" indent="0" algn="ctr">
              <a:buNone/>
            </a:pPr>
            <a:r>
              <a:rPr lang="cs-CZ" sz="2000" i="1" dirty="0">
                <a:solidFill>
                  <a:schemeClr val="bg2"/>
                </a:solidFill>
              </a:rPr>
              <a:t>právním řádem, ve kterém působí, nastavením pravomocí, reálnou možností jejich výkonu, strukturou vlivu ve skupině, oborem podnikání, skladbou klíčových věřitelů, situací na trhu apod.</a:t>
            </a:r>
          </a:p>
          <a:p>
            <a:pPr marL="0" indent="0" algn="ctr">
              <a:buNone/>
            </a:pPr>
            <a:endParaRPr lang="cs-CZ" b="1" i="1" dirty="0">
              <a:solidFill>
                <a:schemeClr val="bg2"/>
              </a:solidFill>
            </a:endParaRPr>
          </a:p>
          <a:p>
            <a:pPr marL="0" indent="0" algn="ctr">
              <a:buNone/>
            </a:pPr>
            <a:r>
              <a:rPr lang="cs-CZ" sz="2000" b="1" i="1" dirty="0">
                <a:solidFill>
                  <a:schemeClr val="bg2"/>
                </a:solidFill>
              </a:rPr>
              <a:t>Reálná ochrana před riziky vyžaduje dodržování základních pravidel + promyšlené individuální řešení.</a:t>
            </a:r>
          </a:p>
          <a:p>
            <a:endParaRPr lang="cs-CZ" dirty="0"/>
          </a:p>
        </p:txBody>
      </p:sp>
      <p:sp>
        <p:nvSpPr>
          <p:cNvPr id="6" name="Nadpis 5">
            <a:extLst>
              <a:ext uri="{FF2B5EF4-FFF2-40B4-BE49-F238E27FC236}">
                <a16:creationId xmlns="" xmlns:a16="http://schemas.microsoft.com/office/drawing/2014/main" id="{D8E03D92-334F-47D1-B28D-9AE822A2AF35}"/>
              </a:ext>
            </a:extLst>
          </p:cNvPr>
          <p:cNvSpPr>
            <a:spLocks noGrp="1"/>
          </p:cNvSpPr>
          <p:nvPr>
            <p:ph type="title"/>
          </p:nvPr>
        </p:nvSpPr>
        <p:spPr/>
        <p:txBody>
          <a:bodyPr/>
          <a:lstStyle/>
          <a:p>
            <a:pPr algn="ctr"/>
            <a:r>
              <a:rPr lang="cs-CZ" dirty="0"/>
              <a:t>Není manažer jako manažer</a:t>
            </a:r>
          </a:p>
        </p:txBody>
      </p:sp>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9"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7629967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 xmlns:a16="http://schemas.microsoft.com/office/drawing/2014/main" id="{9671E24A-BC77-48BE-BB15-CD810919E9E5}"/>
              </a:ext>
            </a:extLst>
          </p:cNvPr>
          <p:cNvSpPr>
            <a:spLocks noGrp="1"/>
          </p:cNvSpPr>
          <p:nvPr>
            <p:ph type="sldNum" sz="quarter" idx="11"/>
          </p:nvPr>
        </p:nvSpPr>
        <p:spPr/>
        <p:txBody>
          <a:bodyPr/>
          <a:lstStyle/>
          <a:p>
            <a:fld id="{6D585F20-A27E-4E0E-82C8-5C727F4060CE}" type="slidenum">
              <a:rPr lang="cs-CZ" smtClean="0"/>
              <a:pPr/>
              <a:t>106</a:t>
            </a:fld>
            <a:endParaRPr lang="cs-CZ"/>
          </a:p>
        </p:txBody>
      </p:sp>
      <p:sp>
        <p:nvSpPr>
          <p:cNvPr id="4" name="Zástupný symbol pro obsah 3">
            <a:extLst>
              <a:ext uri="{FF2B5EF4-FFF2-40B4-BE49-F238E27FC236}">
                <a16:creationId xmlns="" xmlns:a16="http://schemas.microsoft.com/office/drawing/2014/main" id="{9A6E1320-8577-4022-9DA9-B0B18DC13D91}"/>
              </a:ext>
            </a:extLst>
          </p:cNvPr>
          <p:cNvSpPr>
            <a:spLocks noGrp="1"/>
          </p:cNvSpPr>
          <p:nvPr>
            <p:ph sz="quarter" idx="12"/>
          </p:nvPr>
        </p:nvSpPr>
        <p:spPr>
          <a:xfrm>
            <a:off x="380999" y="1939926"/>
            <a:ext cx="9142413" cy="4649928"/>
          </a:xfrm>
        </p:spPr>
        <p:txBody>
          <a:bodyPr>
            <a:noAutofit/>
          </a:bodyPr>
          <a:lstStyle/>
          <a:p>
            <a:pPr marL="538163" indent="-273050">
              <a:lnSpc>
                <a:spcPct val="100000"/>
              </a:lnSpc>
              <a:buNone/>
            </a:pPr>
            <a:r>
              <a:rPr lang="cs-CZ" sz="1900" b="1" dirty="0"/>
              <a:t>1</a:t>
            </a:r>
            <a:r>
              <a:rPr lang="cs-CZ" sz="1900" dirty="0"/>
              <a:t>. </a:t>
            </a:r>
            <a:r>
              <a:rPr lang="cs-CZ" sz="1900" dirty="0" smtClean="0"/>
              <a:t> </a:t>
            </a:r>
            <a:r>
              <a:rPr lang="cs-CZ" sz="1900" b="1" dirty="0" smtClean="0"/>
              <a:t>Pochopte </a:t>
            </a:r>
            <a:r>
              <a:rPr lang="cs-CZ" sz="1900" b="1" dirty="0"/>
              <a:t>svou roli, svá rizika a své možnosti - není manažer jako manažer! </a:t>
            </a:r>
          </a:p>
          <a:p>
            <a:pPr marL="538163" lvl="0" indent="-273050">
              <a:lnSpc>
                <a:spcPct val="100000"/>
              </a:lnSpc>
              <a:buNone/>
            </a:pPr>
            <a:r>
              <a:rPr lang="cs-CZ" sz="1900" b="1" dirty="0"/>
              <a:t>2. Nepleťte si roli manažera a vlastníka – vlastník je stratég, manažer je v </a:t>
            </a:r>
            <a:r>
              <a:rPr lang="cs-CZ" sz="1900" b="1" dirty="0" smtClean="0"/>
              <a:t>                 „</a:t>
            </a:r>
            <a:r>
              <a:rPr lang="cs-CZ" sz="1900" b="1" dirty="0"/>
              <a:t>první linii“ </a:t>
            </a:r>
          </a:p>
          <a:p>
            <a:pPr marL="538163" lvl="0" indent="-273050">
              <a:lnSpc>
                <a:spcPct val="150000"/>
              </a:lnSpc>
              <a:buNone/>
            </a:pPr>
            <a:r>
              <a:rPr lang="cs-CZ" sz="1900" b="1" dirty="0"/>
              <a:t>3. R</a:t>
            </a:r>
            <a:r>
              <a:rPr lang="cs-CZ" sz="1900" b="1" dirty="0" smtClean="0"/>
              <a:t>ozlišujte </a:t>
            </a:r>
            <a:r>
              <a:rPr lang="cs-CZ" sz="1900" b="1" dirty="0"/>
              <a:t>právní rámce správy korporací, ve kterých jednáte </a:t>
            </a:r>
            <a:r>
              <a:rPr lang="cs-CZ" sz="1900" b="1" dirty="0" smtClean="0"/>
              <a:t>(jsou 2)</a:t>
            </a:r>
            <a:endParaRPr lang="cs-CZ" sz="1900" b="1" dirty="0"/>
          </a:p>
          <a:p>
            <a:pPr marL="538163" lvl="0" indent="-273050">
              <a:lnSpc>
                <a:spcPct val="150000"/>
              </a:lnSpc>
              <a:buNone/>
            </a:pPr>
            <a:r>
              <a:rPr lang="cs-CZ" sz="1900" b="1" dirty="0"/>
              <a:t>4. Ujasněte si, ověřte si a správně pochopte </a:t>
            </a:r>
            <a:r>
              <a:rPr lang="cs-CZ" sz="1900" b="1" dirty="0" smtClean="0"/>
              <a:t>limity vašeho </a:t>
            </a:r>
            <a:r>
              <a:rPr lang="cs-CZ" sz="1900" b="1" dirty="0"/>
              <a:t>rozhodování</a:t>
            </a:r>
          </a:p>
          <a:p>
            <a:pPr marL="538163" lvl="0" indent="-273050">
              <a:lnSpc>
                <a:spcPct val="100000"/>
              </a:lnSpc>
              <a:buNone/>
            </a:pPr>
            <a:r>
              <a:rPr lang="cs-CZ" sz="1900" b="1" dirty="0"/>
              <a:t>5. Věnujte </a:t>
            </a:r>
            <a:r>
              <a:rPr lang="cs-CZ" sz="1900" b="1" dirty="0" smtClean="0"/>
              <a:t>zvýšenou </a:t>
            </a:r>
            <a:r>
              <a:rPr lang="cs-CZ" sz="1900" b="1" dirty="0"/>
              <a:t>pozornost závažným rozhodnutím </a:t>
            </a:r>
            <a:r>
              <a:rPr lang="cs-CZ" sz="1900" b="1" dirty="0" smtClean="0"/>
              <a:t>(rozhodovací analýzy)</a:t>
            </a:r>
            <a:endParaRPr lang="cs-CZ" sz="1900" b="1" dirty="0"/>
          </a:p>
          <a:p>
            <a:pPr marL="538163" lvl="0" indent="-273050">
              <a:lnSpc>
                <a:spcPct val="150000"/>
              </a:lnSpc>
              <a:buNone/>
            </a:pPr>
            <a:r>
              <a:rPr lang="cs-CZ" sz="1900" b="1" dirty="0"/>
              <a:t>6. </a:t>
            </a:r>
            <a:r>
              <a:rPr lang="cs-CZ" sz="1900" b="1" dirty="0" smtClean="0"/>
              <a:t>Využívejte renomované </a:t>
            </a:r>
            <a:r>
              <a:rPr lang="cs-CZ" sz="1900" b="1" dirty="0"/>
              <a:t>poradce </a:t>
            </a:r>
            <a:r>
              <a:rPr lang="cs-CZ" sz="1900" b="1" dirty="0" smtClean="0"/>
              <a:t>s </a:t>
            </a:r>
            <a:r>
              <a:rPr lang="cs-CZ" sz="1900" b="1" dirty="0"/>
              <a:t>kvalifikací pro konkrétní </a:t>
            </a:r>
            <a:r>
              <a:rPr lang="cs-CZ" sz="1900" b="1" dirty="0" smtClean="0"/>
              <a:t>obor</a:t>
            </a:r>
            <a:endParaRPr lang="cs-CZ" sz="1900" b="1" dirty="0"/>
          </a:p>
          <a:p>
            <a:pPr marL="538163" lvl="0" indent="-273050">
              <a:lnSpc>
                <a:spcPct val="150000"/>
              </a:lnSpc>
              <a:buNone/>
            </a:pPr>
            <a:r>
              <a:rPr lang="cs-CZ" sz="1900" b="1" dirty="0"/>
              <a:t>7. </a:t>
            </a:r>
            <a:r>
              <a:rPr lang="cs-CZ" sz="1900" b="1" dirty="0" smtClean="0"/>
              <a:t>Uchovávejte </a:t>
            </a:r>
            <a:r>
              <a:rPr lang="cs-CZ" sz="1900" b="1" dirty="0"/>
              <a:t>stanoviska poradců a </a:t>
            </a:r>
            <a:r>
              <a:rPr lang="cs-CZ" sz="1900" b="1" dirty="0" smtClean="0"/>
              <a:t>podklady </a:t>
            </a:r>
            <a:r>
              <a:rPr lang="cs-CZ" sz="1900" b="1" dirty="0"/>
              <a:t>svých rozhodnutí a jednání </a:t>
            </a:r>
          </a:p>
        </p:txBody>
      </p:sp>
      <p:sp>
        <p:nvSpPr>
          <p:cNvPr id="6" name="Nadpis 5">
            <a:extLst>
              <a:ext uri="{FF2B5EF4-FFF2-40B4-BE49-F238E27FC236}">
                <a16:creationId xmlns="" xmlns:a16="http://schemas.microsoft.com/office/drawing/2014/main" id="{0F22177A-4F56-4460-B06C-8471ADC01BBC}"/>
              </a:ext>
            </a:extLst>
          </p:cNvPr>
          <p:cNvSpPr>
            <a:spLocks noGrp="1"/>
          </p:cNvSpPr>
          <p:nvPr>
            <p:ph type="title"/>
          </p:nvPr>
        </p:nvSpPr>
        <p:spPr>
          <a:xfrm>
            <a:off x="3313113" y="-21624"/>
            <a:ext cx="6210300" cy="1994392"/>
          </a:xfrm>
        </p:spPr>
        <p:txBody>
          <a:bodyPr/>
          <a:lstStyle/>
          <a:p>
            <a:pPr algn="ctr"/>
            <a:r>
              <a:rPr lang="cs-CZ" dirty="0"/>
              <a:t/>
            </a:r>
            <a:br>
              <a:rPr lang="cs-CZ" dirty="0"/>
            </a:br>
            <a:r>
              <a:rPr lang="cs-CZ" dirty="0" smtClean="0"/>
              <a:t/>
            </a:r>
            <a:br>
              <a:rPr lang="cs-CZ" dirty="0" smtClean="0"/>
            </a:br>
            <a:r>
              <a:rPr lang="cs-CZ" dirty="0" smtClean="0"/>
              <a:t>Základní pravidla manažera</a:t>
            </a:r>
            <a:br>
              <a:rPr lang="cs-CZ" dirty="0" smtClean="0"/>
            </a:br>
            <a:r>
              <a:rPr lang="cs-CZ" dirty="0" smtClean="0"/>
              <a:t> (kurz přežití)</a:t>
            </a:r>
            <a:r>
              <a:rPr lang="cs-CZ" dirty="0"/>
              <a:t/>
            </a:r>
            <a:br>
              <a:rPr lang="cs-CZ" dirty="0"/>
            </a:br>
            <a:r>
              <a:rPr lang="cs-CZ" dirty="0"/>
              <a:t> </a:t>
            </a:r>
            <a:br>
              <a:rPr lang="cs-CZ" dirty="0"/>
            </a:br>
            <a:endParaRPr lang="cs-CZ" dirty="0"/>
          </a:p>
        </p:txBody>
      </p:sp>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9"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40198356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 xmlns:a16="http://schemas.microsoft.com/office/drawing/2014/main" id="{9671E24A-BC77-48BE-BB15-CD810919E9E5}"/>
              </a:ext>
            </a:extLst>
          </p:cNvPr>
          <p:cNvSpPr>
            <a:spLocks noGrp="1"/>
          </p:cNvSpPr>
          <p:nvPr>
            <p:ph type="sldNum" sz="quarter" idx="11"/>
          </p:nvPr>
        </p:nvSpPr>
        <p:spPr/>
        <p:txBody>
          <a:bodyPr/>
          <a:lstStyle/>
          <a:p>
            <a:fld id="{6D585F20-A27E-4E0E-82C8-5C727F4060CE}" type="slidenum">
              <a:rPr lang="cs-CZ" smtClean="0"/>
              <a:pPr/>
              <a:t>107</a:t>
            </a:fld>
            <a:endParaRPr lang="cs-CZ"/>
          </a:p>
        </p:txBody>
      </p:sp>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9"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2" name="Zástupný symbol pro obsah 1"/>
          <p:cNvSpPr>
            <a:spLocks noGrp="1"/>
          </p:cNvSpPr>
          <p:nvPr>
            <p:ph sz="quarter" idx="12"/>
          </p:nvPr>
        </p:nvSpPr>
        <p:spPr>
          <a:xfrm>
            <a:off x="381000" y="2085174"/>
            <a:ext cx="9142413" cy="4141595"/>
          </a:xfrm>
        </p:spPr>
        <p:txBody>
          <a:bodyPr/>
          <a:lstStyle/>
          <a:p>
            <a:endParaRPr lang="cs-CZ" dirty="0"/>
          </a:p>
        </p:txBody>
      </p:sp>
      <p:pic>
        <p:nvPicPr>
          <p:cNvPr id="15" name="Obrázek 1"/>
          <p:cNvPicPr>
            <a:picLocks noChangeAspect="1"/>
          </p:cNvPicPr>
          <p:nvPr/>
        </p:nvPicPr>
        <p:blipFill rotWithShape="1">
          <a:blip r:embed="rId4">
            <a:extLst>
              <a:ext uri="{28A0092B-C50C-407E-A947-70E740481C1C}">
                <a14:useLocalDpi xmlns:a14="http://schemas.microsoft.com/office/drawing/2010/main" val="0"/>
              </a:ext>
            </a:extLst>
          </a:blip>
          <a:srcRect t="16666" b="3799"/>
          <a:stretch/>
        </p:blipFill>
        <p:spPr bwMode="auto">
          <a:xfrm>
            <a:off x="1502071" y="2495372"/>
            <a:ext cx="6901857" cy="373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ázek 15"/>
          <p:cNvPicPr>
            <a:picLocks noChangeAspect="1"/>
          </p:cNvPicPr>
          <p:nvPr/>
        </p:nvPicPr>
        <p:blipFill rotWithShape="1">
          <a:blip r:embed="rId5"/>
          <a:srcRect t="29687"/>
          <a:stretch/>
        </p:blipFill>
        <p:spPr>
          <a:xfrm>
            <a:off x="7111712" y="5886704"/>
            <a:ext cx="1296837" cy="354604"/>
          </a:xfrm>
          <a:prstGeom prst="rect">
            <a:avLst/>
          </a:prstGeom>
        </p:spPr>
      </p:pic>
      <p:sp>
        <p:nvSpPr>
          <p:cNvPr id="5" name="Nadpis 4"/>
          <p:cNvSpPr>
            <a:spLocks noGrp="1"/>
          </p:cNvSpPr>
          <p:nvPr>
            <p:ph type="title"/>
          </p:nvPr>
        </p:nvSpPr>
        <p:spPr/>
        <p:txBody>
          <a:bodyPr/>
          <a:lstStyle/>
          <a:p>
            <a:pPr algn="ctr"/>
            <a:r>
              <a:rPr lang="cs-CZ" dirty="0" smtClean="0"/>
              <a:t>Akvizice v insolvenci</a:t>
            </a:r>
            <a:endParaRPr lang="cs-CZ" dirty="0"/>
          </a:p>
        </p:txBody>
      </p:sp>
    </p:spTree>
    <p:extLst>
      <p:ext uri="{BB962C8B-B14F-4D97-AF65-F5344CB8AC3E}">
        <p14:creationId xmlns:p14="http://schemas.microsoft.com/office/powerpoint/2010/main" val="20679584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108</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FAKTOR T. - přetržení emočního pouta</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448094" y="-2033783"/>
            <a:ext cx="1583784" cy="444949"/>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12" name="4E3D2CE1-D8E1-4C5A-95DD-E0E6ED4F2E51"/>
          <p:cNvPicPr>
            <a:picLocks noChangeAspect="1" noChangeArrowheads="1"/>
          </p:cNvPicPr>
          <p:nvPr/>
        </p:nvPicPr>
        <p:blipFill rotWithShape="1">
          <a:blip r:embed="rId4">
            <a:extLst>
              <a:ext uri="{28A0092B-C50C-407E-A947-70E740481C1C}">
                <a14:useLocalDpi xmlns:a14="http://schemas.microsoft.com/office/drawing/2010/main" val="0"/>
              </a:ext>
            </a:extLst>
          </a:blip>
          <a:srcRect b="5953"/>
          <a:stretch/>
        </p:blipFill>
        <p:spPr bwMode="auto">
          <a:xfrm>
            <a:off x="1872309" y="1868752"/>
            <a:ext cx="6161382" cy="392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4"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5" name="Freeform 23">
              <a:hlinkClick r:id="rId5"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4">
              <a:hlinkClick r:id="rId5"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6">
              <a:hlinkClick r:id="rId5"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9" name="Obdélník 1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30134528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109</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FAKTOR T. - očistná lázeň</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448094" y="-2033783"/>
            <a:ext cx="1583784" cy="444949"/>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12" name="4E3D2CE1-D8E1-4C5A-95DD-E0E6ED4F2E51"/>
          <p:cNvPicPr>
            <a:picLocks noChangeAspect="1" noChangeArrowheads="1"/>
          </p:cNvPicPr>
          <p:nvPr/>
        </p:nvPicPr>
        <p:blipFill rotWithShape="1">
          <a:blip r:embed="rId4">
            <a:extLst>
              <a:ext uri="{28A0092B-C50C-407E-A947-70E740481C1C}">
                <a14:useLocalDpi xmlns:a14="http://schemas.microsoft.com/office/drawing/2010/main" val="0"/>
              </a:ext>
            </a:extLst>
          </a:blip>
          <a:srcRect b="5543"/>
          <a:stretch/>
        </p:blipFill>
        <p:spPr bwMode="auto">
          <a:xfrm>
            <a:off x="1872309" y="1868753"/>
            <a:ext cx="6161382" cy="394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4"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5" name="Freeform 23">
              <a:hlinkClick r:id="rId5"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4">
              <a:hlinkClick r:id="rId5"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6">
              <a:hlinkClick r:id="rId5"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9" name="Obdélník 1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2724806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a:t>
            </a:fld>
            <a:endParaRPr lang="cs-CZ"/>
          </a:p>
        </p:txBody>
      </p:sp>
      <p:sp>
        <p:nvSpPr>
          <p:cNvPr id="9" name="Obdélník 8"/>
          <p:cNvSpPr/>
          <p:nvPr/>
        </p:nvSpPr>
        <p:spPr>
          <a:xfrm>
            <a:off x="1389062" y="5748869"/>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8"/>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Systematika odměn</a:t>
            </a:r>
          </a:p>
        </p:txBody>
      </p:sp>
      <p:sp>
        <p:nvSpPr>
          <p:cNvPr id="2" name="Zástupný symbol pro obsah 1"/>
          <p:cNvSpPr>
            <a:spLocks noGrp="1"/>
          </p:cNvSpPr>
          <p:nvPr>
            <p:ph sz="quarter" idx="12"/>
          </p:nvPr>
        </p:nvSpPr>
        <p:spPr>
          <a:xfrm>
            <a:off x="398054" y="1626498"/>
            <a:ext cx="9018996" cy="4567613"/>
          </a:xfrm>
        </p:spPr>
        <p:txBody>
          <a:bodyPr>
            <a:normAutofit/>
          </a:bodyPr>
          <a:lstStyle/>
          <a:p>
            <a:pPr marL="271463" indent="0" algn="just">
              <a:lnSpc>
                <a:spcPct val="100000"/>
              </a:lnSpc>
              <a:spcBef>
                <a:spcPts val="600"/>
              </a:spcBef>
              <a:buNone/>
            </a:pPr>
            <a:endParaRPr lang="cs-CZ" dirty="0"/>
          </a:p>
          <a:p>
            <a:pPr marL="457200" indent="-457200" algn="just">
              <a:lnSpc>
                <a:spcPct val="100000"/>
              </a:lnSpc>
              <a:spcBef>
                <a:spcPts val="600"/>
              </a:spcBef>
              <a:buFont typeface="+mj-lt"/>
              <a:buAutoNum type="alphaLcParenR"/>
            </a:pPr>
            <a:r>
              <a:rPr lang="cs-CZ" sz="2000" b="1" dirty="0"/>
              <a:t>DOHODNUTÁ - smluvní odměna, která má být </a:t>
            </a:r>
            <a:r>
              <a:rPr lang="cs-CZ" sz="2000" b="1" dirty="0" smtClean="0"/>
              <a:t>přiměřená = nesmí </a:t>
            </a:r>
            <a:r>
              <a:rPr lang="cs-CZ" sz="2000" b="1" dirty="0"/>
              <a:t>být ve zřejmém nepoměru k hodnotě a složitosti věci (§ 4 odst. 3 AT </a:t>
            </a:r>
            <a:r>
              <a:rPr lang="cs-CZ" sz="2000" b="1" dirty="0" smtClean="0"/>
              <a:t> a </a:t>
            </a:r>
            <a:r>
              <a:rPr lang="cs-CZ" sz="2000" b="1" dirty="0"/>
              <a:t>Čl. 10 odst. 2 EK</a:t>
            </a:r>
            <a:r>
              <a:rPr lang="cs-CZ" sz="2000" b="1" dirty="0" smtClean="0"/>
              <a:t>),</a:t>
            </a:r>
          </a:p>
          <a:p>
            <a:pPr marL="457200" indent="-457200" algn="just">
              <a:lnSpc>
                <a:spcPct val="100000"/>
              </a:lnSpc>
              <a:spcBef>
                <a:spcPts val="600"/>
              </a:spcBef>
              <a:buFont typeface="+mj-lt"/>
              <a:buAutoNum type="alphaLcParenR"/>
            </a:pPr>
            <a:endParaRPr lang="cs-CZ" sz="1000" b="1" dirty="0" smtClean="0"/>
          </a:p>
          <a:p>
            <a:pPr marL="457200" indent="-457200" algn="just">
              <a:lnSpc>
                <a:spcPct val="100000"/>
              </a:lnSpc>
              <a:spcBef>
                <a:spcPts val="600"/>
              </a:spcBef>
              <a:buFont typeface="+mj-lt"/>
              <a:buAutoNum type="alphaLcParenR"/>
            </a:pPr>
            <a:endParaRPr lang="cs-CZ" sz="100" b="1" dirty="0"/>
          </a:p>
          <a:p>
            <a:pPr marL="457200" indent="-457200" algn="just">
              <a:lnSpc>
                <a:spcPct val="100000"/>
              </a:lnSpc>
              <a:spcBef>
                <a:spcPts val="600"/>
              </a:spcBef>
              <a:buFont typeface="+mj-lt"/>
              <a:buAutoNum type="alphaLcParenR"/>
            </a:pPr>
            <a:r>
              <a:rPr lang="cs-CZ" sz="2000" b="1" dirty="0"/>
              <a:t>PEVNĚ DANÁ - mimosmluvní odměna (§ 6 a násl. AT), která se určí podle sazby za jeden úkon právní služby a podle počtu vykonaných úkonů právní služby (§ 6 odst. 1 AT</a:t>
            </a:r>
            <a:r>
              <a:rPr lang="cs-CZ" sz="2000" b="1" dirty="0" smtClean="0"/>
              <a:t>),</a:t>
            </a:r>
          </a:p>
          <a:p>
            <a:pPr marL="457200" indent="-457200" algn="just">
              <a:lnSpc>
                <a:spcPct val="100000"/>
              </a:lnSpc>
              <a:spcBef>
                <a:spcPts val="600"/>
              </a:spcBef>
              <a:buFont typeface="+mj-lt"/>
              <a:buAutoNum type="alphaLcParenR"/>
            </a:pPr>
            <a:endParaRPr lang="cs-CZ" sz="1000" b="1" dirty="0" smtClean="0"/>
          </a:p>
          <a:p>
            <a:pPr marL="0" indent="0" algn="just">
              <a:lnSpc>
                <a:spcPct val="100000"/>
              </a:lnSpc>
              <a:spcBef>
                <a:spcPts val="600"/>
              </a:spcBef>
              <a:buNone/>
            </a:pPr>
            <a:endParaRPr lang="cs-CZ" sz="100" b="1" dirty="0"/>
          </a:p>
          <a:p>
            <a:pPr marL="457200" indent="-457200" algn="just">
              <a:lnSpc>
                <a:spcPct val="100000"/>
              </a:lnSpc>
              <a:spcBef>
                <a:spcPts val="600"/>
              </a:spcBef>
              <a:buFont typeface="+mj-lt"/>
              <a:buAutoNum type="alphaLcParenR"/>
            </a:pPr>
            <a:r>
              <a:rPr lang="cs-CZ" sz="2000" b="1" dirty="0"/>
              <a:t>LIMITOVANÁ - odměna za sepis a podání návrhu na povolení oddlužení, jejíž maximální výše činí 4 000 Kč, resp. 6 000 Kč </a:t>
            </a:r>
            <a:r>
              <a:rPr lang="cs-CZ" sz="2000" b="1" dirty="0" smtClean="0"/>
              <a:t>             (§ </a:t>
            </a:r>
            <a:r>
              <a:rPr lang="cs-CZ" sz="2000" b="1" dirty="0"/>
              <a:t>390a odst. 3 IZ).</a:t>
            </a:r>
          </a:p>
          <a:p>
            <a:pPr marL="0" indent="0">
              <a:buNone/>
            </a:pPr>
            <a:r>
              <a:rPr lang="cs-CZ" sz="2000" dirty="0"/>
              <a:t/>
            </a:r>
            <a:br>
              <a:rPr lang="cs-CZ" sz="2000" dirty="0"/>
            </a:br>
            <a:endParaRPr lang="cs-CZ" dirty="0"/>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normAutofit/>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Tree>
    <p:extLst>
      <p:ext uri="{BB962C8B-B14F-4D97-AF65-F5344CB8AC3E}">
        <p14:creationId xmlns:p14="http://schemas.microsoft.com/office/powerpoint/2010/main" val="23177981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110</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FAKTOR O. - oslabení</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448094" y="-2033783"/>
            <a:ext cx="1583784" cy="444949"/>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12" name="4E3D2CE1-D8E1-4C5A-95DD-E0E6ED4F2E51"/>
          <p:cNvPicPr>
            <a:picLocks noChangeAspect="1" noChangeArrowheads="1"/>
          </p:cNvPicPr>
          <p:nvPr/>
        </p:nvPicPr>
        <p:blipFill rotWithShape="1">
          <a:blip r:embed="rId4">
            <a:extLst>
              <a:ext uri="{28A0092B-C50C-407E-A947-70E740481C1C}">
                <a14:useLocalDpi xmlns:a14="http://schemas.microsoft.com/office/drawing/2010/main" val="0"/>
              </a:ext>
            </a:extLst>
          </a:blip>
          <a:srcRect b="5748"/>
          <a:stretch/>
        </p:blipFill>
        <p:spPr bwMode="auto">
          <a:xfrm>
            <a:off x="1872309" y="1868753"/>
            <a:ext cx="6161382" cy="39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4"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5" name="Freeform 23">
              <a:hlinkClick r:id="rId5"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4">
              <a:hlinkClick r:id="rId5"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6">
              <a:hlinkClick r:id="rId5"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9" name="Obdélník 1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422276851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111</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FAKTOR P. posílení</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448094" y="-2033783"/>
            <a:ext cx="1583784" cy="444949"/>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12" name="4E3D2CE1-D8E1-4C5A-95DD-E0E6ED4F2E51" descr="4E3D2CE1-D8E1-4C5A-95DD-E0E6ED4F2E51"/>
          <p:cNvPicPr>
            <a:picLocks noChangeAspect="1" noChangeArrowheads="1"/>
          </p:cNvPicPr>
          <p:nvPr/>
        </p:nvPicPr>
        <p:blipFill rotWithShape="1">
          <a:blip r:embed="rId4">
            <a:extLst>
              <a:ext uri="{28A0092B-C50C-407E-A947-70E740481C1C}">
                <a14:useLocalDpi xmlns:a14="http://schemas.microsoft.com/office/drawing/2010/main" val="0"/>
              </a:ext>
            </a:extLst>
          </a:blip>
          <a:srcRect b="4544"/>
          <a:stretch/>
        </p:blipFill>
        <p:spPr bwMode="auto">
          <a:xfrm>
            <a:off x="1872309" y="1867636"/>
            <a:ext cx="6161382" cy="398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4"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5" name="Freeform 23">
              <a:hlinkClick r:id="rId5"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4">
              <a:hlinkClick r:id="rId5"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6">
              <a:hlinkClick r:id="rId5"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9" name="Obrázek 18"/>
          <p:cNvPicPr>
            <a:picLocks noChangeAspect="1"/>
          </p:cNvPicPr>
          <p:nvPr/>
        </p:nvPicPr>
        <p:blipFill rotWithShape="1">
          <a:blip r:embed="rId6"/>
          <a:srcRect t="29687"/>
          <a:stretch/>
        </p:blipFill>
        <p:spPr>
          <a:xfrm>
            <a:off x="7111712" y="5886704"/>
            <a:ext cx="1296837" cy="354604"/>
          </a:xfrm>
          <a:prstGeom prst="rect">
            <a:avLst/>
          </a:prstGeom>
        </p:spPr>
      </p:pic>
      <p:sp>
        <p:nvSpPr>
          <p:cNvPr id="20" name="Obdélník 1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23468641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112</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smtClean="0"/>
              <a:t>Co funguje?</a:t>
            </a:r>
            <a:endParaRPr lang="cs-CZ" dirty="0"/>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448094" y="-2033783"/>
            <a:ext cx="1583784" cy="444949"/>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12" name="4E3D2CE1-D8E1-4C5A-95DD-E0E6ED4F2E51"/>
          <p:cNvPicPr>
            <a:picLocks noChangeAspect="1" noChangeArrowheads="1"/>
          </p:cNvPicPr>
          <p:nvPr/>
        </p:nvPicPr>
        <p:blipFill rotWithShape="1">
          <a:blip r:embed="rId4">
            <a:extLst>
              <a:ext uri="{28A0092B-C50C-407E-A947-70E740481C1C}">
                <a14:useLocalDpi xmlns:a14="http://schemas.microsoft.com/office/drawing/2010/main" val="0"/>
              </a:ext>
            </a:extLst>
          </a:blip>
          <a:srcRect b="3378"/>
          <a:stretch/>
        </p:blipFill>
        <p:spPr bwMode="auto">
          <a:xfrm>
            <a:off x="1806012" y="2167318"/>
            <a:ext cx="6242703" cy="34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4"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5" name="Freeform 23">
              <a:hlinkClick r:id="rId5"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4">
              <a:hlinkClick r:id="rId5"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6">
              <a:hlinkClick r:id="rId5"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9" name="Obrázek 18"/>
          <p:cNvPicPr>
            <a:picLocks noChangeAspect="1"/>
          </p:cNvPicPr>
          <p:nvPr/>
        </p:nvPicPr>
        <p:blipFill rotWithShape="1">
          <a:blip r:embed="rId6"/>
          <a:srcRect t="29687"/>
          <a:stretch/>
        </p:blipFill>
        <p:spPr>
          <a:xfrm>
            <a:off x="7111712" y="5886704"/>
            <a:ext cx="1296837" cy="354604"/>
          </a:xfrm>
          <a:prstGeom prst="rect">
            <a:avLst/>
          </a:prstGeom>
        </p:spPr>
      </p:pic>
      <p:sp>
        <p:nvSpPr>
          <p:cNvPr id="20" name="Obdélník 1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16890170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113</a:t>
            </a:fld>
            <a:endParaRPr lang="cs-CZ"/>
          </a:p>
        </p:txBody>
      </p:sp>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4" name="Zástupný symbol pro obsah 3"/>
          <p:cNvSpPr>
            <a:spLocks noGrp="1"/>
          </p:cNvSpPr>
          <p:nvPr>
            <p:ph sz="quarter" idx="12"/>
          </p:nvPr>
        </p:nvSpPr>
        <p:spPr>
          <a:xfrm>
            <a:off x="381000" y="2441196"/>
            <a:ext cx="8904215" cy="3872781"/>
          </a:xfrm>
        </p:spPr>
        <p:txBody>
          <a:bodyPr/>
          <a:lstStyle/>
          <a:p>
            <a:pPr marL="0" indent="0" algn="ctr">
              <a:lnSpc>
                <a:spcPct val="150000"/>
              </a:lnSpc>
              <a:buNone/>
            </a:pPr>
            <a:endParaRPr lang="cs-CZ" sz="2000" b="1" dirty="0" smtClean="0"/>
          </a:p>
          <a:p>
            <a:pPr marL="0" indent="0" algn="ctr">
              <a:lnSpc>
                <a:spcPct val="150000"/>
              </a:lnSpc>
              <a:buNone/>
            </a:pPr>
            <a:r>
              <a:rPr lang="cs-CZ" sz="2000" b="1" dirty="0" smtClean="0"/>
              <a:t>Podnik </a:t>
            </a:r>
            <a:r>
              <a:rPr lang="cs-CZ" sz="2000" b="1" dirty="0"/>
              <a:t>se transformuje a získává novou kvalitu tím, že se očistí od starého dluhu a zbaví se emočního pouta svého majitele.</a:t>
            </a:r>
          </a:p>
          <a:p>
            <a:endParaRPr lang="cs-CZ" dirty="0"/>
          </a:p>
        </p:txBody>
      </p:sp>
      <p:sp>
        <p:nvSpPr>
          <p:cNvPr id="8" name="Nadpis 5"/>
          <p:cNvSpPr>
            <a:spLocks noGrp="1"/>
          </p:cNvSpPr>
          <p:nvPr>
            <p:ph type="title"/>
          </p:nvPr>
        </p:nvSpPr>
        <p:spPr>
          <a:xfrm>
            <a:off x="3314700" y="803026"/>
            <a:ext cx="6210300" cy="332399"/>
          </a:xfrm>
        </p:spPr>
        <p:txBody>
          <a:bodyPr/>
          <a:lstStyle/>
          <a:p>
            <a:pPr algn="ctr"/>
            <a:r>
              <a:rPr lang="cs-CZ" dirty="0"/>
              <a:t>FAKTOR T. - transformace</a:t>
            </a: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2"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8621943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114</a:t>
            </a:fld>
            <a:endParaRPr lang="cs-CZ"/>
          </a:p>
        </p:txBody>
      </p:sp>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4" name="Zástupný symbol pro obsah 3"/>
          <p:cNvSpPr>
            <a:spLocks noGrp="1"/>
          </p:cNvSpPr>
          <p:nvPr>
            <p:ph sz="quarter" idx="12"/>
          </p:nvPr>
        </p:nvSpPr>
        <p:spPr>
          <a:xfrm>
            <a:off x="629174" y="2418459"/>
            <a:ext cx="8657439" cy="3808309"/>
          </a:xfrm>
        </p:spPr>
        <p:txBody>
          <a:bodyPr/>
          <a:lstStyle/>
          <a:p>
            <a:pPr marL="0" indent="0" algn="ctr">
              <a:lnSpc>
                <a:spcPct val="150000"/>
              </a:lnSpc>
              <a:buNone/>
            </a:pPr>
            <a:endParaRPr lang="cs-CZ" sz="2000" b="1" dirty="0" smtClean="0"/>
          </a:p>
          <a:p>
            <a:pPr marL="0" indent="0" algn="ctr">
              <a:lnSpc>
                <a:spcPct val="150000"/>
              </a:lnSpc>
              <a:buNone/>
            </a:pPr>
            <a:r>
              <a:rPr lang="cs-CZ" sz="2000" b="1" dirty="0" smtClean="0"/>
              <a:t>Pozice </a:t>
            </a:r>
            <a:r>
              <a:rPr lang="cs-CZ" sz="2000" b="1" dirty="0"/>
              <a:t>prodávajících se oslabuje z důvodu existence většího množství věřitelů, kteří nastupují na místo vlastníků, mají rozdílné zájmy a jednají pod tlakem času.</a:t>
            </a:r>
          </a:p>
          <a:p>
            <a:endParaRPr lang="cs-CZ" dirty="0"/>
          </a:p>
        </p:txBody>
      </p:sp>
      <p:sp>
        <p:nvSpPr>
          <p:cNvPr id="8" name="Nadpis 5"/>
          <p:cNvSpPr>
            <a:spLocks noGrp="1"/>
          </p:cNvSpPr>
          <p:nvPr>
            <p:ph type="title"/>
          </p:nvPr>
        </p:nvSpPr>
        <p:spPr>
          <a:xfrm>
            <a:off x="3314700" y="803026"/>
            <a:ext cx="6210300" cy="332399"/>
          </a:xfrm>
        </p:spPr>
        <p:txBody>
          <a:bodyPr/>
          <a:lstStyle/>
          <a:p>
            <a:pPr algn="ctr"/>
            <a:r>
              <a:rPr lang="cs-CZ" dirty="0"/>
              <a:t>FAKTOR O. - oslabení</a:t>
            </a: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2"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3825255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115</a:t>
            </a:fld>
            <a:endParaRPr lang="cs-CZ"/>
          </a:p>
        </p:txBody>
      </p:sp>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4" name="Zástupný symbol pro obsah 3"/>
          <p:cNvSpPr>
            <a:spLocks noGrp="1"/>
          </p:cNvSpPr>
          <p:nvPr>
            <p:ph sz="quarter" idx="12"/>
          </p:nvPr>
        </p:nvSpPr>
        <p:spPr>
          <a:xfrm>
            <a:off x="629174" y="2418459"/>
            <a:ext cx="8649050" cy="3808309"/>
          </a:xfrm>
        </p:spPr>
        <p:txBody>
          <a:bodyPr/>
          <a:lstStyle/>
          <a:p>
            <a:pPr marL="0" indent="0" algn="ctr">
              <a:lnSpc>
                <a:spcPct val="150000"/>
              </a:lnSpc>
              <a:buNone/>
            </a:pPr>
            <a:endParaRPr lang="cs-CZ" sz="2000" b="1" dirty="0" smtClean="0"/>
          </a:p>
          <a:p>
            <a:pPr marL="0" indent="0" algn="ctr">
              <a:lnSpc>
                <a:spcPct val="150000"/>
              </a:lnSpc>
              <a:buNone/>
            </a:pPr>
            <a:r>
              <a:rPr lang="cs-CZ" sz="2000" b="1" dirty="0" smtClean="0"/>
              <a:t>Posiluje </a:t>
            </a:r>
            <a:r>
              <a:rPr lang="cs-CZ" sz="2000" b="1" dirty="0"/>
              <a:t>se pozice dobře orientovaných kupujících, kteří získávají oddlužené podniky za výhodnou cenu. </a:t>
            </a:r>
          </a:p>
          <a:p>
            <a:endParaRPr lang="cs-CZ" dirty="0"/>
          </a:p>
        </p:txBody>
      </p:sp>
      <p:sp>
        <p:nvSpPr>
          <p:cNvPr id="8" name="Nadpis 5"/>
          <p:cNvSpPr>
            <a:spLocks noGrp="1"/>
          </p:cNvSpPr>
          <p:nvPr>
            <p:ph type="title"/>
          </p:nvPr>
        </p:nvSpPr>
        <p:spPr>
          <a:xfrm>
            <a:off x="3314700" y="803026"/>
            <a:ext cx="6210300" cy="332399"/>
          </a:xfrm>
        </p:spPr>
        <p:txBody>
          <a:bodyPr/>
          <a:lstStyle/>
          <a:p>
            <a:pPr algn="ctr"/>
            <a:r>
              <a:rPr lang="cs-CZ" dirty="0"/>
              <a:t>FAKTOR P. - posílení</a:t>
            </a: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2"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0014270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116</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BENEFICIENTI</a:t>
            </a:r>
          </a:p>
        </p:txBody>
      </p:sp>
      <p:sp>
        <p:nvSpPr>
          <p:cNvPr id="5" name="Obdélník 4"/>
          <p:cNvSpPr/>
          <p:nvPr/>
        </p:nvSpPr>
        <p:spPr>
          <a:xfrm>
            <a:off x="398054" y="6342185"/>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015" y="1698790"/>
            <a:ext cx="6267970" cy="4575028"/>
          </a:xfrm>
          <a:prstGeom prst="rect">
            <a:avLst/>
          </a:prstGeom>
        </p:spPr>
      </p:pic>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2"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8" name="Obrázek 17"/>
          <p:cNvPicPr>
            <a:picLocks noChangeAspect="1"/>
          </p:cNvPicPr>
          <p:nvPr/>
        </p:nvPicPr>
        <p:blipFill rotWithShape="1">
          <a:blip r:embed="rId5"/>
          <a:srcRect t="29687"/>
          <a:stretch/>
        </p:blipFill>
        <p:spPr>
          <a:xfrm>
            <a:off x="7068984" y="5862839"/>
            <a:ext cx="1296837" cy="354604"/>
          </a:xfrm>
          <a:prstGeom prst="rect">
            <a:avLst/>
          </a:prstGeom>
        </p:spPr>
      </p:pic>
      <p:sp>
        <p:nvSpPr>
          <p:cNvPr id="19" name="Obdélník 1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377626071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 xmlns:a16="http://schemas.microsoft.com/office/drawing/2014/main" id="{7A559624-0262-468A-A569-655EB3D6886D}"/>
              </a:ext>
            </a:extLst>
          </p:cNvPr>
          <p:cNvSpPr>
            <a:spLocks noGrp="1"/>
          </p:cNvSpPr>
          <p:nvPr>
            <p:ph type="sldNum" sz="quarter" idx="11"/>
          </p:nvPr>
        </p:nvSpPr>
        <p:spPr/>
        <p:txBody>
          <a:bodyPr/>
          <a:lstStyle/>
          <a:p>
            <a:fld id="{6D585F20-A27E-4E0E-82C8-5C727F4060CE}" type="slidenum">
              <a:rPr lang="cs-CZ" smtClean="0"/>
              <a:pPr/>
              <a:t>117</a:t>
            </a:fld>
            <a:endParaRPr lang="cs-CZ"/>
          </a:p>
        </p:txBody>
      </p:sp>
      <p:sp>
        <p:nvSpPr>
          <p:cNvPr id="3" name="Obdélník 2"/>
          <p:cNvSpPr/>
          <p:nvPr/>
        </p:nvSpPr>
        <p:spPr>
          <a:xfrm>
            <a:off x="1245637" y="766093"/>
            <a:ext cx="1790875" cy="338554"/>
          </a:xfrm>
          <a:prstGeom prst="rect">
            <a:avLst/>
          </a:prstGeom>
        </p:spPr>
        <p:txBody>
          <a:bodyPr wrap="none">
            <a:spAutoFit/>
          </a:bodyPr>
          <a:lstStyle/>
          <a:p>
            <a:r>
              <a:rPr lang="cs-CZ" sz="1600" dirty="0">
                <a:solidFill>
                  <a:schemeClr val="tx2"/>
                </a:solidFill>
              </a:rPr>
              <a:t>IV. O AUTOROVI</a:t>
            </a:r>
          </a:p>
        </p:txBody>
      </p:sp>
      <p:grpSp>
        <p:nvGrpSpPr>
          <p:cNvPr id="10" name="Skupina 9">
            <a:extLst>
              <a:ext uri="{FF2B5EF4-FFF2-40B4-BE49-F238E27FC236}">
                <a16:creationId xmlns="" xmlns:a16="http://schemas.microsoft.com/office/drawing/2014/main" id="{EEBF53C7-0055-4FE6-8A55-F64ECBA36982}"/>
              </a:ext>
            </a:extLst>
          </p:cNvPr>
          <p:cNvGrpSpPr/>
          <p:nvPr/>
        </p:nvGrpSpPr>
        <p:grpSpPr>
          <a:xfrm>
            <a:off x="3011487" y="4865010"/>
            <a:ext cx="3883026" cy="924816"/>
            <a:chOff x="2908300" y="2038350"/>
            <a:chExt cx="4092575" cy="974725"/>
          </a:xfrm>
        </p:grpSpPr>
        <p:sp>
          <p:nvSpPr>
            <p:cNvPr id="11" name="Freeform 9">
              <a:extLst>
                <a:ext uri="{FF2B5EF4-FFF2-40B4-BE49-F238E27FC236}">
                  <a16:creationId xmlns="" xmlns:a16="http://schemas.microsoft.com/office/drawing/2014/main" id="{BDC8B2D4-2293-43DA-A37F-D190E75C40A3}"/>
                </a:ext>
              </a:extLst>
            </p:cNvPr>
            <p:cNvSpPr>
              <a:spLocks/>
            </p:cNvSpPr>
            <p:nvPr/>
          </p:nvSpPr>
          <p:spPr bwMode="auto">
            <a:xfrm>
              <a:off x="4816475" y="2430463"/>
              <a:ext cx="66675" cy="161925"/>
            </a:xfrm>
            <a:custGeom>
              <a:avLst/>
              <a:gdLst>
                <a:gd name="T0" fmla="*/ 15 w 26"/>
                <a:gd name="T1" fmla="*/ 16 h 63"/>
                <a:gd name="T2" fmla="*/ 13 w 26"/>
                <a:gd name="T3" fmla="*/ 0 h 63"/>
                <a:gd name="T4" fmla="*/ 12 w 26"/>
                <a:gd name="T5" fmla="*/ 0 h 63"/>
                <a:gd name="T6" fmla="*/ 10 w 26"/>
                <a:gd name="T7" fmla="*/ 16 h 63"/>
                <a:gd name="T8" fmla="*/ 5 w 26"/>
                <a:gd name="T9" fmla="*/ 42 h 63"/>
                <a:gd name="T10" fmla="*/ 0 w 26"/>
                <a:gd name="T11" fmla="*/ 63 h 63"/>
                <a:gd name="T12" fmla="*/ 26 w 26"/>
                <a:gd name="T13" fmla="*/ 63 h 63"/>
                <a:gd name="T14" fmla="*/ 20 w 26"/>
                <a:gd name="T15" fmla="*/ 42 h 63"/>
                <a:gd name="T16" fmla="*/ 15 w 26"/>
                <a:gd name="T17"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63">
                  <a:moveTo>
                    <a:pt x="15" y="16"/>
                  </a:moveTo>
                  <a:cubicBezTo>
                    <a:pt x="14" y="10"/>
                    <a:pt x="13" y="5"/>
                    <a:pt x="13" y="0"/>
                  </a:cubicBezTo>
                  <a:cubicBezTo>
                    <a:pt x="12" y="0"/>
                    <a:pt x="12" y="0"/>
                    <a:pt x="12" y="0"/>
                  </a:cubicBezTo>
                  <a:cubicBezTo>
                    <a:pt x="12" y="5"/>
                    <a:pt x="11" y="10"/>
                    <a:pt x="10" y="16"/>
                  </a:cubicBezTo>
                  <a:cubicBezTo>
                    <a:pt x="9" y="22"/>
                    <a:pt x="8" y="31"/>
                    <a:pt x="5" y="42"/>
                  </a:cubicBezTo>
                  <a:cubicBezTo>
                    <a:pt x="0" y="63"/>
                    <a:pt x="0" y="63"/>
                    <a:pt x="0" y="63"/>
                  </a:cubicBezTo>
                  <a:cubicBezTo>
                    <a:pt x="26" y="63"/>
                    <a:pt x="26" y="63"/>
                    <a:pt x="26" y="63"/>
                  </a:cubicBezTo>
                  <a:cubicBezTo>
                    <a:pt x="20" y="42"/>
                    <a:pt x="20" y="42"/>
                    <a:pt x="20" y="42"/>
                  </a:cubicBezTo>
                  <a:cubicBezTo>
                    <a:pt x="18" y="31"/>
                    <a:pt x="16" y="22"/>
                    <a:pt x="1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10">
              <a:extLst>
                <a:ext uri="{FF2B5EF4-FFF2-40B4-BE49-F238E27FC236}">
                  <a16:creationId xmlns="" xmlns:a16="http://schemas.microsoft.com/office/drawing/2014/main" id="{358F738C-6B68-43DB-B466-A6AB7470010D}"/>
                </a:ext>
              </a:extLst>
            </p:cNvPr>
            <p:cNvSpPr>
              <a:spLocks noEditPoints="1"/>
            </p:cNvSpPr>
            <p:nvPr/>
          </p:nvSpPr>
          <p:spPr bwMode="auto">
            <a:xfrm>
              <a:off x="2908300" y="2038350"/>
              <a:ext cx="4092575" cy="974725"/>
            </a:xfrm>
            <a:custGeom>
              <a:avLst/>
              <a:gdLst>
                <a:gd name="T0" fmla="*/ 0 w 1606"/>
                <a:gd name="T1" fmla="*/ 380 h 380"/>
                <a:gd name="T2" fmla="*/ 1606 w 1606"/>
                <a:gd name="T3" fmla="*/ 0 h 380"/>
                <a:gd name="T4" fmla="*/ 250 w 1606"/>
                <a:gd name="T5" fmla="*/ 227 h 380"/>
                <a:gd name="T6" fmla="*/ 82 w 1606"/>
                <a:gd name="T7" fmla="*/ 286 h 380"/>
                <a:gd name="T8" fmla="*/ 99 w 1606"/>
                <a:gd name="T9" fmla="*/ 152 h 380"/>
                <a:gd name="T10" fmla="*/ 259 w 1606"/>
                <a:gd name="T11" fmla="*/ 95 h 380"/>
                <a:gd name="T12" fmla="*/ 250 w 1606"/>
                <a:gd name="T13" fmla="*/ 227 h 380"/>
                <a:gd name="T14" fmla="*/ 269 w 1606"/>
                <a:gd name="T15" fmla="*/ 286 h 380"/>
                <a:gd name="T16" fmla="*/ 333 w 1606"/>
                <a:gd name="T17" fmla="*/ 95 h 380"/>
                <a:gd name="T18" fmla="*/ 512 w 1606"/>
                <a:gd name="T19" fmla="*/ 227 h 380"/>
                <a:gd name="T20" fmla="*/ 344 w 1606"/>
                <a:gd name="T21" fmla="*/ 286 h 380"/>
                <a:gd name="T22" fmla="*/ 361 w 1606"/>
                <a:gd name="T23" fmla="*/ 152 h 380"/>
                <a:gd name="T24" fmla="*/ 521 w 1606"/>
                <a:gd name="T25" fmla="*/ 95 h 380"/>
                <a:gd name="T26" fmla="*/ 512 w 1606"/>
                <a:gd name="T27" fmla="*/ 227 h 380"/>
                <a:gd name="T28" fmla="*/ 530 w 1606"/>
                <a:gd name="T29" fmla="*/ 286 h 380"/>
                <a:gd name="T30" fmla="*/ 592 w 1606"/>
                <a:gd name="T31" fmla="*/ 95 h 380"/>
                <a:gd name="T32" fmla="*/ 653 w 1606"/>
                <a:gd name="T33" fmla="*/ 224 h 380"/>
                <a:gd name="T34" fmla="*/ 791 w 1606"/>
                <a:gd name="T35" fmla="*/ 286 h 380"/>
                <a:gd name="T36" fmla="*/ 738 w 1606"/>
                <a:gd name="T37" fmla="*/ 262 h 380"/>
                <a:gd name="T38" fmla="*/ 666 w 1606"/>
                <a:gd name="T39" fmla="*/ 286 h 380"/>
                <a:gd name="T40" fmla="*/ 797 w 1606"/>
                <a:gd name="T41" fmla="*/ 95 h 380"/>
                <a:gd name="T42" fmla="*/ 791 w 1606"/>
                <a:gd name="T43" fmla="*/ 286 h 380"/>
                <a:gd name="T44" fmla="*/ 821 w 1606"/>
                <a:gd name="T45" fmla="*/ 95 h 380"/>
                <a:gd name="T46" fmla="*/ 907 w 1606"/>
                <a:gd name="T47" fmla="*/ 164 h 380"/>
                <a:gd name="T48" fmla="*/ 916 w 1606"/>
                <a:gd name="T49" fmla="*/ 209 h 380"/>
                <a:gd name="T50" fmla="*/ 920 w 1606"/>
                <a:gd name="T51" fmla="*/ 189 h 380"/>
                <a:gd name="T52" fmla="*/ 945 w 1606"/>
                <a:gd name="T53" fmla="*/ 95 h 380"/>
                <a:gd name="T54" fmla="*/ 946 w 1606"/>
                <a:gd name="T55" fmla="*/ 286 h 380"/>
                <a:gd name="T56" fmla="*/ 1126 w 1606"/>
                <a:gd name="T57" fmla="*/ 271 h 380"/>
                <a:gd name="T58" fmla="*/ 1038 w 1606"/>
                <a:gd name="T59" fmla="*/ 285 h 380"/>
                <a:gd name="T60" fmla="*/ 1023 w 1606"/>
                <a:gd name="T61" fmla="*/ 216 h 380"/>
                <a:gd name="T62" fmla="*/ 1067 w 1606"/>
                <a:gd name="T63" fmla="*/ 236 h 380"/>
                <a:gd name="T64" fmla="*/ 1081 w 1606"/>
                <a:gd name="T65" fmla="*/ 226 h 380"/>
                <a:gd name="T66" fmla="*/ 1053 w 1606"/>
                <a:gd name="T67" fmla="*/ 211 h 380"/>
                <a:gd name="T68" fmla="*/ 1013 w 1606"/>
                <a:gd name="T69" fmla="*/ 160 h 380"/>
                <a:gd name="T70" fmla="*/ 1086 w 1606"/>
                <a:gd name="T71" fmla="*/ 90 h 380"/>
                <a:gd name="T72" fmla="*/ 1144 w 1606"/>
                <a:gd name="T73" fmla="*/ 108 h 380"/>
                <a:gd name="T74" fmla="*/ 1107 w 1606"/>
                <a:gd name="T75" fmla="*/ 147 h 380"/>
                <a:gd name="T76" fmla="*/ 1079 w 1606"/>
                <a:gd name="T77" fmla="*/ 145 h 380"/>
                <a:gd name="T78" fmla="*/ 1102 w 1606"/>
                <a:gd name="T79" fmla="*/ 166 h 380"/>
                <a:gd name="T80" fmla="*/ 1136 w 1606"/>
                <a:gd name="T81" fmla="*/ 186 h 380"/>
                <a:gd name="T82" fmla="*/ 1126 w 1606"/>
                <a:gd name="T83" fmla="*/ 271 h 380"/>
                <a:gd name="T84" fmla="*/ 1229 w 1606"/>
                <a:gd name="T85" fmla="*/ 206 h 380"/>
                <a:gd name="T86" fmla="*/ 1167 w 1606"/>
                <a:gd name="T87" fmla="*/ 286 h 380"/>
                <a:gd name="T88" fmla="*/ 1229 w 1606"/>
                <a:gd name="T89" fmla="*/ 95 h 380"/>
                <a:gd name="T90" fmla="*/ 1268 w 1606"/>
                <a:gd name="T91" fmla="*/ 95 h 380"/>
                <a:gd name="T92" fmla="*/ 1286 w 1606"/>
                <a:gd name="T93" fmla="*/ 189 h 380"/>
                <a:gd name="T94" fmla="*/ 1271 w 1606"/>
                <a:gd name="T95" fmla="*/ 286 h 380"/>
                <a:gd name="T96" fmla="*/ 1464 w 1606"/>
                <a:gd name="T97" fmla="*/ 286 h 380"/>
                <a:gd name="T98" fmla="*/ 1401 w 1606"/>
                <a:gd name="T99" fmla="*/ 201 h 380"/>
                <a:gd name="T100" fmla="*/ 1414 w 1606"/>
                <a:gd name="T101" fmla="*/ 95 h 380"/>
                <a:gd name="T102" fmla="*/ 1433 w 1606"/>
                <a:gd name="T103" fmla="*/ 146 h 380"/>
                <a:gd name="T104" fmla="*/ 1438 w 1606"/>
                <a:gd name="T105" fmla="*/ 134 h 380"/>
                <a:gd name="T106" fmla="*/ 1453 w 1606"/>
                <a:gd name="T107" fmla="*/ 95 h 380"/>
                <a:gd name="T108" fmla="*/ 1464 w 1606"/>
                <a:gd name="T109" fmla="*/ 20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6" h="380">
                  <a:moveTo>
                    <a:pt x="0" y="0"/>
                  </a:moveTo>
                  <a:cubicBezTo>
                    <a:pt x="0" y="380"/>
                    <a:pt x="0" y="380"/>
                    <a:pt x="0" y="380"/>
                  </a:cubicBezTo>
                  <a:cubicBezTo>
                    <a:pt x="1606" y="380"/>
                    <a:pt x="1606" y="380"/>
                    <a:pt x="1606" y="380"/>
                  </a:cubicBezTo>
                  <a:cubicBezTo>
                    <a:pt x="1606" y="0"/>
                    <a:pt x="1606" y="0"/>
                    <a:pt x="1606" y="0"/>
                  </a:cubicBezTo>
                  <a:lnTo>
                    <a:pt x="0" y="0"/>
                  </a:lnTo>
                  <a:close/>
                  <a:moveTo>
                    <a:pt x="250" y="227"/>
                  </a:moveTo>
                  <a:cubicBezTo>
                    <a:pt x="250" y="286"/>
                    <a:pt x="250" y="286"/>
                    <a:pt x="250" y="286"/>
                  </a:cubicBezTo>
                  <a:cubicBezTo>
                    <a:pt x="82" y="286"/>
                    <a:pt x="82" y="286"/>
                    <a:pt x="82" y="286"/>
                  </a:cubicBezTo>
                  <a:cubicBezTo>
                    <a:pt x="160" y="152"/>
                    <a:pt x="160" y="152"/>
                    <a:pt x="160" y="152"/>
                  </a:cubicBezTo>
                  <a:cubicBezTo>
                    <a:pt x="99" y="152"/>
                    <a:pt x="99" y="152"/>
                    <a:pt x="99" y="152"/>
                  </a:cubicBezTo>
                  <a:cubicBezTo>
                    <a:pt x="99" y="95"/>
                    <a:pt x="99" y="95"/>
                    <a:pt x="99" y="95"/>
                  </a:cubicBezTo>
                  <a:cubicBezTo>
                    <a:pt x="259" y="95"/>
                    <a:pt x="259" y="95"/>
                    <a:pt x="259" y="95"/>
                  </a:cubicBezTo>
                  <a:cubicBezTo>
                    <a:pt x="184" y="227"/>
                    <a:pt x="184" y="227"/>
                    <a:pt x="184" y="227"/>
                  </a:cubicBezTo>
                  <a:lnTo>
                    <a:pt x="250" y="227"/>
                  </a:lnTo>
                  <a:close/>
                  <a:moveTo>
                    <a:pt x="333" y="286"/>
                  </a:moveTo>
                  <a:cubicBezTo>
                    <a:pt x="269" y="286"/>
                    <a:pt x="269" y="286"/>
                    <a:pt x="269" y="286"/>
                  </a:cubicBezTo>
                  <a:cubicBezTo>
                    <a:pt x="269" y="95"/>
                    <a:pt x="269" y="95"/>
                    <a:pt x="269" y="95"/>
                  </a:cubicBezTo>
                  <a:cubicBezTo>
                    <a:pt x="333" y="95"/>
                    <a:pt x="333" y="95"/>
                    <a:pt x="333" y="95"/>
                  </a:cubicBezTo>
                  <a:lnTo>
                    <a:pt x="333" y="286"/>
                  </a:lnTo>
                  <a:close/>
                  <a:moveTo>
                    <a:pt x="512" y="227"/>
                  </a:moveTo>
                  <a:cubicBezTo>
                    <a:pt x="512" y="286"/>
                    <a:pt x="512" y="286"/>
                    <a:pt x="512" y="286"/>
                  </a:cubicBezTo>
                  <a:cubicBezTo>
                    <a:pt x="344" y="286"/>
                    <a:pt x="344" y="286"/>
                    <a:pt x="344" y="286"/>
                  </a:cubicBezTo>
                  <a:cubicBezTo>
                    <a:pt x="421" y="152"/>
                    <a:pt x="421" y="152"/>
                    <a:pt x="421" y="152"/>
                  </a:cubicBezTo>
                  <a:cubicBezTo>
                    <a:pt x="361" y="152"/>
                    <a:pt x="361" y="152"/>
                    <a:pt x="361" y="152"/>
                  </a:cubicBezTo>
                  <a:cubicBezTo>
                    <a:pt x="361" y="95"/>
                    <a:pt x="361" y="95"/>
                    <a:pt x="361" y="95"/>
                  </a:cubicBezTo>
                  <a:cubicBezTo>
                    <a:pt x="521" y="95"/>
                    <a:pt x="521" y="95"/>
                    <a:pt x="521" y="95"/>
                  </a:cubicBezTo>
                  <a:cubicBezTo>
                    <a:pt x="445" y="227"/>
                    <a:pt x="445" y="227"/>
                    <a:pt x="445" y="227"/>
                  </a:cubicBezTo>
                  <a:lnTo>
                    <a:pt x="512" y="227"/>
                  </a:lnTo>
                  <a:close/>
                  <a:moveTo>
                    <a:pt x="653" y="286"/>
                  </a:moveTo>
                  <a:cubicBezTo>
                    <a:pt x="530" y="286"/>
                    <a:pt x="530" y="286"/>
                    <a:pt x="530" y="286"/>
                  </a:cubicBezTo>
                  <a:cubicBezTo>
                    <a:pt x="530" y="95"/>
                    <a:pt x="530" y="95"/>
                    <a:pt x="530" y="95"/>
                  </a:cubicBezTo>
                  <a:cubicBezTo>
                    <a:pt x="592" y="95"/>
                    <a:pt x="592" y="95"/>
                    <a:pt x="592" y="95"/>
                  </a:cubicBezTo>
                  <a:cubicBezTo>
                    <a:pt x="592" y="224"/>
                    <a:pt x="592" y="224"/>
                    <a:pt x="592" y="224"/>
                  </a:cubicBezTo>
                  <a:cubicBezTo>
                    <a:pt x="653" y="224"/>
                    <a:pt x="653" y="224"/>
                    <a:pt x="653" y="224"/>
                  </a:cubicBezTo>
                  <a:lnTo>
                    <a:pt x="653" y="286"/>
                  </a:lnTo>
                  <a:close/>
                  <a:moveTo>
                    <a:pt x="791" y="286"/>
                  </a:moveTo>
                  <a:cubicBezTo>
                    <a:pt x="785" y="262"/>
                    <a:pt x="785" y="262"/>
                    <a:pt x="785" y="262"/>
                  </a:cubicBezTo>
                  <a:cubicBezTo>
                    <a:pt x="738" y="262"/>
                    <a:pt x="738" y="262"/>
                    <a:pt x="738" y="262"/>
                  </a:cubicBezTo>
                  <a:cubicBezTo>
                    <a:pt x="733" y="286"/>
                    <a:pt x="733" y="286"/>
                    <a:pt x="733" y="286"/>
                  </a:cubicBezTo>
                  <a:cubicBezTo>
                    <a:pt x="666" y="286"/>
                    <a:pt x="666" y="286"/>
                    <a:pt x="666" y="286"/>
                  </a:cubicBezTo>
                  <a:cubicBezTo>
                    <a:pt x="728" y="95"/>
                    <a:pt x="728" y="95"/>
                    <a:pt x="728" y="95"/>
                  </a:cubicBezTo>
                  <a:cubicBezTo>
                    <a:pt x="797" y="95"/>
                    <a:pt x="797" y="95"/>
                    <a:pt x="797" y="95"/>
                  </a:cubicBezTo>
                  <a:cubicBezTo>
                    <a:pt x="858" y="286"/>
                    <a:pt x="858" y="286"/>
                    <a:pt x="858" y="286"/>
                  </a:cubicBezTo>
                  <a:lnTo>
                    <a:pt x="791" y="286"/>
                  </a:lnTo>
                  <a:close/>
                  <a:moveTo>
                    <a:pt x="888" y="286"/>
                  </a:moveTo>
                  <a:cubicBezTo>
                    <a:pt x="821" y="95"/>
                    <a:pt x="821" y="95"/>
                    <a:pt x="821" y="95"/>
                  </a:cubicBezTo>
                  <a:cubicBezTo>
                    <a:pt x="889" y="95"/>
                    <a:pt x="889" y="95"/>
                    <a:pt x="889" y="95"/>
                  </a:cubicBezTo>
                  <a:cubicBezTo>
                    <a:pt x="907" y="164"/>
                    <a:pt x="907" y="164"/>
                    <a:pt x="907" y="164"/>
                  </a:cubicBezTo>
                  <a:cubicBezTo>
                    <a:pt x="910" y="174"/>
                    <a:pt x="912" y="182"/>
                    <a:pt x="913" y="189"/>
                  </a:cubicBezTo>
                  <a:cubicBezTo>
                    <a:pt x="915" y="196"/>
                    <a:pt x="915" y="203"/>
                    <a:pt x="916" y="209"/>
                  </a:cubicBezTo>
                  <a:cubicBezTo>
                    <a:pt x="917" y="209"/>
                    <a:pt x="917" y="209"/>
                    <a:pt x="917" y="209"/>
                  </a:cubicBezTo>
                  <a:cubicBezTo>
                    <a:pt x="918" y="203"/>
                    <a:pt x="919" y="196"/>
                    <a:pt x="920" y="189"/>
                  </a:cubicBezTo>
                  <a:cubicBezTo>
                    <a:pt x="922" y="181"/>
                    <a:pt x="924" y="174"/>
                    <a:pt x="926" y="165"/>
                  </a:cubicBezTo>
                  <a:cubicBezTo>
                    <a:pt x="945" y="95"/>
                    <a:pt x="945" y="95"/>
                    <a:pt x="945" y="95"/>
                  </a:cubicBezTo>
                  <a:cubicBezTo>
                    <a:pt x="1012" y="95"/>
                    <a:pt x="1012" y="95"/>
                    <a:pt x="1012" y="95"/>
                  </a:cubicBezTo>
                  <a:cubicBezTo>
                    <a:pt x="946" y="286"/>
                    <a:pt x="946" y="286"/>
                    <a:pt x="946" y="286"/>
                  </a:cubicBezTo>
                  <a:lnTo>
                    <a:pt x="888" y="286"/>
                  </a:lnTo>
                  <a:close/>
                  <a:moveTo>
                    <a:pt x="1126" y="271"/>
                  </a:moveTo>
                  <a:cubicBezTo>
                    <a:pt x="1112" y="284"/>
                    <a:pt x="1094" y="291"/>
                    <a:pt x="1072" y="291"/>
                  </a:cubicBezTo>
                  <a:cubicBezTo>
                    <a:pt x="1060" y="291"/>
                    <a:pt x="1049" y="289"/>
                    <a:pt x="1038" y="285"/>
                  </a:cubicBezTo>
                  <a:cubicBezTo>
                    <a:pt x="1026" y="282"/>
                    <a:pt x="1015" y="277"/>
                    <a:pt x="1004" y="269"/>
                  </a:cubicBezTo>
                  <a:cubicBezTo>
                    <a:pt x="1023" y="216"/>
                    <a:pt x="1023" y="216"/>
                    <a:pt x="1023" y="216"/>
                  </a:cubicBezTo>
                  <a:cubicBezTo>
                    <a:pt x="1032" y="223"/>
                    <a:pt x="1040" y="228"/>
                    <a:pt x="1047" y="231"/>
                  </a:cubicBezTo>
                  <a:cubicBezTo>
                    <a:pt x="1054" y="234"/>
                    <a:pt x="1061" y="236"/>
                    <a:pt x="1067" y="236"/>
                  </a:cubicBezTo>
                  <a:cubicBezTo>
                    <a:pt x="1071" y="236"/>
                    <a:pt x="1075" y="235"/>
                    <a:pt x="1077" y="233"/>
                  </a:cubicBezTo>
                  <a:cubicBezTo>
                    <a:pt x="1079" y="231"/>
                    <a:pt x="1081" y="229"/>
                    <a:pt x="1081" y="226"/>
                  </a:cubicBezTo>
                  <a:cubicBezTo>
                    <a:pt x="1081" y="221"/>
                    <a:pt x="1075" y="216"/>
                    <a:pt x="1062" y="214"/>
                  </a:cubicBezTo>
                  <a:cubicBezTo>
                    <a:pt x="1058" y="213"/>
                    <a:pt x="1055" y="212"/>
                    <a:pt x="1053" y="211"/>
                  </a:cubicBezTo>
                  <a:cubicBezTo>
                    <a:pt x="1040" y="208"/>
                    <a:pt x="1030" y="202"/>
                    <a:pt x="1023" y="193"/>
                  </a:cubicBezTo>
                  <a:cubicBezTo>
                    <a:pt x="1016" y="184"/>
                    <a:pt x="1013" y="173"/>
                    <a:pt x="1013" y="160"/>
                  </a:cubicBezTo>
                  <a:cubicBezTo>
                    <a:pt x="1013" y="139"/>
                    <a:pt x="1020" y="123"/>
                    <a:pt x="1033" y="110"/>
                  </a:cubicBezTo>
                  <a:cubicBezTo>
                    <a:pt x="1046" y="97"/>
                    <a:pt x="1064" y="90"/>
                    <a:pt x="1086" y="90"/>
                  </a:cubicBezTo>
                  <a:cubicBezTo>
                    <a:pt x="1095" y="90"/>
                    <a:pt x="1105" y="92"/>
                    <a:pt x="1115" y="95"/>
                  </a:cubicBezTo>
                  <a:cubicBezTo>
                    <a:pt x="1125" y="98"/>
                    <a:pt x="1134" y="102"/>
                    <a:pt x="1144" y="108"/>
                  </a:cubicBezTo>
                  <a:cubicBezTo>
                    <a:pt x="1125" y="158"/>
                    <a:pt x="1125" y="158"/>
                    <a:pt x="1125" y="158"/>
                  </a:cubicBezTo>
                  <a:cubicBezTo>
                    <a:pt x="1119" y="153"/>
                    <a:pt x="1113" y="149"/>
                    <a:pt x="1107" y="147"/>
                  </a:cubicBezTo>
                  <a:cubicBezTo>
                    <a:pt x="1101" y="144"/>
                    <a:pt x="1095" y="143"/>
                    <a:pt x="1089" y="143"/>
                  </a:cubicBezTo>
                  <a:cubicBezTo>
                    <a:pt x="1085" y="143"/>
                    <a:pt x="1082" y="144"/>
                    <a:pt x="1079" y="145"/>
                  </a:cubicBezTo>
                  <a:cubicBezTo>
                    <a:pt x="1077" y="147"/>
                    <a:pt x="1076" y="149"/>
                    <a:pt x="1076" y="152"/>
                  </a:cubicBezTo>
                  <a:cubicBezTo>
                    <a:pt x="1076" y="157"/>
                    <a:pt x="1084" y="162"/>
                    <a:pt x="1102" y="166"/>
                  </a:cubicBezTo>
                  <a:cubicBezTo>
                    <a:pt x="1105" y="167"/>
                    <a:pt x="1107" y="167"/>
                    <a:pt x="1108" y="168"/>
                  </a:cubicBezTo>
                  <a:cubicBezTo>
                    <a:pt x="1120" y="171"/>
                    <a:pt x="1129" y="177"/>
                    <a:pt x="1136" y="186"/>
                  </a:cubicBezTo>
                  <a:cubicBezTo>
                    <a:pt x="1143" y="195"/>
                    <a:pt x="1147" y="206"/>
                    <a:pt x="1147" y="219"/>
                  </a:cubicBezTo>
                  <a:cubicBezTo>
                    <a:pt x="1147" y="240"/>
                    <a:pt x="1140" y="257"/>
                    <a:pt x="1126" y="271"/>
                  </a:cubicBezTo>
                  <a:close/>
                  <a:moveTo>
                    <a:pt x="1271" y="286"/>
                  </a:moveTo>
                  <a:cubicBezTo>
                    <a:pt x="1229" y="206"/>
                    <a:pt x="1229" y="206"/>
                    <a:pt x="1229" y="206"/>
                  </a:cubicBezTo>
                  <a:cubicBezTo>
                    <a:pt x="1229" y="286"/>
                    <a:pt x="1229" y="286"/>
                    <a:pt x="1229" y="286"/>
                  </a:cubicBezTo>
                  <a:cubicBezTo>
                    <a:pt x="1167" y="286"/>
                    <a:pt x="1167" y="286"/>
                    <a:pt x="1167" y="286"/>
                  </a:cubicBezTo>
                  <a:cubicBezTo>
                    <a:pt x="1167" y="95"/>
                    <a:pt x="1167" y="95"/>
                    <a:pt x="1167" y="95"/>
                  </a:cubicBezTo>
                  <a:cubicBezTo>
                    <a:pt x="1229" y="95"/>
                    <a:pt x="1229" y="95"/>
                    <a:pt x="1229" y="95"/>
                  </a:cubicBezTo>
                  <a:cubicBezTo>
                    <a:pt x="1229" y="176"/>
                    <a:pt x="1229" y="176"/>
                    <a:pt x="1229" y="176"/>
                  </a:cubicBezTo>
                  <a:cubicBezTo>
                    <a:pt x="1268" y="95"/>
                    <a:pt x="1268" y="95"/>
                    <a:pt x="1268" y="95"/>
                  </a:cubicBezTo>
                  <a:cubicBezTo>
                    <a:pt x="1339" y="95"/>
                    <a:pt x="1339" y="95"/>
                    <a:pt x="1339" y="95"/>
                  </a:cubicBezTo>
                  <a:cubicBezTo>
                    <a:pt x="1286" y="189"/>
                    <a:pt x="1286" y="189"/>
                    <a:pt x="1286" y="189"/>
                  </a:cubicBezTo>
                  <a:cubicBezTo>
                    <a:pt x="1346" y="286"/>
                    <a:pt x="1346" y="286"/>
                    <a:pt x="1346" y="286"/>
                  </a:cubicBezTo>
                  <a:lnTo>
                    <a:pt x="1271" y="286"/>
                  </a:lnTo>
                  <a:close/>
                  <a:moveTo>
                    <a:pt x="1464" y="201"/>
                  </a:moveTo>
                  <a:cubicBezTo>
                    <a:pt x="1464" y="286"/>
                    <a:pt x="1464" y="286"/>
                    <a:pt x="1464" y="286"/>
                  </a:cubicBezTo>
                  <a:cubicBezTo>
                    <a:pt x="1401" y="286"/>
                    <a:pt x="1401" y="286"/>
                    <a:pt x="1401" y="286"/>
                  </a:cubicBezTo>
                  <a:cubicBezTo>
                    <a:pt x="1401" y="201"/>
                    <a:pt x="1401" y="201"/>
                    <a:pt x="1401" y="201"/>
                  </a:cubicBezTo>
                  <a:cubicBezTo>
                    <a:pt x="1343" y="95"/>
                    <a:pt x="1343" y="95"/>
                    <a:pt x="1343" y="95"/>
                  </a:cubicBezTo>
                  <a:cubicBezTo>
                    <a:pt x="1414" y="95"/>
                    <a:pt x="1414" y="95"/>
                    <a:pt x="1414" y="95"/>
                  </a:cubicBezTo>
                  <a:cubicBezTo>
                    <a:pt x="1429" y="132"/>
                    <a:pt x="1429" y="132"/>
                    <a:pt x="1429" y="132"/>
                  </a:cubicBezTo>
                  <a:cubicBezTo>
                    <a:pt x="1430" y="135"/>
                    <a:pt x="1432" y="140"/>
                    <a:pt x="1433" y="146"/>
                  </a:cubicBezTo>
                  <a:cubicBezTo>
                    <a:pt x="1434" y="148"/>
                    <a:pt x="1434" y="148"/>
                    <a:pt x="1434" y="148"/>
                  </a:cubicBezTo>
                  <a:cubicBezTo>
                    <a:pt x="1435" y="144"/>
                    <a:pt x="1436" y="140"/>
                    <a:pt x="1438" y="134"/>
                  </a:cubicBezTo>
                  <a:cubicBezTo>
                    <a:pt x="1439" y="133"/>
                    <a:pt x="1439" y="132"/>
                    <a:pt x="1439" y="132"/>
                  </a:cubicBezTo>
                  <a:cubicBezTo>
                    <a:pt x="1453" y="95"/>
                    <a:pt x="1453" y="95"/>
                    <a:pt x="1453" y="95"/>
                  </a:cubicBezTo>
                  <a:cubicBezTo>
                    <a:pt x="1524" y="95"/>
                    <a:pt x="1524" y="95"/>
                    <a:pt x="1524" y="95"/>
                  </a:cubicBezTo>
                  <a:lnTo>
                    <a:pt x="1464"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3" name="Obrázek 12">
            <a:extLst>
              <a:ext uri="{FF2B5EF4-FFF2-40B4-BE49-F238E27FC236}">
                <a16:creationId xmlns="" xmlns:a16="http://schemas.microsoft.com/office/drawing/2014/main" id="{9E80CF16-C0CE-41A9-8AA9-52B66A09D7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669" y="1800415"/>
            <a:ext cx="1171847" cy="1620000"/>
          </a:xfrm>
          <a:prstGeom prst="rect">
            <a:avLst/>
          </a:prstGeom>
        </p:spPr>
      </p:pic>
      <p:grpSp>
        <p:nvGrpSpPr>
          <p:cNvPr id="14" name="Skupina 13">
            <a:extLst>
              <a:ext uri="{FF2B5EF4-FFF2-40B4-BE49-F238E27FC236}">
                <a16:creationId xmlns="" xmlns:a16="http://schemas.microsoft.com/office/drawing/2014/main" id="{D78F6255-833B-401F-A667-F268F8F12190}"/>
              </a:ext>
            </a:extLst>
          </p:cNvPr>
          <p:cNvGrpSpPr/>
          <p:nvPr/>
        </p:nvGrpSpPr>
        <p:grpSpPr>
          <a:xfrm>
            <a:off x="1828913" y="2340898"/>
            <a:ext cx="1657237" cy="791191"/>
            <a:chOff x="1044640" y="2136114"/>
            <a:chExt cx="1467256" cy="326387"/>
          </a:xfrm>
        </p:grpSpPr>
        <p:sp>
          <p:nvSpPr>
            <p:cNvPr id="15" name="Obdélník 14">
              <a:extLst>
                <a:ext uri="{FF2B5EF4-FFF2-40B4-BE49-F238E27FC236}">
                  <a16:creationId xmlns="" xmlns:a16="http://schemas.microsoft.com/office/drawing/2014/main" id="{3C674F8E-C5EE-4ACE-BE6F-23391696A1EA}"/>
                </a:ext>
              </a:extLst>
            </p:cNvPr>
            <p:cNvSpPr/>
            <p:nvPr/>
          </p:nvSpPr>
          <p:spPr>
            <a:xfrm>
              <a:off x="1044640" y="2136114"/>
              <a:ext cx="1413515" cy="209494"/>
            </a:xfrm>
            <a:prstGeom prst="rect">
              <a:avLst/>
            </a:prstGeom>
          </p:spPr>
          <p:txBody>
            <a:bodyPr wrap="square" lIns="0" tIns="0" rIns="0" bIns="0" anchor="ctr">
              <a:spAutoFit/>
            </a:bodyPr>
            <a:lstStyle/>
            <a:p>
              <a:r>
                <a:rPr lang="cs-CZ" sz="1100" noProof="1">
                  <a:latin typeface="Montserrat Medium" panose="00000600000000000000" pitchFamily="2" charset="-18"/>
                  <a:cs typeface="Arial" panose="020B0604020202020204" pitchFamily="34" charset="0"/>
                </a:rPr>
                <a:t>JUDr. Michal Žižlavský, advokát – insolvenční správce</a:t>
              </a:r>
            </a:p>
          </p:txBody>
        </p:sp>
        <p:sp>
          <p:nvSpPr>
            <p:cNvPr id="16" name="Obdélník 15">
              <a:extLst>
                <a:ext uri="{FF2B5EF4-FFF2-40B4-BE49-F238E27FC236}">
                  <a16:creationId xmlns="" xmlns:a16="http://schemas.microsoft.com/office/drawing/2014/main" id="{3D7DCC53-98E2-4729-83E3-CCF9398237FA}"/>
                </a:ext>
              </a:extLst>
            </p:cNvPr>
            <p:cNvSpPr/>
            <p:nvPr/>
          </p:nvSpPr>
          <p:spPr>
            <a:xfrm>
              <a:off x="1044641" y="2392670"/>
              <a:ext cx="1467255" cy="69831"/>
            </a:xfrm>
            <a:prstGeom prst="rect">
              <a:avLst/>
            </a:prstGeom>
          </p:spPr>
          <p:txBody>
            <a:bodyPr wrap="square" lIns="0" tIns="0" rIns="0" bIns="0" anchor="ctr">
              <a:spAutoFit/>
            </a:bodyPr>
            <a:lstStyle/>
            <a:p>
              <a:r>
                <a:rPr lang="cs-CZ" sz="1100" noProof="1">
                  <a:cs typeface="Arial" panose="020B0604020202020204" pitchFamily="34" charset="0"/>
                  <a:hlinkClick r:id="rId4"/>
                </a:rPr>
                <a:t>michal@zizlavsky.cz</a:t>
              </a:r>
              <a:endParaRPr lang="cs-CZ" sz="1100" noProof="1">
                <a:cs typeface="Arial" panose="020B0604020202020204" pitchFamily="34" charset="0"/>
              </a:endParaRPr>
            </a:p>
          </p:txBody>
        </p:sp>
      </p:grpSp>
      <p:cxnSp>
        <p:nvCxnSpPr>
          <p:cNvPr id="17" name="Přímá spojnice 16">
            <a:extLst>
              <a:ext uri="{FF2B5EF4-FFF2-40B4-BE49-F238E27FC236}">
                <a16:creationId xmlns="" xmlns:a16="http://schemas.microsoft.com/office/drawing/2014/main" id="{97BB12B8-3703-4B87-9274-58ECF9DD212C}"/>
              </a:ext>
            </a:extLst>
          </p:cNvPr>
          <p:cNvCxnSpPr>
            <a:cxnSpLocks/>
          </p:cNvCxnSpPr>
          <p:nvPr/>
        </p:nvCxnSpPr>
        <p:spPr>
          <a:xfrm>
            <a:off x="3486150" y="379413"/>
            <a:ext cx="0" cy="26685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4059936" y="766093"/>
            <a:ext cx="5425217" cy="5555367"/>
          </a:xfrm>
          <a:prstGeom prst="rect">
            <a:avLst/>
          </a:prstGeom>
        </p:spPr>
        <p:txBody>
          <a:bodyPr wrap="square">
            <a:spAutoFit/>
          </a:bodyPr>
          <a:lstStyle/>
          <a:p>
            <a:pPr algn="just"/>
            <a:r>
              <a:rPr lang="cs-CZ" sz="1100" dirty="0">
                <a:solidFill>
                  <a:schemeClr val="tx2">
                    <a:lumMod val="50000"/>
                  </a:schemeClr>
                </a:solidFill>
                <a:latin typeface="+mj-lt"/>
                <a:cs typeface="Arial" panose="020B0604020202020204" pitchFamily="34" charset="0"/>
              </a:rPr>
              <a:t>Advokát od roku 1991. Expert na správu korporací, restrukturalizaci</a:t>
            </a:r>
            <a:br>
              <a:rPr lang="cs-CZ" sz="1100" dirty="0">
                <a:solidFill>
                  <a:schemeClr val="tx2">
                    <a:lumMod val="50000"/>
                  </a:schemeClr>
                </a:solidFill>
                <a:latin typeface="+mj-lt"/>
                <a:cs typeface="Arial" panose="020B0604020202020204" pitchFamily="34" charset="0"/>
              </a:rPr>
            </a:br>
            <a:r>
              <a:rPr lang="cs-CZ" sz="1100" dirty="0">
                <a:solidFill>
                  <a:schemeClr val="tx2">
                    <a:lumMod val="50000"/>
                  </a:schemeClr>
                </a:solidFill>
                <a:latin typeface="+mj-lt"/>
                <a:cs typeface="Arial" panose="020B0604020202020204" pitchFamily="34" charset="0"/>
              </a:rPr>
              <a:t>a insolvenci. Je vedoucím partnerem advokátní kanceláře ŽIŽLAVSKÝ </a:t>
            </a:r>
            <a:br>
              <a:rPr lang="cs-CZ" sz="1100" dirty="0">
                <a:solidFill>
                  <a:schemeClr val="tx2">
                    <a:lumMod val="50000"/>
                  </a:schemeClr>
                </a:solidFill>
                <a:latin typeface="+mj-lt"/>
                <a:cs typeface="Arial" panose="020B0604020202020204" pitchFamily="34" charset="0"/>
              </a:rPr>
            </a:br>
            <a:r>
              <a:rPr lang="cs-CZ" sz="1100" dirty="0">
                <a:solidFill>
                  <a:schemeClr val="tx2">
                    <a:lumMod val="50000"/>
                  </a:schemeClr>
                </a:solidFill>
                <a:latin typeface="+mj-lt"/>
                <a:cs typeface="Arial" panose="020B0604020202020204" pitchFamily="34" charset="0"/>
              </a:rPr>
              <a:t>a společnosti AS ZIZLAVSKY (počtem insolvenčních správců největší v České republice).</a:t>
            </a:r>
          </a:p>
          <a:p>
            <a:pPr algn="just"/>
            <a:endParaRPr lang="cs-CZ" sz="1100" dirty="0">
              <a:solidFill>
                <a:schemeClr val="tx2">
                  <a:lumMod val="50000"/>
                </a:schemeClr>
              </a:solidFill>
              <a:latin typeface="+mj-lt"/>
              <a:cs typeface="Arial" panose="020B0604020202020204" pitchFamily="34" charset="0"/>
            </a:endParaRPr>
          </a:p>
          <a:p>
            <a:pPr algn="just"/>
            <a:r>
              <a:rPr lang="cs-CZ" sz="1100" dirty="0">
                <a:solidFill>
                  <a:schemeClr val="tx2">
                    <a:lumMod val="50000"/>
                  </a:schemeClr>
                </a:solidFill>
                <a:latin typeface="+mj-lt"/>
                <a:cs typeface="Arial" panose="020B0604020202020204" pitchFamily="34" charset="0"/>
              </a:rPr>
              <a:t>JUDr. Michal Žižlavský získal jako první v České republice zvláštní </a:t>
            </a:r>
            <a:br>
              <a:rPr lang="cs-CZ" sz="1100" dirty="0">
                <a:solidFill>
                  <a:schemeClr val="tx2">
                    <a:lumMod val="50000"/>
                  </a:schemeClr>
                </a:solidFill>
                <a:latin typeface="+mj-lt"/>
                <a:cs typeface="Arial" panose="020B0604020202020204" pitchFamily="34" charset="0"/>
              </a:rPr>
            </a:br>
            <a:r>
              <a:rPr lang="cs-CZ" sz="1100" dirty="0">
                <a:solidFill>
                  <a:schemeClr val="tx2">
                    <a:lumMod val="50000"/>
                  </a:schemeClr>
                </a:solidFill>
                <a:latin typeface="+mj-lt"/>
                <a:cs typeface="Arial" panose="020B0604020202020204" pitchFamily="34" charset="0"/>
              </a:rPr>
              <a:t>povolení k řešení úpadku korporací a finančních institucí. Pracuje na nejvýznamnějších případech korporátních úpadků (OKD, Vítkovice, Sazka). V minulosti působil jako soudce.</a:t>
            </a:r>
          </a:p>
          <a:p>
            <a:pPr algn="just"/>
            <a:endParaRPr lang="cs-CZ" sz="1100" dirty="0">
              <a:solidFill>
                <a:schemeClr val="tx2">
                  <a:lumMod val="50000"/>
                </a:schemeClr>
              </a:solidFill>
              <a:latin typeface="+mj-lt"/>
              <a:cs typeface="Arial" panose="020B0604020202020204" pitchFamily="34" charset="0"/>
            </a:endParaRPr>
          </a:p>
          <a:p>
            <a:pPr algn="just"/>
            <a:r>
              <a:rPr lang="cs-CZ" sz="1100" dirty="0">
                <a:solidFill>
                  <a:schemeClr val="tx2">
                    <a:lumMod val="50000"/>
                  </a:schemeClr>
                </a:solidFill>
                <a:latin typeface="+mj-lt"/>
                <a:cs typeface="Arial" panose="020B0604020202020204" pitchFamily="34" charset="0"/>
              </a:rPr>
              <a:t>Je členem představenstva České advokátní komory a předsedou Rady expertů Asociace insolvenčních správců. Působí jako člen senátu Nejvyššího správního soudu pro kárné delikty soudců. Je členem Legislativní rady vlády České republiky.</a:t>
            </a:r>
          </a:p>
          <a:p>
            <a:pPr algn="just"/>
            <a:endParaRPr lang="cs-CZ" sz="1100" dirty="0">
              <a:solidFill>
                <a:schemeClr val="tx2">
                  <a:lumMod val="50000"/>
                </a:schemeClr>
              </a:solidFill>
              <a:latin typeface="+mj-lt"/>
              <a:cs typeface="Arial" panose="020B0604020202020204" pitchFamily="34" charset="0"/>
            </a:endParaRPr>
          </a:p>
          <a:p>
            <a:pPr algn="just"/>
            <a:r>
              <a:rPr lang="cs-CZ" sz="1100" dirty="0">
                <a:solidFill>
                  <a:schemeClr val="tx2">
                    <a:lumMod val="50000"/>
                  </a:schemeClr>
                </a:solidFill>
                <a:latin typeface="+mj-lt"/>
                <a:cs typeface="Arial" panose="020B0604020202020204" pitchFamily="34" charset="0"/>
              </a:rPr>
              <a:t>Získal </a:t>
            </a:r>
            <a:r>
              <a:rPr lang="cs-CZ" sz="1100" dirty="0" err="1">
                <a:solidFill>
                  <a:schemeClr val="tx2">
                    <a:lumMod val="50000"/>
                  </a:schemeClr>
                </a:solidFill>
                <a:latin typeface="+mj-lt"/>
                <a:cs typeface="Arial" panose="020B0604020202020204" pitchFamily="34" charset="0"/>
              </a:rPr>
              <a:t>celojustiční</a:t>
            </a:r>
            <a:r>
              <a:rPr lang="cs-CZ" sz="1100" dirty="0">
                <a:solidFill>
                  <a:schemeClr val="tx2">
                    <a:lumMod val="50000"/>
                  </a:schemeClr>
                </a:solidFill>
                <a:latin typeface="+mj-lt"/>
                <a:cs typeface="Arial" panose="020B0604020202020204" pitchFamily="34" charset="0"/>
              </a:rPr>
              <a:t> ocenění Právník roku 2017 v kategorii insolvenční právo</a:t>
            </a:r>
            <a:r>
              <a:rPr lang="cs-CZ" sz="1100" dirty="0">
                <a:solidFill>
                  <a:schemeClr val="tx2">
                    <a:lumMod val="50000"/>
                  </a:schemeClr>
                </a:solidFill>
                <a:latin typeface="+mj-lt"/>
              </a:rPr>
              <a:t>.</a:t>
            </a:r>
          </a:p>
          <a:p>
            <a:r>
              <a:rPr lang="cs-CZ" sz="1100" dirty="0">
                <a:solidFill>
                  <a:schemeClr val="tx2">
                    <a:lumMod val="50000"/>
                  </a:schemeClr>
                </a:solidFill>
                <a:latin typeface="+mj-lt"/>
              </a:rPr>
              <a:t> </a:t>
            </a:r>
          </a:p>
          <a:p>
            <a:pPr algn="just" fontAlgn="base"/>
            <a:endParaRPr lang="cs-CZ" sz="1200" dirty="0"/>
          </a:p>
          <a:p>
            <a:pPr algn="just" fontAlgn="base"/>
            <a:endParaRPr lang="cs-CZ" sz="1200" dirty="0"/>
          </a:p>
          <a:p>
            <a:pPr algn="just" fontAlgn="base"/>
            <a:endParaRPr lang="cs-CZ" sz="1200" dirty="0"/>
          </a:p>
          <a:p>
            <a:pPr algn="just" fontAlgn="base"/>
            <a:endParaRPr lang="cs-CZ" sz="1200" dirty="0"/>
          </a:p>
          <a:p>
            <a:pPr algn="just" fontAlgn="base"/>
            <a:r>
              <a:rPr lang="cs-CZ" sz="1200" dirty="0"/>
              <a:t>Advokát od roku 1991. Expert na správu korporací, insolvenci</a:t>
            </a:r>
            <a:br>
              <a:rPr lang="cs-CZ" sz="1200" dirty="0"/>
            </a:br>
            <a:r>
              <a:rPr lang="cs-CZ" sz="1200" dirty="0"/>
              <a:t>a restrukturalizaci. Vedoucí partner advokátní kanceláře ŽIŽLAVSKÝ </a:t>
            </a:r>
            <a:br>
              <a:rPr lang="cs-CZ" sz="1200" dirty="0"/>
            </a:br>
            <a:r>
              <a:rPr lang="cs-CZ" sz="1200" dirty="0"/>
              <a:t>a společnosti insolvenčních správců AS ZIZLAVSKY (počtem správců největší v České republice). </a:t>
            </a:r>
          </a:p>
          <a:p>
            <a:pPr algn="just" fontAlgn="base"/>
            <a:endParaRPr lang="cs-CZ" sz="1200" dirty="0"/>
          </a:p>
          <a:p>
            <a:pPr algn="just" fontAlgn="base"/>
            <a:r>
              <a:rPr lang="cs-CZ" sz="1200" dirty="0"/>
              <a:t>JUDr. Michal Žižlavský získal jako první v České republice zvláštní </a:t>
            </a:r>
            <a:br>
              <a:rPr lang="cs-CZ" sz="1200" dirty="0"/>
            </a:br>
            <a:r>
              <a:rPr lang="cs-CZ" sz="1200" dirty="0"/>
              <a:t>povolení k řešení úpadku korporací a finančních institucí. Pracuje na nejvýznamnějších případech korporátních úpadků v zemi (OKD, Vítkovice, Sazka). V minulosti působil jako soudce. </a:t>
            </a:r>
          </a:p>
          <a:p>
            <a:pPr algn="just" fontAlgn="base"/>
            <a:r>
              <a:rPr lang="cs-CZ" sz="1200" dirty="0"/>
              <a:t> </a:t>
            </a:r>
          </a:p>
        </p:txBody>
      </p:sp>
      <p:grpSp>
        <p:nvGrpSpPr>
          <p:cNvPr id="19" name="Skupina 18">
            <a:extLst>
              <a:ext uri="{FF2B5EF4-FFF2-40B4-BE49-F238E27FC236}">
                <a16:creationId xmlns="" xmlns:a16="http://schemas.microsoft.com/office/drawing/2014/main" id="{EEBF53C7-0055-4FE6-8A55-F64ECBA36982}"/>
              </a:ext>
            </a:extLst>
          </p:cNvPr>
          <p:cNvGrpSpPr/>
          <p:nvPr/>
        </p:nvGrpSpPr>
        <p:grpSpPr>
          <a:xfrm>
            <a:off x="2880446" y="4669875"/>
            <a:ext cx="3883026" cy="924816"/>
            <a:chOff x="2908300" y="2038350"/>
            <a:chExt cx="4092575" cy="974725"/>
          </a:xfrm>
        </p:grpSpPr>
        <p:sp>
          <p:nvSpPr>
            <p:cNvPr id="20" name="Freeform 9">
              <a:extLst>
                <a:ext uri="{FF2B5EF4-FFF2-40B4-BE49-F238E27FC236}">
                  <a16:creationId xmlns="" xmlns:a16="http://schemas.microsoft.com/office/drawing/2014/main" id="{BDC8B2D4-2293-43DA-A37F-D190E75C40A3}"/>
                </a:ext>
              </a:extLst>
            </p:cNvPr>
            <p:cNvSpPr>
              <a:spLocks/>
            </p:cNvSpPr>
            <p:nvPr/>
          </p:nvSpPr>
          <p:spPr bwMode="auto">
            <a:xfrm>
              <a:off x="4816475" y="2430463"/>
              <a:ext cx="66675" cy="161925"/>
            </a:xfrm>
            <a:custGeom>
              <a:avLst/>
              <a:gdLst>
                <a:gd name="T0" fmla="*/ 15 w 26"/>
                <a:gd name="T1" fmla="*/ 16 h 63"/>
                <a:gd name="T2" fmla="*/ 13 w 26"/>
                <a:gd name="T3" fmla="*/ 0 h 63"/>
                <a:gd name="T4" fmla="*/ 12 w 26"/>
                <a:gd name="T5" fmla="*/ 0 h 63"/>
                <a:gd name="T6" fmla="*/ 10 w 26"/>
                <a:gd name="T7" fmla="*/ 16 h 63"/>
                <a:gd name="T8" fmla="*/ 5 w 26"/>
                <a:gd name="T9" fmla="*/ 42 h 63"/>
                <a:gd name="T10" fmla="*/ 0 w 26"/>
                <a:gd name="T11" fmla="*/ 63 h 63"/>
                <a:gd name="T12" fmla="*/ 26 w 26"/>
                <a:gd name="T13" fmla="*/ 63 h 63"/>
                <a:gd name="T14" fmla="*/ 20 w 26"/>
                <a:gd name="T15" fmla="*/ 42 h 63"/>
                <a:gd name="T16" fmla="*/ 15 w 26"/>
                <a:gd name="T17"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63">
                  <a:moveTo>
                    <a:pt x="15" y="16"/>
                  </a:moveTo>
                  <a:cubicBezTo>
                    <a:pt x="14" y="10"/>
                    <a:pt x="13" y="5"/>
                    <a:pt x="13" y="0"/>
                  </a:cubicBezTo>
                  <a:cubicBezTo>
                    <a:pt x="12" y="0"/>
                    <a:pt x="12" y="0"/>
                    <a:pt x="12" y="0"/>
                  </a:cubicBezTo>
                  <a:cubicBezTo>
                    <a:pt x="12" y="5"/>
                    <a:pt x="11" y="10"/>
                    <a:pt x="10" y="16"/>
                  </a:cubicBezTo>
                  <a:cubicBezTo>
                    <a:pt x="9" y="22"/>
                    <a:pt x="8" y="31"/>
                    <a:pt x="5" y="42"/>
                  </a:cubicBezTo>
                  <a:cubicBezTo>
                    <a:pt x="0" y="63"/>
                    <a:pt x="0" y="63"/>
                    <a:pt x="0" y="63"/>
                  </a:cubicBezTo>
                  <a:cubicBezTo>
                    <a:pt x="26" y="63"/>
                    <a:pt x="26" y="63"/>
                    <a:pt x="26" y="63"/>
                  </a:cubicBezTo>
                  <a:cubicBezTo>
                    <a:pt x="20" y="42"/>
                    <a:pt x="20" y="42"/>
                    <a:pt x="20" y="42"/>
                  </a:cubicBezTo>
                  <a:cubicBezTo>
                    <a:pt x="18" y="31"/>
                    <a:pt x="16" y="22"/>
                    <a:pt x="1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1" name="Freeform 10">
              <a:extLst>
                <a:ext uri="{FF2B5EF4-FFF2-40B4-BE49-F238E27FC236}">
                  <a16:creationId xmlns="" xmlns:a16="http://schemas.microsoft.com/office/drawing/2014/main" id="{358F738C-6B68-43DB-B466-A6AB7470010D}"/>
                </a:ext>
              </a:extLst>
            </p:cNvPr>
            <p:cNvSpPr>
              <a:spLocks noEditPoints="1"/>
            </p:cNvSpPr>
            <p:nvPr/>
          </p:nvSpPr>
          <p:spPr bwMode="auto">
            <a:xfrm>
              <a:off x="2908300" y="2038350"/>
              <a:ext cx="4092575" cy="974725"/>
            </a:xfrm>
            <a:custGeom>
              <a:avLst/>
              <a:gdLst>
                <a:gd name="T0" fmla="*/ 0 w 1606"/>
                <a:gd name="T1" fmla="*/ 380 h 380"/>
                <a:gd name="T2" fmla="*/ 1606 w 1606"/>
                <a:gd name="T3" fmla="*/ 0 h 380"/>
                <a:gd name="T4" fmla="*/ 250 w 1606"/>
                <a:gd name="T5" fmla="*/ 227 h 380"/>
                <a:gd name="T6" fmla="*/ 82 w 1606"/>
                <a:gd name="T7" fmla="*/ 286 h 380"/>
                <a:gd name="T8" fmla="*/ 99 w 1606"/>
                <a:gd name="T9" fmla="*/ 152 h 380"/>
                <a:gd name="T10" fmla="*/ 259 w 1606"/>
                <a:gd name="T11" fmla="*/ 95 h 380"/>
                <a:gd name="T12" fmla="*/ 250 w 1606"/>
                <a:gd name="T13" fmla="*/ 227 h 380"/>
                <a:gd name="T14" fmla="*/ 269 w 1606"/>
                <a:gd name="T15" fmla="*/ 286 h 380"/>
                <a:gd name="T16" fmla="*/ 333 w 1606"/>
                <a:gd name="T17" fmla="*/ 95 h 380"/>
                <a:gd name="T18" fmla="*/ 512 w 1606"/>
                <a:gd name="T19" fmla="*/ 227 h 380"/>
                <a:gd name="T20" fmla="*/ 344 w 1606"/>
                <a:gd name="T21" fmla="*/ 286 h 380"/>
                <a:gd name="T22" fmla="*/ 361 w 1606"/>
                <a:gd name="T23" fmla="*/ 152 h 380"/>
                <a:gd name="T24" fmla="*/ 521 w 1606"/>
                <a:gd name="T25" fmla="*/ 95 h 380"/>
                <a:gd name="T26" fmla="*/ 512 w 1606"/>
                <a:gd name="T27" fmla="*/ 227 h 380"/>
                <a:gd name="T28" fmla="*/ 530 w 1606"/>
                <a:gd name="T29" fmla="*/ 286 h 380"/>
                <a:gd name="T30" fmla="*/ 592 w 1606"/>
                <a:gd name="T31" fmla="*/ 95 h 380"/>
                <a:gd name="T32" fmla="*/ 653 w 1606"/>
                <a:gd name="T33" fmla="*/ 224 h 380"/>
                <a:gd name="T34" fmla="*/ 791 w 1606"/>
                <a:gd name="T35" fmla="*/ 286 h 380"/>
                <a:gd name="T36" fmla="*/ 738 w 1606"/>
                <a:gd name="T37" fmla="*/ 262 h 380"/>
                <a:gd name="T38" fmla="*/ 666 w 1606"/>
                <a:gd name="T39" fmla="*/ 286 h 380"/>
                <a:gd name="T40" fmla="*/ 797 w 1606"/>
                <a:gd name="T41" fmla="*/ 95 h 380"/>
                <a:gd name="T42" fmla="*/ 791 w 1606"/>
                <a:gd name="T43" fmla="*/ 286 h 380"/>
                <a:gd name="T44" fmla="*/ 821 w 1606"/>
                <a:gd name="T45" fmla="*/ 95 h 380"/>
                <a:gd name="T46" fmla="*/ 907 w 1606"/>
                <a:gd name="T47" fmla="*/ 164 h 380"/>
                <a:gd name="T48" fmla="*/ 916 w 1606"/>
                <a:gd name="T49" fmla="*/ 209 h 380"/>
                <a:gd name="T50" fmla="*/ 920 w 1606"/>
                <a:gd name="T51" fmla="*/ 189 h 380"/>
                <a:gd name="T52" fmla="*/ 945 w 1606"/>
                <a:gd name="T53" fmla="*/ 95 h 380"/>
                <a:gd name="T54" fmla="*/ 946 w 1606"/>
                <a:gd name="T55" fmla="*/ 286 h 380"/>
                <a:gd name="T56" fmla="*/ 1126 w 1606"/>
                <a:gd name="T57" fmla="*/ 271 h 380"/>
                <a:gd name="T58" fmla="*/ 1038 w 1606"/>
                <a:gd name="T59" fmla="*/ 285 h 380"/>
                <a:gd name="T60" fmla="*/ 1023 w 1606"/>
                <a:gd name="T61" fmla="*/ 216 h 380"/>
                <a:gd name="T62" fmla="*/ 1067 w 1606"/>
                <a:gd name="T63" fmla="*/ 236 h 380"/>
                <a:gd name="T64" fmla="*/ 1081 w 1606"/>
                <a:gd name="T65" fmla="*/ 226 h 380"/>
                <a:gd name="T66" fmla="*/ 1053 w 1606"/>
                <a:gd name="T67" fmla="*/ 211 h 380"/>
                <a:gd name="T68" fmla="*/ 1013 w 1606"/>
                <a:gd name="T69" fmla="*/ 160 h 380"/>
                <a:gd name="T70" fmla="*/ 1086 w 1606"/>
                <a:gd name="T71" fmla="*/ 90 h 380"/>
                <a:gd name="T72" fmla="*/ 1144 w 1606"/>
                <a:gd name="T73" fmla="*/ 108 h 380"/>
                <a:gd name="T74" fmla="*/ 1107 w 1606"/>
                <a:gd name="T75" fmla="*/ 147 h 380"/>
                <a:gd name="T76" fmla="*/ 1079 w 1606"/>
                <a:gd name="T77" fmla="*/ 145 h 380"/>
                <a:gd name="T78" fmla="*/ 1102 w 1606"/>
                <a:gd name="T79" fmla="*/ 166 h 380"/>
                <a:gd name="T80" fmla="*/ 1136 w 1606"/>
                <a:gd name="T81" fmla="*/ 186 h 380"/>
                <a:gd name="T82" fmla="*/ 1126 w 1606"/>
                <a:gd name="T83" fmla="*/ 271 h 380"/>
                <a:gd name="T84" fmla="*/ 1229 w 1606"/>
                <a:gd name="T85" fmla="*/ 206 h 380"/>
                <a:gd name="T86" fmla="*/ 1167 w 1606"/>
                <a:gd name="T87" fmla="*/ 286 h 380"/>
                <a:gd name="T88" fmla="*/ 1229 w 1606"/>
                <a:gd name="T89" fmla="*/ 95 h 380"/>
                <a:gd name="T90" fmla="*/ 1268 w 1606"/>
                <a:gd name="T91" fmla="*/ 95 h 380"/>
                <a:gd name="T92" fmla="*/ 1286 w 1606"/>
                <a:gd name="T93" fmla="*/ 189 h 380"/>
                <a:gd name="T94" fmla="*/ 1271 w 1606"/>
                <a:gd name="T95" fmla="*/ 286 h 380"/>
                <a:gd name="T96" fmla="*/ 1464 w 1606"/>
                <a:gd name="T97" fmla="*/ 286 h 380"/>
                <a:gd name="T98" fmla="*/ 1401 w 1606"/>
                <a:gd name="T99" fmla="*/ 201 h 380"/>
                <a:gd name="T100" fmla="*/ 1414 w 1606"/>
                <a:gd name="T101" fmla="*/ 95 h 380"/>
                <a:gd name="T102" fmla="*/ 1433 w 1606"/>
                <a:gd name="T103" fmla="*/ 146 h 380"/>
                <a:gd name="T104" fmla="*/ 1438 w 1606"/>
                <a:gd name="T105" fmla="*/ 134 h 380"/>
                <a:gd name="T106" fmla="*/ 1453 w 1606"/>
                <a:gd name="T107" fmla="*/ 95 h 380"/>
                <a:gd name="T108" fmla="*/ 1464 w 1606"/>
                <a:gd name="T109" fmla="*/ 20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6" h="380">
                  <a:moveTo>
                    <a:pt x="0" y="0"/>
                  </a:moveTo>
                  <a:cubicBezTo>
                    <a:pt x="0" y="380"/>
                    <a:pt x="0" y="380"/>
                    <a:pt x="0" y="380"/>
                  </a:cubicBezTo>
                  <a:cubicBezTo>
                    <a:pt x="1606" y="380"/>
                    <a:pt x="1606" y="380"/>
                    <a:pt x="1606" y="380"/>
                  </a:cubicBezTo>
                  <a:cubicBezTo>
                    <a:pt x="1606" y="0"/>
                    <a:pt x="1606" y="0"/>
                    <a:pt x="1606" y="0"/>
                  </a:cubicBezTo>
                  <a:lnTo>
                    <a:pt x="0" y="0"/>
                  </a:lnTo>
                  <a:close/>
                  <a:moveTo>
                    <a:pt x="250" y="227"/>
                  </a:moveTo>
                  <a:cubicBezTo>
                    <a:pt x="250" y="286"/>
                    <a:pt x="250" y="286"/>
                    <a:pt x="250" y="286"/>
                  </a:cubicBezTo>
                  <a:cubicBezTo>
                    <a:pt x="82" y="286"/>
                    <a:pt x="82" y="286"/>
                    <a:pt x="82" y="286"/>
                  </a:cubicBezTo>
                  <a:cubicBezTo>
                    <a:pt x="160" y="152"/>
                    <a:pt x="160" y="152"/>
                    <a:pt x="160" y="152"/>
                  </a:cubicBezTo>
                  <a:cubicBezTo>
                    <a:pt x="99" y="152"/>
                    <a:pt x="99" y="152"/>
                    <a:pt x="99" y="152"/>
                  </a:cubicBezTo>
                  <a:cubicBezTo>
                    <a:pt x="99" y="95"/>
                    <a:pt x="99" y="95"/>
                    <a:pt x="99" y="95"/>
                  </a:cubicBezTo>
                  <a:cubicBezTo>
                    <a:pt x="259" y="95"/>
                    <a:pt x="259" y="95"/>
                    <a:pt x="259" y="95"/>
                  </a:cubicBezTo>
                  <a:cubicBezTo>
                    <a:pt x="184" y="227"/>
                    <a:pt x="184" y="227"/>
                    <a:pt x="184" y="227"/>
                  </a:cubicBezTo>
                  <a:lnTo>
                    <a:pt x="250" y="227"/>
                  </a:lnTo>
                  <a:close/>
                  <a:moveTo>
                    <a:pt x="333" y="286"/>
                  </a:moveTo>
                  <a:cubicBezTo>
                    <a:pt x="269" y="286"/>
                    <a:pt x="269" y="286"/>
                    <a:pt x="269" y="286"/>
                  </a:cubicBezTo>
                  <a:cubicBezTo>
                    <a:pt x="269" y="95"/>
                    <a:pt x="269" y="95"/>
                    <a:pt x="269" y="95"/>
                  </a:cubicBezTo>
                  <a:cubicBezTo>
                    <a:pt x="333" y="95"/>
                    <a:pt x="333" y="95"/>
                    <a:pt x="333" y="95"/>
                  </a:cubicBezTo>
                  <a:lnTo>
                    <a:pt x="333" y="286"/>
                  </a:lnTo>
                  <a:close/>
                  <a:moveTo>
                    <a:pt x="512" y="227"/>
                  </a:moveTo>
                  <a:cubicBezTo>
                    <a:pt x="512" y="286"/>
                    <a:pt x="512" y="286"/>
                    <a:pt x="512" y="286"/>
                  </a:cubicBezTo>
                  <a:cubicBezTo>
                    <a:pt x="344" y="286"/>
                    <a:pt x="344" y="286"/>
                    <a:pt x="344" y="286"/>
                  </a:cubicBezTo>
                  <a:cubicBezTo>
                    <a:pt x="421" y="152"/>
                    <a:pt x="421" y="152"/>
                    <a:pt x="421" y="152"/>
                  </a:cubicBezTo>
                  <a:cubicBezTo>
                    <a:pt x="361" y="152"/>
                    <a:pt x="361" y="152"/>
                    <a:pt x="361" y="152"/>
                  </a:cubicBezTo>
                  <a:cubicBezTo>
                    <a:pt x="361" y="95"/>
                    <a:pt x="361" y="95"/>
                    <a:pt x="361" y="95"/>
                  </a:cubicBezTo>
                  <a:cubicBezTo>
                    <a:pt x="521" y="95"/>
                    <a:pt x="521" y="95"/>
                    <a:pt x="521" y="95"/>
                  </a:cubicBezTo>
                  <a:cubicBezTo>
                    <a:pt x="445" y="227"/>
                    <a:pt x="445" y="227"/>
                    <a:pt x="445" y="227"/>
                  </a:cubicBezTo>
                  <a:lnTo>
                    <a:pt x="512" y="227"/>
                  </a:lnTo>
                  <a:close/>
                  <a:moveTo>
                    <a:pt x="653" y="286"/>
                  </a:moveTo>
                  <a:cubicBezTo>
                    <a:pt x="530" y="286"/>
                    <a:pt x="530" y="286"/>
                    <a:pt x="530" y="286"/>
                  </a:cubicBezTo>
                  <a:cubicBezTo>
                    <a:pt x="530" y="95"/>
                    <a:pt x="530" y="95"/>
                    <a:pt x="530" y="95"/>
                  </a:cubicBezTo>
                  <a:cubicBezTo>
                    <a:pt x="592" y="95"/>
                    <a:pt x="592" y="95"/>
                    <a:pt x="592" y="95"/>
                  </a:cubicBezTo>
                  <a:cubicBezTo>
                    <a:pt x="592" y="224"/>
                    <a:pt x="592" y="224"/>
                    <a:pt x="592" y="224"/>
                  </a:cubicBezTo>
                  <a:cubicBezTo>
                    <a:pt x="653" y="224"/>
                    <a:pt x="653" y="224"/>
                    <a:pt x="653" y="224"/>
                  </a:cubicBezTo>
                  <a:lnTo>
                    <a:pt x="653" y="286"/>
                  </a:lnTo>
                  <a:close/>
                  <a:moveTo>
                    <a:pt x="791" y="286"/>
                  </a:moveTo>
                  <a:cubicBezTo>
                    <a:pt x="785" y="262"/>
                    <a:pt x="785" y="262"/>
                    <a:pt x="785" y="262"/>
                  </a:cubicBezTo>
                  <a:cubicBezTo>
                    <a:pt x="738" y="262"/>
                    <a:pt x="738" y="262"/>
                    <a:pt x="738" y="262"/>
                  </a:cubicBezTo>
                  <a:cubicBezTo>
                    <a:pt x="733" y="286"/>
                    <a:pt x="733" y="286"/>
                    <a:pt x="733" y="286"/>
                  </a:cubicBezTo>
                  <a:cubicBezTo>
                    <a:pt x="666" y="286"/>
                    <a:pt x="666" y="286"/>
                    <a:pt x="666" y="286"/>
                  </a:cubicBezTo>
                  <a:cubicBezTo>
                    <a:pt x="728" y="95"/>
                    <a:pt x="728" y="95"/>
                    <a:pt x="728" y="95"/>
                  </a:cubicBezTo>
                  <a:cubicBezTo>
                    <a:pt x="797" y="95"/>
                    <a:pt x="797" y="95"/>
                    <a:pt x="797" y="95"/>
                  </a:cubicBezTo>
                  <a:cubicBezTo>
                    <a:pt x="858" y="286"/>
                    <a:pt x="858" y="286"/>
                    <a:pt x="858" y="286"/>
                  </a:cubicBezTo>
                  <a:lnTo>
                    <a:pt x="791" y="286"/>
                  </a:lnTo>
                  <a:close/>
                  <a:moveTo>
                    <a:pt x="888" y="286"/>
                  </a:moveTo>
                  <a:cubicBezTo>
                    <a:pt x="821" y="95"/>
                    <a:pt x="821" y="95"/>
                    <a:pt x="821" y="95"/>
                  </a:cubicBezTo>
                  <a:cubicBezTo>
                    <a:pt x="889" y="95"/>
                    <a:pt x="889" y="95"/>
                    <a:pt x="889" y="95"/>
                  </a:cubicBezTo>
                  <a:cubicBezTo>
                    <a:pt x="907" y="164"/>
                    <a:pt x="907" y="164"/>
                    <a:pt x="907" y="164"/>
                  </a:cubicBezTo>
                  <a:cubicBezTo>
                    <a:pt x="910" y="174"/>
                    <a:pt x="912" y="182"/>
                    <a:pt x="913" y="189"/>
                  </a:cubicBezTo>
                  <a:cubicBezTo>
                    <a:pt x="915" y="196"/>
                    <a:pt x="915" y="203"/>
                    <a:pt x="916" y="209"/>
                  </a:cubicBezTo>
                  <a:cubicBezTo>
                    <a:pt x="917" y="209"/>
                    <a:pt x="917" y="209"/>
                    <a:pt x="917" y="209"/>
                  </a:cubicBezTo>
                  <a:cubicBezTo>
                    <a:pt x="918" y="203"/>
                    <a:pt x="919" y="196"/>
                    <a:pt x="920" y="189"/>
                  </a:cubicBezTo>
                  <a:cubicBezTo>
                    <a:pt x="922" y="181"/>
                    <a:pt x="924" y="174"/>
                    <a:pt x="926" y="165"/>
                  </a:cubicBezTo>
                  <a:cubicBezTo>
                    <a:pt x="945" y="95"/>
                    <a:pt x="945" y="95"/>
                    <a:pt x="945" y="95"/>
                  </a:cubicBezTo>
                  <a:cubicBezTo>
                    <a:pt x="1012" y="95"/>
                    <a:pt x="1012" y="95"/>
                    <a:pt x="1012" y="95"/>
                  </a:cubicBezTo>
                  <a:cubicBezTo>
                    <a:pt x="946" y="286"/>
                    <a:pt x="946" y="286"/>
                    <a:pt x="946" y="286"/>
                  </a:cubicBezTo>
                  <a:lnTo>
                    <a:pt x="888" y="286"/>
                  </a:lnTo>
                  <a:close/>
                  <a:moveTo>
                    <a:pt x="1126" y="271"/>
                  </a:moveTo>
                  <a:cubicBezTo>
                    <a:pt x="1112" y="284"/>
                    <a:pt x="1094" y="291"/>
                    <a:pt x="1072" y="291"/>
                  </a:cubicBezTo>
                  <a:cubicBezTo>
                    <a:pt x="1060" y="291"/>
                    <a:pt x="1049" y="289"/>
                    <a:pt x="1038" y="285"/>
                  </a:cubicBezTo>
                  <a:cubicBezTo>
                    <a:pt x="1026" y="282"/>
                    <a:pt x="1015" y="277"/>
                    <a:pt x="1004" y="269"/>
                  </a:cubicBezTo>
                  <a:cubicBezTo>
                    <a:pt x="1023" y="216"/>
                    <a:pt x="1023" y="216"/>
                    <a:pt x="1023" y="216"/>
                  </a:cubicBezTo>
                  <a:cubicBezTo>
                    <a:pt x="1032" y="223"/>
                    <a:pt x="1040" y="228"/>
                    <a:pt x="1047" y="231"/>
                  </a:cubicBezTo>
                  <a:cubicBezTo>
                    <a:pt x="1054" y="234"/>
                    <a:pt x="1061" y="236"/>
                    <a:pt x="1067" y="236"/>
                  </a:cubicBezTo>
                  <a:cubicBezTo>
                    <a:pt x="1071" y="236"/>
                    <a:pt x="1075" y="235"/>
                    <a:pt x="1077" y="233"/>
                  </a:cubicBezTo>
                  <a:cubicBezTo>
                    <a:pt x="1079" y="231"/>
                    <a:pt x="1081" y="229"/>
                    <a:pt x="1081" y="226"/>
                  </a:cubicBezTo>
                  <a:cubicBezTo>
                    <a:pt x="1081" y="221"/>
                    <a:pt x="1075" y="216"/>
                    <a:pt x="1062" y="214"/>
                  </a:cubicBezTo>
                  <a:cubicBezTo>
                    <a:pt x="1058" y="213"/>
                    <a:pt x="1055" y="212"/>
                    <a:pt x="1053" y="211"/>
                  </a:cubicBezTo>
                  <a:cubicBezTo>
                    <a:pt x="1040" y="208"/>
                    <a:pt x="1030" y="202"/>
                    <a:pt x="1023" y="193"/>
                  </a:cubicBezTo>
                  <a:cubicBezTo>
                    <a:pt x="1016" y="184"/>
                    <a:pt x="1013" y="173"/>
                    <a:pt x="1013" y="160"/>
                  </a:cubicBezTo>
                  <a:cubicBezTo>
                    <a:pt x="1013" y="139"/>
                    <a:pt x="1020" y="123"/>
                    <a:pt x="1033" y="110"/>
                  </a:cubicBezTo>
                  <a:cubicBezTo>
                    <a:pt x="1046" y="97"/>
                    <a:pt x="1064" y="90"/>
                    <a:pt x="1086" y="90"/>
                  </a:cubicBezTo>
                  <a:cubicBezTo>
                    <a:pt x="1095" y="90"/>
                    <a:pt x="1105" y="92"/>
                    <a:pt x="1115" y="95"/>
                  </a:cubicBezTo>
                  <a:cubicBezTo>
                    <a:pt x="1125" y="98"/>
                    <a:pt x="1134" y="102"/>
                    <a:pt x="1144" y="108"/>
                  </a:cubicBezTo>
                  <a:cubicBezTo>
                    <a:pt x="1125" y="158"/>
                    <a:pt x="1125" y="158"/>
                    <a:pt x="1125" y="158"/>
                  </a:cubicBezTo>
                  <a:cubicBezTo>
                    <a:pt x="1119" y="153"/>
                    <a:pt x="1113" y="149"/>
                    <a:pt x="1107" y="147"/>
                  </a:cubicBezTo>
                  <a:cubicBezTo>
                    <a:pt x="1101" y="144"/>
                    <a:pt x="1095" y="143"/>
                    <a:pt x="1089" y="143"/>
                  </a:cubicBezTo>
                  <a:cubicBezTo>
                    <a:pt x="1085" y="143"/>
                    <a:pt x="1082" y="144"/>
                    <a:pt x="1079" y="145"/>
                  </a:cubicBezTo>
                  <a:cubicBezTo>
                    <a:pt x="1077" y="147"/>
                    <a:pt x="1076" y="149"/>
                    <a:pt x="1076" y="152"/>
                  </a:cubicBezTo>
                  <a:cubicBezTo>
                    <a:pt x="1076" y="157"/>
                    <a:pt x="1084" y="162"/>
                    <a:pt x="1102" y="166"/>
                  </a:cubicBezTo>
                  <a:cubicBezTo>
                    <a:pt x="1105" y="167"/>
                    <a:pt x="1107" y="167"/>
                    <a:pt x="1108" y="168"/>
                  </a:cubicBezTo>
                  <a:cubicBezTo>
                    <a:pt x="1120" y="171"/>
                    <a:pt x="1129" y="177"/>
                    <a:pt x="1136" y="186"/>
                  </a:cubicBezTo>
                  <a:cubicBezTo>
                    <a:pt x="1143" y="195"/>
                    <a:pt x="1147" y="206"/>
                    <a:pt x="1147" y="219"/>
                  </a:cubicBezTo>
                  <a:cubicBezTo>
                    <a:pt x="1147" y="240"/>
                    <a:pt x="1140" y="257"/>
                    <a:pt x="1126" y="271"/>
                  </a:cubicBezTo>
                  <a:close/>
                  <a:moveTo>
                    <a:pt x="1271" y="286"/>
                  </a:moveTo>
                  <a:cubicBezTo>
                    <a:pt x="1229" y="206"/>
                    <a:pt x="1229" y="206"/>
                    <a:pt x="1229" y="206"/>
                  </a:cubicBezTo>
                  <a:cubicBezTo>
                    <a:pt x="1229" y="286"/>
                    <a:pt x="1229" y="286"/>
                    <a:pt x="1229" y="286"/>
                  </a:cubicBezTo>
                  <a:cubicBezTo>
                    <a:pt x="1167" y="286"/>
                    <a:pt x="1167" y="286"/>
                    <a:pt x="1167" y="286"/>
                  </a:cubicBezTo>
                  <a:cubicBezTo>
                    <a:pt x="1167" y="95"/>
                    <a:pt x="1167" y="95"/>
                    <a:pt x="1167" y="95"/>
                  </a:cubicBezTo>
                  <a:cubicBezTo>
                    <a:pt x="1229" y="95"/>
                    <a:pt x="1229" y="95"/>
                    <a:pt x="1229" y="95"/>
                  </a:cubicBezTo>
                  <a:cubicBezTo>
                    <a:pt x="1229" y="176"/>
                    <a:pt x="1229" y="176"/>
                    <a:pt x="1229" y="176"/>
                  </a:cubicBezTo>
                  <a:cubicBezTo>
                    <a:pt x="1268" y="95"/>
                    <a:pt x="1268" y="95"/>
                    <a:pt x="1268" y="95"/>
                  </a:cubicBezTo>
                  <a:cubicBezTo>
                    <a:pt x="1339" y="95"/>
                    <a:pt x="1339" y="95"/>
                    <a:pt x="1339" y="95"/>
                  </a:cubicBezTo>
                  <a:cubicBezTo>
                    <a:pt x="1286" y="189"/>
                    <a:pt x="1286" y="189"/>
                    <a:pt x="1286" y="189"/>
                  </a:cubicBezTo>
                  <a:cubicBezTo>
                    <a:pt x="1346" y="286"/>
                    <a:pt x="1346" y="286"/>
                    <a:pt x="1346" y="286"/>
                  </a:cubicBezTo>
                  <a:lnTo>
                    <a:pt x="1271" y="286"/>
                  </a:lnTo>
                  <a:close/>
                  <a:moveTo>
                    <a:pt x="1464" y="201"/>
                  </a:moveTo>
                  <a:cubicBezTo>
                    <a:pt x="1464" y="286"/>
                    <a:pt x="1464" y="286"/>
                    <a:pt x="1464" y="286"/>
                  </a:cubicBezTo>
                  <a:cubicBezTo>
                    <a:pt x="1401" y="286"/>
                    <a:pt x="1401" y="286"/>
                    <a:pt x="1401" y="286"/>
                  </a:cubicBezTo>
                  <a:cubicBezTo>
                    <a:pt x="1401" y="201"/>
                    <a:pt x="1401" y="201"/>
                    <a:pt x="1401" y="201"/>
                  </a:cubicBezTo>
                  <a:cubicBezTo>
                    <a:pt x="1343" y="95"/>
                    <a:pt x="1343" y="95"/>
                    <a:pt x="1343" y="95"/>
                  </a:cubicBezTo>
                  <a:cubicBezTo>
                    <a:pt x="1414" y="95"/>
                    <a:pt x="1414" y="95"/>
                    <a:pt x="1414" y="95"/>
                  </a:cubicBezTo>
                  <a:cubicBezTo>
                    <a:pt x="1429" y="132"/>
                    <a:pt x="1429" y="132"/>
                    <a:pt x="1429" y="132"/>
                  </a:cubicBezTo>
                  <a:cubicBezTo>
                    <a:pt x="1430" y="135"/>
                    <a:pt x="1432" y="140"/>
                    <a:pt x="1433" y="146"/>
                  </a:cubicBezTo>
                  <a:cubicBezTo>
                    <a:pt x="1434" y="148"/>
                    <a:pt x="1434" y="148"/>
                    <a:pt x="1434" y="148"/>
                  </a:cubicBezTo>
                  <a:cubicBezTo>
                    <a:pt x="1435" y="144"/>
                    <a:pt x="1436" y="140"/>
                    <a:pt x="1438" y="134"/>
                  </a:cubicBezTo>
                  <a:cubicBezTo>
                    <a:pt x="1439" y="133"/>
                    <a:pt x="1439" y="132"/>
                    <a:pt x="1439" y="132"/>
                  </a:cubicBezTo>
                  <a:cubicBezTo>
                    <a:pt x="1453" y="95"/>
                    <a:pt x="1453" y="95"/>
                    <a:pt x="1453" y="95"/>
                  </a:cubicBezTo>
                  <a:cubicBezTo>
                    <a:pt x="1524" y="95"/>
                    <a:pt x="1524" y="95"/>
                    <a:pt x="1524" y="95"/>
                  </a:cubicBezTo>
                  <a:lnTo>
                    <a:pt x="1464"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22" name="Freeform 5">
            <a:extLst>
              <a:ext uri="{FF2B5EF4-FFF2-40B4-BE49-F238E27FC236}">
                <a16:creationId xmlns="" xmlns:a16="http://schemas.microsoft.com/office/drawing/2014/main" id="{0F12E4E3-3EFB-4A39-80F4-EA0C640F897A}"/>
              </a:ext>
            </a:extLst>
          </p:cNvPr>
          <p:cNvSpPr>
            <a:spLocks/>
          </p:cNvSpPr>
          <p:nvPr/>
        </p:nvSpPr>
        <p:spPr bwMode="auto">
          <a:xfrm rot="10800000">
            <a:off x="381000" y="4027830"/>
            <a:ext cx="9140358" cy="2335430"/>
          </a:xfrm>
          <a:custGeom>
            <a:avLst/>
            <a:gdLst>
              <a:gd name="T0" fmla="*/ 3367 w 3367"/>
              <a:gd name="T1" fmla="*/ 1170 h 1323"/>
              <a:gd name="T2" fmla="*/ 1684 w 3367"/>
              <a:gd name="T3" fmla="*/ 1323 h 1323"/>
              <a:gd name="T4" fmla="*/ 0 w 3367"/>
              <a:gd name="T5" fmla="*/ 1170 h 1323"/>
              <a:gd name="T6" fmla="*/ 0 w 3367"/>
              <a:gd name="T7" fmla="*/ 0 h 1323"/>
              <a:gd name="T8" fmla="*/ 3367 w 3367"/>
              <a:gd name="T9" fmla="*/ 0 h 1323"/>
              <a:gd name="T10" fmla="*/ 3367 w 3367"/>
              <a:gd name="T11" fmla="*/ 1170 h 1323"/>
            </a:gdLst>
            <a:ahLst/>
            <a:cxnLst>
              <a:cxn ang="0">
                <a:pos x="T0" y="T1"/>
              </a:cxn>
              <a:cxn ang="0">
                <a:pos x="T2" y="T3"/>
              </a:cxn>
              <a:cxn ang="0">
                <a:pos x="T4" y="T5"/>
              </a:cxn>
              <a:cxn ang="0">
                <a:pos x="T6" y="T7"/>
              </a:cxn>
              <a:cxn ang="0">
                <a:pos x="T8" y="T9"/>
              </a:cxn>
              <a:cxn ang="0">
                <a:pos x="T10" y="T11"/>
              </a:cxn>
            </a:cxnLst>
            <a:rect l="0" t="0" r="r" b="b"/>
            <a:pathLst>
              <a:path w="3367" h="1323">
                <a:moveTo>
                  <a:pt x="3367" y="1170"/>
                </a:moveTo>
                <a:cubicBezTo>
                  <a:pt x="2869" y="1267"/>
                  <a:pt x="2294" y="1323"/>
                  <a:pt x="1684" y="1323"/>
                </a:cubicBezTo>
                <a:cubicBezTo>
                  <a:pt x="1073" y="1323"/>
                  <a:pt x="499" y="1267"/>
                  <a:pt x="0" y="1170"/>
                </a:cubicBezTo>
                <a:cubicBezTo>
                  <a:pt x="0" y="0"/>
                  <a:pt x="0" y="0"/>
                  <a:pt x="0" y="0"/>
                </a:cubicBezTo>
                <a:cubicBezTo>
                  <a:pt x="3367" y="0"/>
                  <a:pt x="3367" y="0"/>
                  <a:pt x="3367" y="0"/>
                </a:cubicBezTo>
                <a:lnTo>
                  <a:pt x="3367" y="1170"/>
                </a:lnTo>
                <a:close/>
              </a:path>
            </a:pathLst>
          </a:custGeom>
          <a:blipFill dpi="0" rotWithShape="0">
            <a:blip r:embed="rId5"/>
            <a:srcRect/>
            <a:stretch>
              <a:fillRect t="-29950" b="-29950"/>
            </a:stretch>
          </a:blip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cs-CZ"/>
          </a:p>
        </p:txBody>
      </p:sp>
      <p:pic>
        <p:nvPicPr>
          <p:cNvPr id="24" name="Obrázek 23">
            <a:extLst>
              <a:ext uri="{FF2B5EF4-FFF2-40B4-BE49-F238E27FC236}">
                <a16:creationId xmlns="" xmlns:a16="http://schemas.microsoft.com/office/drawing/2014/main" id="{D571E54B-4254-4431-B130-DD1F92E196C8}"/>
              </a:ext>
            </a:extLst>
          </p:cNvPr>
          <p:cNvPicPr>
            <a:picLocks noChangeAspect="1"/>
          </p:cNvPicPr>
          <p:nvPr/>
        </p:nvPicPr>
        <p:blipFill>
          <a:blip r:embed="rId6"/>
          <a:stretch>
            <a:fillRect/>
          </a:stretch>
        </p:blipFill>
        <p:spPr>
          <a:xfrm>
            <a:off x="2655996" y="4786562"/>
            <a:ext cx="4590831" cy="585952"/>
          </a:xfrm>
          <a:prstGeom prst="rect">
            <a:avLst/>
          </a:prstGeom>
        </p:spPr>
      </p:pic>
      <p:sp>
        <p:nvSpPr>
          <p:cNvPr id="25" name="Obdélník 24">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3131699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12</a:t>
            </a:fld>
            <a:endParaRPr lang="cs-CZ"/>
          </a:p>
        </p:txBody>
      </p:sp>
      <p:sp>
        <p:nvSpPr>
          <p:cNvPr id="9" name="Obdélník 8"/>
          <p:cNvSpPr/>
          <p:nvPr/>
        </p:nvSpPr>
        <p:spPr>
          <a:xfrm>
            <a:off x="1389062" y="5748869"/>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8"/>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Systematika odměn</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085" y="1746777"/>
            <a:ext cx="6732000" cy="4560308"/>
          </a:xfrm>
          <a:prstGeom prst="rect">
            <a:avLst/>
          </a:prstGeom>
        </p:spPr>
      </p:pic>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normAutofit/>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4287127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13</a:t>
            </a:fld>
            <a:endParaRPr lang="cs-CZ"/>
          </a:p>
        </p:txBody>
      </p:sp>
      <p:sp>
        <p:nvSpPr>
          <p:cNvPr id="9" name="Obdélník 8"/>
          <p:cNvSpPr/>
          <p:nvPr/>
        </p:nvSpPr>
        <p:spPr>
          <a:xfrm>
            <a:off x="1389062" y="5748869"/>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8"/>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Systematika odměn</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085" y="1746777"/>
            <a:ext cx="6732000" cy="4560308"/>
          </a:xfrm>
          <a:prstGeom prst="rect">
            <a:avLst/>
          </a:prstGeom>
        </p:spPr>
      </p:pic>
      <p:pic>
        <p:nvPicPr>
          <p:cNvPr id="10" name="Obrázek 9">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
        <p:nvSpPr>
          <p:cNvPr id="11"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normAutofit/>
          </a:bodyPr>
          <a:lstStyle/>
          <a:p>
            <a:r>
              <a:rPr lang="cs-CZ" sz="1600" dirty="0" smtClean="0"/>
              <a:t>I</a:t>
            </a:r>
            <a:r>
              <a:rPr lang="cs-CZ" sz="1600" dirty="0"/>
              <a:t>. </a:t>
            </a:r>
            <a:r>
              <a:rPr lang="cs-CZ" sz="1600" dirty="0" smtClean="0"/>
              <a:t>SPOTŘEBITELÉ</a:t>
            </a:r>
            <a:endParaRPr lang="cs-CZ" sz="1600" dirty="0"/>
          </a:p>
        </p:txBody>
      </p:sp>
    </p:spTree>
    <p:extLst>
      <p:ext uri="{BB962C8B-B14F-4D97-AF65-F5344CB8AC3E}">
        <p14:creationId xmlns:p14="http://schemas.microsoft.com/office/powerpoint/2010/main" val="3490077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14</a:t>
            </a:fld>
            <a:endParaRPr lang="cs-CZ"/>
          </a:p>
        </p:txBody>
      </p:sp>
      <p:sp>
        <p:nvSpPr>
          <p:cNvPr id="9" name="Obdélník 8"/>
          <p:cNvSpPr/>
          <p:nvPr/>
        </p:nvSpPr>
        <p:spPr>
          <a:xfrm>
            <a:off x="1389062" y="5748869"/>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8"/>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Systematika odměn</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085" y="1746777"/>
            <a:ext cx="6732000" cy="4560308"/>
          </a:xfrm>
          <a:prstGeom prst="rect">
            <a:avLst/>
          </a:prstGeom>
        </p:spPr>
      </p:pic>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normAutofit/>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2386907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15</a:t>
            </a:fld>
            <a:endParaRPr lang="cs-CZ"/>
          </a:p>
        </p:txBody>
      </p:sp>
      <p:sp>
        <p:nvSpPr>
          <p:cNvPr id="9" name="Obdélník 8"/>
          <p:cNvSpPr/>
          <p:nvPr/>
        </p:nvSpPr>
        <p:spPr>
          <a:xfrm>
            <a:off x="1389062" y="5748869"/>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8"/>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Systematika odměn</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085" y="1746777"/>
            <a:ext cx="6732000" cy="4560308"/>
          </a:xfrm>
          <a:prstGeom prst="rect">
            <a:avLst/>
          </a:prstGeom>
        </p:spPr>
      </p:pic>
      <p:sp>
        <p:nvSpPr>
          <p:cNvPr id="8"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normAutofit/>
          </a:bodyPr>
          <a:lstStyle/>
          <a:p>
            <a:r>
              <a:rPr lang="cs-CZ" sz="1600" dirty="0" smtClean="0"/>
              <a:t>I</a:t>
            </a:r>
            <a:r>
              <a:rPr lang="cs-CZ" sz="1600" dirty="0"/>
              <a:t>. </a:t>
            </a:r>
            <a:r>
              <a:rPr lang="cs-CZ" sz="1600" dirty="0" smtClean="0"/>
              <a:t>SPOTŘEBITELÉ</a:t>
            </a:r>
            <a:endParaRPr lang="cs-CZ" sz="1600" dirty="0"/>
          </a:p>
        </p:txBody>
      </p:sp>
      <p:pic>
        <p:nvPicPr>
          <p:cNvPr id="10" name="Obrázek 9">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2883306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16</a:t>
            </a:fld>
            <a:endParaRPr lang="cs-CZ"/>
          </a:p>
        </p:txBody>
      </p:sp>
      <p:sp>
        <p:nvSpPr>
          <p:cNvPr id="9" name="Obdélník 8"/>
          <p:cNvSpPr/>
          <p:nvPr/>
        </p:nvSpPr>
        <p:spPr>
          <a:xfrm>
            <a:off x="1389062" y="5748869"/>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8"/>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Systematika odměn</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085" y="1746775"/>
            <a:ext cx="6732000" cy="4560313"/>
          </a:xfrm>
          <a:prstGeom prst="rect">
            <a:avLst/>
          </a:prstGeom>
        </p:spPr>
      </p:pic>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normAutofit/>
          </a:bodyPr>
          <a:lstStyle/>
          <a:p>
            <a:r>
              <a:rPr lang="cs-CZ" sz="1600" dirty="0" smtClean="0"/>
              <a:t>I</a:t>
            </a:r>
            <a:r>
              <a:rPr lang="cs-CZ" sz="1600" dirty="0"/>
              <a:t>. </a:t>
            </a:r>
            <a:r>
              <a:rPr lang="cs-CZ" sz="1600" dirty="0" smtClean="0"/>
              <a:t>SPOTŘEBITELÉ</a:t>
            </a:r>
            <a:endParaRPr lang="cs-CZ" sz="1600" dirty="0"/>
          </a:p>
        </p:txBody>
      </p:sp>
      <p:pic>
        <p:nvPicPr>
          <p:cNvPr id="11" name="Obrázek 10"/>
          <p:cNvPicPr>
            <a:picLocks noChangeAspect="1"/>
          </p:cNvPicPr>
          <p:nvPr/>
        </p:nvPicPr>
        <p:blipFill>
          <a:blip r:embed="rId4"/>
          <a:stretch>
            <a:fillRect/>
          </a:stretch>
        </p:blipFill>
        <p:spPr>
          <a:xfrm>
            <a:off x="7080763" y="5802762"/>
            <a:ext cx="1296837" cy="504326"/>
          </a:xfrm>
          <a:prstGeom prst="rect">
            <a:avLst/>
          </a:prstGeom>
        </p:spPr>
      </p:pic>
      <p:pic>
        <p:nvPicPr>
          <p:cNvPr id="12" name="Obrázek 11">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5"/>
          <a:stretch>
            <a:fillRect/>
          </a:stretch>
        </p:blipFill>
        <p:spPr>
          <a:xfrm>
            <a:off x="667295" y="581612"/>
            <a:ext cx="483880" cy="671241"/>
          </a:xfrm>
          <a:prstGeom prst="rect">
            <a:avLst/>
          </a:prstGeom>
        </p:spPr>
      </p:pic>
    </p:spTree>
    <p:extLst>
      <p:ext uri="{BB962C8B-B14F-4D97-AF65-F5344CB8AC3E}">
        <p14:creationId xmlns:p14="http://schemas.microsoft.com/office/powerpoint/2010/main" val="3538001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17</a:t>
            </a:fld>
            <a:endParaRPr lang="cs-CZ"/>
          </a:p>
        </p:txBody>
      </p:sp>
      <p:sp>
        <p:nvSpPr>
          <p:cNvPr id="6" name="Nadpis 5"/>
          <p:cNvSpPr>
            <a:spLocks noGrp="1"/>
          </p:cNvSpPr>
          <p:nvPr>
            <p:ph type="title"/>
          </p:nvPr>
        </p:nvSpPr>
        <p:spPr>
          <a:xfrm>
            <a:off x="3314700" y="803028"/>
            <a:ext cx="6210300" cy="332399"/>
          </a:xfrm>
        </p:spPr>
        <p:txBody>
          <a:bodyPr/>
          <a:lstStyle/>
          <a:p>
            <a:pPr algn="ctr"/>
            <a:r>
              <a:rPr lang="cs-CZ" dirty="0" smtClean="0"/>
              <a:t>K LIMITOVANÉ odměně</a:t>
            </a:r>
            <a:endParaRPr lang="cs-CZ" dirty="0"/>
          </a:p>
        </p:txBody>
      </p:sp>
      <p:sp>
        <p:nvSpPr>
          <p:cNvPr id="5" name="Obdélník 4"/>
          <p:cNvSpPr/>
          <p:nvPr/>
        </p:nvSpPr>
        <p:spPr>
          <a:xfrm>
            <a:off x="398054" y="6342187"/>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rotWithShape="1">
          <a:blip r:embed="rId3"/>
          <a:srcRect t="9792" b="6401"/>
          <a:stretch/>
        </p:blipFill>
        <p:spPr>
          <a:xfrm>
            <a:off x="738804" y="1679123"/>
            <a:ext cx="2977410" cy="4591345"/>
          </a:xfrm>
          <a:prstGeom prst="rect">
            <a:avLst/>
          </a:prstGeom>
        </p:spPr>
      </p:pic>
      <p:sp>
        <p:nvSpPr>
          <p:cNvPr id="9" name="Obdélník 8"/>
          <p:cNvSpPr/>
          <p:nvPr/>
        </p:nvSpPr>
        <p:spPr>
          <a:xfrm>
            <a:off x="6745461" y="3105836"/>
            <a:ext cx="2522109" cy="646331"/>
          </a:xfrm>
          <a:prstGeom prst="rect">
            <a:avLst/>
          </a:prstGeom>
        </p:spPr>
        <p:txBody>
          <a:bodyPr wrap="square">
            <a:spAutoFit/>
          </a:bodyPr>
          <a:lstStyle/>
          <a:p>
            <a:pPr algn="ctr"/>
            <a:r>
              <a:rPr lang="cs-CZ" b="1" dirty="0">
                <a:solidFill>
                  <a:srgbClr val="1F497D"/>
                </a:solidFill>
                <a:latin typeface="Arial" panose="020B0604020202020204" pitchFamily="34" charset="0"/>
                <a:ea typeface="Times New Roman" panose="02020603050405020304" pitchFamily="18" charset="0"/>
              </a:rPr>
              <a:t>k poznámkám 1. až 5. viz dále</a:t>
            </a:r>
            <a:endParaRPr lang="cs-CZ" b="1" dirty="0"/>
          </a:p>
        </p:txBody>
      </p:sp>
      <p:pic>
        <p:nvPicPr>
          <p:cNvPr id="10" name="Obrázek 9"/>
          <p:cNvPicPr>
            <a:picLocks noChangeAspect="1"/>
          </p:cNvPicPr>
          <p:nvPr/>
        </p:nvPicPr>
        <p:blipFill rotWithShape="1">
          <a:blip r:embed="rId4">
            <a:extLst>
              <a:ext uri="{28A0092B-C50C-407E-A947-70E740481C1C}">
                <a14:useLocalDpi xmlns:a14="http://schemas.microsoft.com/office/drawing/2010/main" val="0"/>
              </a:ext>
            </a:extLst>
          </a:blip>
          <a:srcRect t="12973" b="14114"/>
          <a:stretch/>
        </p:blipFill>
        <p:spPr>
          <a:xfrm>
            <a:off x="3755944" y="1723679"/>
            <a:ext cx="2910054" cy="4594415"/>
          </a:xfrm>
          <a:prstGeom prst="rect">
            <a:avLst/>
          </a:prstGeom>
        </p:spPr>
      </p:pic>
      <p:sp>
        <p:nvSpPr>
          <p:cNvPr id="12" name="Obdélník 11">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1"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3" name="Obrázek 12">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5"/>
          <a:stretch>
            <a:fillRect/>
          </a:stretch>
        </p:blipFill>
        <p:spPr>
          <a:xfrm>
            <a:off x="667295" y="581612"/>
            <a:ext cx="483880" cy="671241"/>
          </a:xfrm>
          <a:prstGeom prst="rect">
            <a:avLst/>
          </a:prstGeom>
        </p:spPr>
      </p:pic>
    </p:spTree>
    <p:extLst>
      <p:ext uri="{BB962C8B-B14F-4D97-AF65-F5344CB8AC3E}">
        <p14:creationId xmlns:p14="http://schemas.microsoft.com/office/powerpoint/2010/main" val="937484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18</a:t>
            </a:fld>
            <a:endParaRPr lang="cs-CZ"/>
          </a:p>
        </p:txBody>
      </p:sp>
      <p:sp>
        <p:nvSpPr>
          <p:cNvPr id="6" name="Nadpis 5"/>
          <p:cNvSpPr>
            <a:spLocks noGrp="1"/>
          </p:cNvSpPr>
          <p:nvPr>
            <p:ph type="title"/>
          </p:nvPr>
        </p:nvSpPr>
        <p:spPr>
          <a:xfrm>
            <a:off x="3314700" y="803028"/>
            <a:ext cx="6210300" cy="332399"/>
          </a:xfrm>
        </p:spPr>
        <p:txBody>
          <a:bodyPr/>
          <a:lstStyle/>
          <a:p>
            <a:pPr algn="ctr"/>
            <a:r>
              <a:rPr lang="cs-CZ" dirty="0" smtClean="0"/>
              <a:t>1. poznámka</a:t>
            </a:r>
            <a:endParaRPr lang="cs-CZ" dirty="0"/>
          </a:p>
        </p:txBody>
      </p:sp>
      <p:sp>
        <p:nvSpPr>
          <p:cNvPr id="5" name="Obdélník 4"/>
          <p:cNvSpPr/>
          <p:nvPr/>
        </p:nvSpPr>
        <p:spPr>
          <a:xfrm>
            <a:off x="398054" y="6342187"/>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obsah 1"/>
          <p:cNvSpPr>
            <a:spLocks noGrp="1"/>
          </p:cNvSpPr>
          <p:nvPr>
            <p:ph sz="quarter" idx="12"/>
          </p:nvPr>
        </p:nvSpPr>
        <p:spPr>
          <a:xfrm>
            <a:off x="631178" y="1642684"/>
            <a:ext cx="8785871" cy="4700964"/>
          </a:xfrm>
        </p:spPr>
        <p:txBody>
          <a:bodyPr/>
          <a:lstStyle/>
          <a:p>
            <a:pPr marL="342900" indent="-342900" algn="just">
              <a:buFont typeface="+mj-lt"/>
              <a:buAutoNum type="arabicPeriod"/>
            </a:pPr>
            <a:endParaRPr lang="cs-CZ" b="1" i="1" dirty="0" smtClean="0"/>
          </a:p>
          <a:p>
            <a:pPr marL="271463" indent="0" algn="ctr">
              <a:lnSpc>
                <a:spcPct val="150000"/>
              </a:lnSpc>
              <a:buNone/>
            </a:pPr>
            <a:endParaRPr lang="cs-CZ" b="1" i="1" dirty="0"/>
          </a:p>
          <a:p>
            <a:pPr marL="271463" indent="0" algn="ctr">
              <a:lnSpc>
                <a:spcPct val="150000"/>
              </a:lnSpc>
              <a:buNone/>
            </a:pPr>
            <a:r>
              <a:rPr lang="cs-CZ" sz="2000" b="1" dirty="0" smtClean="0">
                <a:solidFill>
                  <a:srgbClr val="054777"/>
                </a:solidFill>
              </a:rPr>
              <a:t>Řádné </a:t>
            </a:r>
            <a:r>
              <a:rPr lang="cs-CZ" sz="2000" b="1" dirty="0">
                <a:solidFill>
                  <a:srgbClr val="054777"/>
                </a:solidFill>
              </a:rPr>
              <a:t>poskytnutí právních služeb advokátem klientovi ucházejícímu se o řešení vlastních nepříznivých finančních poměrů se nemůže omezit pouze na slepé následování pokynu ,,</a:t>
            </a:r>
            <a:r>
              <a:rPr lang="cs-CZ" sz="2000" b="1" i="1" dirty="0">
                <a:solidFill>
                  <a:srgbClr val="054777"/>
                </a:solidFill>
              </a:rPr>
              <a:t>zpracujte návrh na </a:t>
            </a:r>
            <a:r>
              <a:rPr lang="cs-CZ" sz="2000" b="1" dirty="0">
                <a:solidFill>
                  <a:srgbClr val="054777"/>
                </a:solidFill>
              </a:rPr>
              <a:t>oddlužení“, ale je nutné nejprve vyhodnotit, zda klient </a:t>
            </a:r>
            <a:r>
              <a:rPr lang="cs-CZ" sz="2000" b="1" dirty="0" smtClean="0">
                <a:solidFill>
                  <a:srgbClr val="054777"/>
                </a:solidFill>
              </a:rPr>
              <a:t>                        má </a:t>
            </a:r>
            <a:r>
              <a:rPr lang="cs-CZ" sz="2000" b="1" dirty="0">
                <a:solidFill>
                  <a:srgbClr val="054777"/>
                </a:solidFill>
              </a:rPr>
              <a:t>vůbec šanci dosáhnout povolení oddlužení…</a:t>
            </a:r>
          </a:p>
          <a:p>
            <a:pPr>
              <a:lnSpc>
                <a:spcPct val="150000"/>
              </a:lnSpc>
            </a:pPr>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Tree>
    <p:extLst>
      <p:ext uri="{BB962C8B-B14F-4D97-AF65-F5344CB8AC3E}">
        <p14:creationId xmlns:p14="http://schemas.microsoft.com/office/powerpoint/2010/main" val="2862916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19</a:t>
            </a:fld>
            <a:endParaRPr lang="cs-CZ"/>
          </a:p>
        </p:txBody>
      </p:sp>
      <p:sp>
        <p:nvSpPr>
          <p:cNvPr id="9" name="Zástupný symbol pro obsah 1"/>
          <p:cNvSpPr>
            <a:spLocks noGrp="1"/>
          </p:cNvSpPr>
          <p:nvPr>
            <p:ph sz="quarter" idx="12"/>
          </p:nvPr>
        </p:nvSpPr>
        <p:spPr>
          <a:xfrm>
            <a:off x="614994" y="1577947"/>
            <a:ext cx="8802056" cy="4665006"/>
          </a:xfrm>
        </p:spPr>
        <p:txBody>
          <a:bodyPr/>
          <a:lstStyle/>
          <a:p>
            <a:pPr marL="342900" indent="-342900" algn="just">
              <a:buFont typeface="+mj-lt"/>
              <a:buAutoNum type="arabicPeriod"/>
            </a:pPr>
            <a:endParaRPr lang="cs-CZ" i="1" dirty="0"/>
          </a:p>
          <a:p>
            <a:pPr marL="271463" indent="0" algn="ctr">
              <a:lnSpc>
                <a:spcPct val="150000"/>
              </a:lnSpc>
              <a:buNone/>
            </a:pPr>
            <a:endParaRPr lang="cs-CZ" sz="2000" b="1" dirty="0" smtClean="0">
              <a:solidFill>
                <a:srgbClr val="054777"/>
              </a:solidFill>
            </a:endParaRPr>
          </a:p>
          <a:p>
            <a:pPr marL="271463" indent="0" algn="ctr">
              <a:lnSpc>
                <a:spcPct val="150000"/>
              </a:lnSpc>
              <a:buNone/>
            </a:pPr>
            <a:r>
              <a:rPr lang="cs-CZ" sz="2000" b="1" dirty="0" smtClean="0">
                <a:solidFill>
                  <a:srgbClr val="054777"/>
                </a:solidFill>
              </a:rPr>
              <a:t>Rovněž </a:t>
            </a:r>
            <a:r>
              <a:rPr lang="cs-CZ" sz="2000" b="1" dirty="0">
                <a:solidFill>
                  <a:srgbClr val="054777"/>
                </a:solidFill>
              </a:rPr>
              <a:t>tak zákonodárce zjevně nepředpokládá, že by odměna dle             </a:t>
            </a:r>
            <a:r>
              <a:rPr lang="cs-CZ" sz="2000" b="1" dirty="0"/>
              <a:t>§ 390a odst. 3 IZ měla pokrývat činnost zástupce dlužníka po celou dobu insolvenčního řízení, zejména tedy ve fázi po rozhodnutí o úpadku – typicky např. účast na přezkumném či jiném jednání se správcem či u soudu. </a:t>
            </a:r>
            <a:endParaRPr lang="cs-CZ" sz="2000" b="1" dirty="0">
              <a:solidFill>
                <a:srgbClr val="054777"/>
              </a:solidFill>
            </a:endParaRPr>
          </a:p>
          <a:p>
            <a:pPr marL="0" indent="0">
              <a:lnSpc>
                <a:spcPct val="150000"/>
              </a:lnSpc>
              <a:buNone/>
            </a:pPr>
            <a:r>
              <a:rPr lang="cs-CZ" sz="2000" dirty="0">
                <a:solidFill>
                  <a:srgbClr val="054777"/>
                </a:solidFill>
              </a:rPr>
              <a:t>    </a:t>
            </a:r>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6" name="Nadpis 5"/>
          <p:cNvSpPr>
            <a:spLocks noGrp="1"/>
          </p:cNvSpPr>
          <p:nvPr>
            <p:ph type="title"/>
          </p:nvPr>
        </p:nvSpPr>
        <p:spPr/>
        <p:txBody>
          <a:bodyPr/>
          <a:lstStyle/>
          <a:p>
            <a:pPr algn="ctr"/>
            <a:r>
              <a:rPr lang="cs-CZ" dirty="0"/>
              <a:t>2. poznámka</a:t>
            </a:r>
          </a:p>
        </p:txBody>
      </p:sp>
      <p:sp>
        <p:nvSpPr>
          <p:cNvPr id="5" name="Obdélník 4"/>
          <p:cNvSpPr/>
          <p:nvPr/>
        </p:nvSpPr>
        <p:spPr>
          <a:xfrm>
            <a:off x="398054" y="6342187"/>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Tree>
    <p:extLst>
      <p:ext uri="{BB962C8B-B14F-4D97-AF65-F5344CB8AC3E}">
        <p14:creationId xmlns:p14="http://schemas.microsoft.com/office/powerpoint/2010/main" val="2428140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Metoda přístupu</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Zástupný symbol pro obsah 4"/>
          <p:cNvPicPr>
            <a:picLocks noChangeAspect="1"/>
          </p:cNvPicPr>
          <p:nvPr/>
        </p:nvPicPr>
        <p:blipFill rotWithShape="1">
          <a:blip r:embed="rId4">
            <a:extLst>
              <a:ext uri="{28A0092B-C50C-407E-A947-70E740481C1C}">
                <a14:useLocalDpi xmlns:a14="http://schemas.microsoft.com/office/drawing/2010/main" val="0"/>
              </a:ext>
            </a:extLst>
          </a:blip>
          <a:srcRect b="10082"/>
          <a:stretch/>
        </p:blipFill>
        <p:spPr>
          <a:xfrm>
            <a:off x="1322280" y="1581459"/>
            <a:ext cx="7025244" cy="4223723"/>
          </a:xfrm>
          <a:prstGeom prst="rect">
            <a:avLst/>
          </a:prstGeom>
        </p:spPr>
      </p:pic>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1"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4" name="Obrázek 13"/>
          <p:cNvPicPr>
            <a:picLocks noChangeAspect="1"/>
          </p:cNvPicPr>
          <p:nvPr/>
        </p:nvPicPr>
        <p:blipFill>
          <a:blip r:embed="rId5"/>
          <a:stretch>
            <a:fillRect/>
          </a:stretch>
        </p:blipFill>
        <p:spPr>
          <a:xfrm>
            <a:off x="7558328" y="5791609"/>
            <a:ext cx="1296837" cy="504326"/>
          </a:xfrm>
          <a:prstGeom prst="rect">
            <a:avLst/>
          </a:prstGeom>
        </p:spPr>
      </p:pic>
      <p:pic>
        <p:nvPicPr>
          <p:cNvPr id="15" name="Obrázek 14">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6"/>
          <a:stretch>
            <a:fillRect/>
          </a:stretch>
        </p:blipFill>
        <p:spPr>
          <a:xfrm>
            <a:off x="667295" y="581612"/>
            <a:ext cx="483880" cy="671241"/>
          </a:xfrm>
          <a:prstGeom prst="rect">
            <a:avLst/>
          </a:prstGeom>
        </p:spPr>
      </p:pic>
    </p:spTree>
    <p:extLst>
      <p:ext uri="{BB962C8B-B14F-4D97-AF65-F5344CB8AC3E}">
        <p14:creationId xmlns:p14="http://schemas.microsoft.com/office/powerpoint/2010/main" val="2306397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20</a:t>
            </a:fld>
            <a:endParaRPr lang="cs-CZ"/>
          </a:p>
        </p:txBody>
      </p:sp>
      <p:sp>
        <p:nvSpPr>
          <p:cNvPr id="6" name="Nadpis 5"/>
          <p:cNvSpPr>
            <a:spLocks noGrp="1"/>
          </p:cNvSpPr>
          <p:nvPr>
            <p:ph type="title"/>
          </p:nvPr>
        </p:nvSpPr>
        <p:spPr>
          <a:xfrm>
            <a:off x="3314700" y="803028"/>
            <a:ext cx="6210300" cy="332399"/>
          </a:xfrm>
        </p:spPr>
        <p:txBody>
          <a:bodyPr/>
          <a:lstStyle/>
          <a:p>
            <a:pPr algn="ctr"/>
            <a:r>
              <a:rPr lang="cs-CZ" dirty="0" smtClean="0"/>
              <a:t>3. poznámka</a:t>
            </a:r>
            <a:endParaRPr lang="cs-CZ" dirty="0"/>
          </a:p>
        </p:txBody>
      </p:sp>
      <p:sp>
        <p:nvSpPr>
          <p:cNvPr id="5" name="Obdélník 4"/>
          <p:cNvSpPr/>
          <p:nvPr/>
        </p:nvSpPr>
        <p:spPr>
          <a:xfrm>
            <a:off x="398054" y="6342187"/>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ástupný symbol pro obsah 1"/>
          <p:cNvSpPr>
            <a:spLocks noGrp="1"/>
          </p:cNvSpPr>
          <p:nvPr>
            <p:ph sz="quarter" idx="12"/>
          </p:nvPr>
        </p:nvSpPr>
        <p:spPr>
          <a:xfrm>
            <a:off x="623087" y="1650775"/>
            <a:ext cx="8660956" cy="4692873"/>
          </a:xfrm>
        </p:spPr>
        <p:txBody>
          <a:bodyPr/>
          <a:lstStyle/>
          <a:p>
            <a:pPr marL="342900" indent="-342900" algn="just">
              <a:buFont typeface="+mj-lt"/>
              <a:buAutoNum type="arabicPeriod"/>
            </a:pPr>
            <a:endParaRPr lang="cs-CZ" i="1" dirty="0"/>
          </a:p>
          <a:p>
            <a:pPr marL="271463" indent="0" algn="ctr">
              <a:lnSpc>
                <a:spcPct val="150000"/>
              </a:lnSpc>
              <a:buNone/>
            </a:pPr>
            <a:endParaRPr lang="cs-CZ" sz="2000" b="1" dirty="0" smtClean="0">
              <a:solidFill>
                <a:srgbClr val="054777"/>
              </a:solidFill>
            </a:endParaRPr>
          </a:p>
          <a:p>
            <a:pPr marL="271463" indent="0" algn="ctr">
              <a:lnSpc>
                <a:spcPct val="150000"/>
              </a:lnSpc>
              <a:buNone/>
            </a:pPr>
            <a:r>
              <a:rPr lang="cs-CZ" sz="2000" b="1" dirty="0" smtClean="0">
                <a:solidFill>
                  <a:srgbClr val="054777"/>
                </a:solidFill>
              </a:rPr>
              <a:t>Obecně </a:t>
            </a:r>
            <a:r>
              <a:rPr lang="cs-CZ" sz="2000" b="1" dirty="0">
                <a:solidFill>
                  <a:srgbClr val="054777"/>
                </a:solidFill>
              </a:rPr>
              <a:t>tedy není vyloučeno, aby po právu existovaly pohledávky </a:t>
            </a:r>
            <a:r>
              <a:rPr lang="cs-CZ" sz="2000" b="1" dirty="0" smtClean="0">
                <a:solidFill>
                  <a:srgbClr val="054777"/>
                </a:solidFill>
              </a:rPr>
              <a:t>    z </a:t>
            </a:r>
            <a:r>
              <a:rPr lang="cs-CZ" sz="2000" b="1" dirty="0">
                <a:solidFill>
                  <a:srgbClr val="054777"/>
                </a:solidFill>
              </a:rPr>
              <a:t>titulu poskytnutých právních služeb v režimu ,,běžných pohledávek“, a vedle toho též pohledávka postavená na roveň pohledávkám za majetkovou podstatu ve smyslu </a:t>
            </a:r>
            <a:r>
              <a:rPr lang="cs-CZ" sz="2000" b="1" dirty="0" smtClean="0">
                <a:solidFill>
                  <a:srgbClr val="054777"/>
                </a:solidFill>
              </a:rPr>
              <a:t>                               </a:t>
            </a:r>
            <a:r>
              <a:rPr lang="cs-CZ" sz="2000" b="1" dirty="0" smtClean="0"/>
              <a:t>§ </a:t>
            </a:r>
            <a:r>
              <a:rPr lang="cs-CZ" sz="2000" b="1" dirty="0"/>
              <a:t>390a odst. 3 a 5 IZ.</a:t>
            </a:r>
            <a:endParaRPr lang="cs-CZ" sz="2000" b="1" dirty="0">
              <a:solidFill>
                <a:srgbClr val="054777"/>
              </a:solidFill>
            </a:endParaRPr>
          </a:p>
          <a:p>
            <a:pPr marL="0" indent="0">
              <a:lnSpc>
                <a:spcPct val="150000"/>
              </a:lnSpc>
              <a:buNone/>
            </a:pPr>
            <a:r>
              <a:rPr lang="cs-CZ" sz="2000" dirty="0">
                <a:solidFill>
                  <a:srgbClr val="054777"/>
                </a:solidFill>
              </a:rPr>
              <a:t>    </a:t>
            </a:r>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sp>
        <p:nvSpPr>
          <p:cNvPr id="11" name="Obdélník 10">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pic>
        <p:nvPicPr>
          <p:cNvPr id="12" name="Obrázek 11">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Tree>
    <p:extLst>
      <p:ext uri="{BB962C8B-B14F-4D97-AF65-F5344CB8AC3E}">
        <p14:creationId xmlns:p14="http://schemas.microsoft.com/office/powerpoint/2010/main" val="2294436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21</a:t>
            </a:fld>
            <a:endParaRPr lang="cs-CZ"/>
          </a:p>
        </p:txBody>
      </p:sp>
      <p:sp>
        <p:nvSpPr>
          <p:cNvPr id="6" name="Nadpis 5"/>
          <p:cNvSpPr>
            <a:spLocks noGrp="1"/>
          </p:cNvSpPr>
          <p:nvPr>
            <p:ph type="title"/>
          </p:nvPr>
        </p:nvSpPr>
        <p:spPr>
          <a:xfrm>
            <a:off x="3314700" y="803028"/>
            <a:ext cx="6210300" cy="332399"/>
          </a:xfrm>
        </p:spPr>
        <p:txBody>
          <a:bodyPr/>
          <a:lstStyle/>
          <a:p>
            <a:pPr algn="ctr"/>
            <a:r>
              <a:rPr lang="cs-CZ" dirty="0" smtClean="0"/>
              <a:t>4. Poznámka </a:t>
            </a:r>
            <a:endParaRPr lang="cs-CZ" dirty="0"/>
          </a:p>
        </p:txBody>
      </p:sp>
      <p:sp>
        <p:nvSpPr>
          <p:cNvPr id="5" name="Obdélník 4"/>
          <p:cNvSpPr/>
          <p:nvPr/>
        </p:nvSpPr>
        <p:spPr>
          <a:xfrm>
            <a:off x="398054" y="6342187"/>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ástupný symbol pro obsah 1"/>
          <p:cNvSpPr>
            <a:spLocks noGrp="1"/>
          </p:cNvSpPr>
          <p:nvPr>
            <p:ph sz="quarter" idx="12"/>
          </p:nvPr>
        </p:nvSpPr>
        <p:spPr>
          <a:xfrm>
            <a:off x="639270" y="1796432"/>
            <a:ext cx="8777779" cy="4547216"/>
          </a:xfrm>
        </p:spPr>
        <p:txBody>
          <a:bodyPr/>
          <a:lstStyle/>
          <a:p>
            <a:pPr marL="342900" indent="-342900" algn="just">
              <a:buFont typeface="+mj-lt"/>
              <a:buAutoNum type="arabicPeriod"/>
            </a:pPr>
            <a:endParaRPr lang="cs-CZ" i="1" dirty="0" smtClean="0"/>
          </a:p>
          <a:p>
            <a:pPr marL="342900" indent="-342900" algn="just">
              <a:buFont typeface="+mj-lt"/>
              <a:buAutoNum type="arabicPeriod"/>
            </a:pPr>
            <a:endParaRPr lang="cs-CZ" i="1" dirty="0"/>
          </a:p>
          <a:p>
            <a:pPr marL="271463" indent="0" algn="ctr">
              <a:lnSpc>
                <a:spcPct val="150000"/>
              </a:lnSpc>
              <a:buNone/>
            </a:pPr>
            <a:r>
              <a:rPr lang="cs-CZ" sz="2000" b="1" dirty="0" smtClean="0">
                <a:solidFill>
                  <a:srgbClr val="054777"/>
                </a:solidFill>
              </a:rPr>
              <a:t>Odměnu </a:t>
            </a:r>
            <a:r>
              <a:rPr lang="cs-CZ" sz="2000" b="1" dirty="0">
                <a:solidFill>
                  <a:srgbClr val="054777"/>
                </a:solidFill>
              </a:rPr>
              <a:t>za právní služby spočívající ,,</a:t>
            </a:r>
            <a:r>
              <a:rPr lang="cs-CZ" sz="2000" b="1" i="1" dirty="0">
                <a:solidFill>
                  <a:srgbClr val="054777"/>
                </a:solidFill>
              </a:rPr>
              <a:t>zejména</a:t>
            </a:r>
            <a:r>
              <a:rPr lang="cs-CZ" sz="2000" b="1" i="1" dirty="0"/>
              <a:t> ve zjištění rozsahu dluhů klienta a vyhodnocení jeho finanční situace včetně možných způsobů jejího řešení</a:t>
            </a:r>
            <a:r>
              <a:rPr lang="cs-CZ" sz="2000" b="1" dirty="0"/>
              <a:t>“, soud za odměnu ve smyslu § 390a odst. 3 IZ nepovažuje.</a:t>
            </a:r>
            <a:endParaRPr lang="cs-CZ" sz="2000" b="1" dirty="0">
              <a:solidFill>
                <a:srgbClr val="054777"/>
              </a:solidFill>
            </a:endParaRPr>
          </a:p>
          <a:p>
            <a:pPr marL="0" indent="0">
              <a:lnSpc>
                <a:spcPct val="150000"/>
              </a:lnSpc>
              <a:buNone/>
            </a:pPr>
            <a:r>
              <a:rPr lang="cs-CZ" sz="2000" dirty="0">
                <a:solidFill>
                  <a:srgbClr val="054777"/>
                </a:solidFill>
              </a:rPr>
              <a:t>    </a:t>
            </a:r>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10" name="Obdélník 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9"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Tree>
    <p:extLst>
      <p:ext uri="{BB962C8B-B14F-4D97-AF65-F5344CB8AC3E}">
        <p14:creationId xmlns:p14="http://schemas.microsoft.com/office/powerpoint/2010/main" val="3169508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22</a:t>
            </a:fld>
            <a:endParaRPr lang="cs-CZ"/>
          </a:p>
        </p:txBody>
      </p:sp>
      <p:sp>
        <p:nvSpPr>
          <p:cNvPr id="6" name="Nadpis 5"/>
          <p:cNvSpPr>
            <a:spLocks noGrp="1"/>
          </p:cNvSpPr>
          <p:nvPr>
            <p:ph type="title"/>
          </p:nvPr>
        </p:nvSpPr>
        <p:spPr>
          <a:xfrm>
            <a:off x="3314700" y="803028"/>
            <a:ext cx="6210300" cy="332399"/>
          </a:xfrm>
        </p:spPr>
        <p:txBody>
          <a:bodyPr/>
          <a:lstStyle/>
          <a:p>
            <a:pPr algn="ctr"/>
            <a:r>
              <a:rPr lang="cs-CZ" dirty="0"/>
              <a:t>5</a:t>
            </a:r>
            <a:r>
              <a:rPr lang="cs-CZ" dirty="0" smtClean="0"/>
              <a:t>. Poznámka </a:t>
            </a:r>
            <a:endParaRPr lang="cs-CZ" dirty="0"/>
          </a:p>
        </p:txBody>
      </p:sp>
      <p:sp>
        <p:nvSpPr>
          <p:cNvPr id="5" name="Obdélník 4"/>
          <p:cNvSpPr/>
          <p:nvPr/>
        </p:nvSpPr>
        <p:spPr>
          <a:xfrm>
            <a:off x="398054" y="6342187"/>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obsah 1"/>
          <p:cNvSpPr txBox="1">
            <a:spLocks/>
          </p:cNvSpPr>
          <p:nvPr/>
        </p:nvSpPr>
        <p:spPr>
          <a:xfrm>
            <a:off x="639270" y="1788339"/>
            <a:ext cx="8777779" cy="455530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cs-CZ" i="1" dirty="0" smtClean="0"/>
          </a:p>
          <a:p>
            <a:pPr marL="0" indent="0" algn="just">
              <a:buNone/>
            </a:pPr>
            <a:endParaRPr lang="cs-CZ" i="1" dirty="0" smtClean="0"/>
          </a:p>
          <a:p>
            <a:pPr marL="271463" indent="0" algn="ctr">
              <a:lnSpc>
                <a:spcPct val="150000"/>
              </a:lnSpc>
              <a:buFont typeface="Wingdings" panose="05000000000000000000" pitchFamily="2" charset="2"/>
              <a:buNone/>
            </a:pPr>
            <a:r>
              <a:rPr lang="cs-CZ" sz="2000" b="1" dirty="0" smtClean="0">
                <a:solidFill>
                  <a:srgbClr val="054777"/>
                </a:solidFill>
              </a:rPr>
              <a:t>V případě, že dlužnici byly poskytnuty i další služby mimo samotného zpracování insolvenčního návrhu a jeho podání, tyto byly uhrazeny, avšak zpracování insolvenčního návrhu nikoliv, pak je nárok advokátní kanceláře uplatněn jako pohledávka podle               </a:t>
            </a:r>
            <a:r>
              <a:rPr lang="cs-CZ" sz="2000" b="1" dirty="0" smtClean="0"/>
              <a:t>§ 390a odst. 3 a 5 IZ řádně a je důvodný.</a:t>
            </a:r>
            <a:endParaRPr lang="cs-CZ" sz="2000" b="1" dirty="0" smtClean="0">
              <a:solidFill>
                <a:srgbClr val="054777"/>
              </a:solidFill>
            </a:endParaRPr>
          </a:p>
          <a:p>
            <a:pPr marL="0" indent="0">
              <a:lnSpc>
                <a:spcPct val="150000"/>
              </a:lnSpc>
              <a:buFont typeface="Wingdings" panose="05000000000000000000" pitchFamily="2" charset="2"/>
              <a:buNone/>
            </a:pPr>
            <a:r>
              <a:rPr lang="cs-CZ" sz="2000" dirty="0" smtClean="0">
                <a:solidFill>
                  <a:srgbClr val="054777"/>
                </a:solidFill>
              </a:rPr>
              <a:t>    </a:t>
            </a:r>
            <a:endParaRPr lang="cs-CZ" dirty="0" smtClean="0"/>
          </a:p>
          <a:p>
            <a:endParaRPr lang="cs-CZ" dirty="0" smtClean="0"/>
          </a:p>
          <a:p>
            <a:endParaRPr lang="cs-CZ" dirty="0" smtClean="0"/>
          </a:p>
          <a:p>
            <a:endParaRPr lang="cs-CZ" dirty="0" smtClean="0"/>
          </a:p>
          <a:p>
            <a:pPr marL="3657600" lvl="8" indent="0">
              <a:buFont typeface="Arial" panose="020B0604020202020204" pitchFamily="34" charset="0"/>
              <a:buNone/>
            </a:pPr>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1" name="Zástupný symbol pro text 3">
            <a:extLst>
              <a:ext uri="{FF2B5EF4-FFF2-40B4-BE49-F238E27FC236}">
                <a16:creationId xmlns:a16="http://schemas.microsoft.com/office/drawing/2014/main" xmlns="" id="{CD3AA6B4-60DE-45B0-B0EB-37CFC92E6B7B}"/>
              </a:ext>
            </a:extLst>
          </p:cNvPr>
          <p:cNvSpPr txBox="1">
            <a:spLocks/>
          </p:cNvSpPr>
          <p:nvPr/>
        </p:nvSpPr>
        <p:spPr>
          <a:xfrm>
            <a:off x="1389062" y="803026"/>
            <a:ext cx="1900048" cy="62931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Wingdings" panose="05000000000000000000" pitchFamily="2" charset="2"/>
              <a:buNone/>
              <a:defRPr lang="cs-CZ" sz="24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600" dirty="0" smtClean="0"/>
              <a:t>I. SPOTŘEBITELÉ</a:t>
            </a:r>
            <a:endParaRPr lang="cs-CZ" sz="1600" dirty="0"/>
          </a:p>
        </p:txBody>
      </p:sp>
      <p:pic>
        <p:nvPicPr>
          <p:cNvPr id="12" name="Obrázek 11">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Tree>
    <p:extLst>
      <p:ext uri="{BB962C8B-B14F-4D97-AF65-F5344CB8AC3E}">
        <p14:creationId xmlns:p14="http://schemas.microsoft.com/office/powerpoint/2010/main" val="2799421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23</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Nové možnosti</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98054" y="1618407"/>
            <a:ext cx="9018995" cy="4707569"/>
          </a:xfrm>
        </p:spPr>
        <p:txBody>
          <a:bodyPr/>
          <a:lstStyle/>
          <a:p>
            <a:pPr marL="0" indent="0">
              <a:buNone/>
            </a:pPr>
            <a:endParaRPr lang="cs-CZ" i="1" dirty="0"/>
          </a:p>
          <a:p>
            <a:pPr marL="614363" indent="-342900" algn="just">
              <a:buFont typeface="Arial" panose="020B0604020202020204" pitchFamily="34" charset="0"/>
              <a:buChar char="•"/>
            </a:pPr>
            <a:r>
              <a:rPr lang="cs-CZ" sz="2000" b="1" dirty="0"/>
              <a:t>důchodci (až dosud spláceli téměř 50%) – týká se to i podnikatelů, kteří ukončili podnikání a jsou v důchodu </a:t>
            </a:r>
          </a:p>
          <a:p>
            <a:pPr marL="442913" indent="-171450" algn="just">
              <a:buFont typeface="Arial" panose="020B0604020202020204" pitchFamily="34" charset="0"/>
              <a:buChar char="•"/>
            </a:pPr>
            <a:endParaRPr lang="cs-CZ" sz="1000" b="1" dirty="0"/>
          </a:p>
          <a:p>
            <a:pPr marL="614363" indent="-342900" algn="just">
              <a:buFont typeface="Arial" panose="020B0604020202020204" pitchFamily="34" charset="0"/>
              <a:buChar char="•"/>
            </a:pPr>
            <a:r>
              <a:rPr lang="cs-CZ" sz="2000" b="1" dirty="0"/>
              <a:t>lidé s extrémními dluhy (neprošla hranice 2,2 milionu) – také toto se  týká i podnikatelů</a:t>
            </a:r>
          </a:p>
          <a:p>
            <a:pPr marL="271463" indent="0" algn="just">
              <a:buNone/>
            </a:pPr>
            <a:r>
              <a:rPr lang="cs-CZ" sz="1000" b="1" dirty="0"/>
              <a:t> </a:t>
            </a:r>
          </a:p>
          <a:p>
            <a:pPr marL="614363" indent="-342900" algn="just">
              <a:buFont typeface="Arial" panose="020B0604020202020204" pitchFamily="34" charset="0"/>
              <a:buChar char="•"/>
            </a:pPr>
            <a:r>
              <a:rPr lang="cs-CZ" sz="2000" b="1" dirty="0"/>
              <a:t>osoby ve výkonu trestu s omezenou možností příjmu?</a:t>
            </a:r>
          </a:p>
          <a:p>
            <a:pPr marL="614363" indent="-342900" algn="just">
              <a:buFont typeface="Arial" panose="020B0604020202020204" pitchFamily="34" charset="0"/>
              <a:buChar char="•"/>
            </a:pPr>
            <a:endParaRPr lang="cs-CZ" sz="1000" b="1" dirty="0"/>
          </a:p>
          <a:p>
            <a:pPr marL="614363" indent="-342900" algn="just">
              <a:buFont typeface="Arial" panose="020B0604020202020204" pitchFamily="34" charset="0"/>
              <a:buChar char="•"/>
            </a:pPr>
            <a:r>
              <a:rPr lang="cs-CZ" sz="2000" b="1" dirty="0"/>
              <a:t>nezanikají ale dluhy na výživném, dluhy související s trestnou činností, dluhy z titulu úmyslně způsobené škody a škody způsobené na zdraví (§ 416/1)</a:t>
            </a:r>
          </a:p>
          <a:p>
            <a:pPr marL="0" indent="0">
              <a:buNone/>
            </a:pPr>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2703233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24</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Změny NPO – usnadnění vstupu</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98054" y="1577947"/>
            <a:ext cx="9018996" cy="4622091"/>
          </a:xfrm>
        </p:spPr>
        <p:txBody>
          <a:bodyPr/>
          <a:lstStyle/>
          <a:p>
            <a:pPr algn="just">
              <a:buFont typeface="Arial" panose="020B0604020202020204" pitchFamily="34" charset="0"/>
              <a:buChar char="•"/>
            </a:pPr>
            <a:endParaRPr lang="cs-CZ" i="1" dirty="0"/>
          </a:p>
          <a:p>
            <a:pPr marL="614363" lvl="0" indent="-342900" algn="just">
              <a:buFont typeface="Arial" panose="020B0604020202020204" pitchFamily="34" charset="0"/>
              <a:buChar char="•"/>
            </a:pPr>
            <a:r>
              <a:rPr lang="cs-CZ" sz="2000" b="1" dirty="0"/>
              <a:t>relevatní pro výpočet na vstupu = očekávané příjmy D v dalších     </a:t>
            </a:r>
            <a:r>
              <a:rPr lang="cs-CZ" sz="2000" b="1" dirty="0" smtClean="0"/>
              <a:t> 12-ti </a:t>
            </a:r>
            <a:r>
              <a:rPr lang="cs-CZ" sz="2000" b="1" dirty="0"/>
              <a:t>měsících (§ 391/1 b) - zkráceno z 5 let) </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příjmy dlužníka se dokládají jen za posledních 12 </a:t>
            </a:r>
            <a:r>
              <a:rPr lang="cs-CZ" sz="2000" b="1" dirty="0" smtClean="0"/>
              <a:t>měsíců </a:t>
            </a:r>
            <a:r>
              <a:rPr lang="cs-CZ" sz="2000" b="1" dirty="0"/>
              <a:t>(§ 391/1 c), § 392/1 b) - zkráceno ze 3 let)</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nedokládá se již seznam závazků (vypuštěno z § 392/1 a)) </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nedokládají se již darovací smlouvy nebo smlouvy o důchodu (vypuštěno z § 392/3)</a:t>
            </a:r>
          </a:p>
          <a:p>
            <a:pPr marL="0" indent="0">
              <a:buNone/>
            </a:pPr>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150882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25</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Ruší se dary a dávky</a:t>
            </a:r>
            <a:r>
              <a:rPr lang="cs-CZ" b="1" dirty="0"/>
              <a:t>?</a:t>
            </a:r>
            <a:endParaRPr lang="cs-CZ" dirty="0"/>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98054" y="1551215"/>
            <a:ext cx="9018995" cy="4648824"/>
          </a:xfrm>
        </p:spPr>
        <p:txBody>
          <a:bodyPr/>
          <a:lstStyle/>
          <a:p>
            <a:pPr marL="0" indent="0">
              <a:buNone/>
            </a:pPr>
            <a:endParaRPr lang="cs-CZ" dirty="0"/>
          </a:p>
          <a:p>
            <a:pPr marL="614363" indent="-342900" algn="just">
              <a:buFont typeface="Arial" panose="020B0604020202020204" pitchFamily="34" charset="0"/>
              <a:buChar char="•"/>
            </a:pPr>
            <a:r>
              <a:rPr lang="cs-CZ" sz="2000" b="1" dirty="0"/>
              <a:t>potřeba „dorovnávat“ příjmy se sníží (30 % &gt; 5 800,- za </a:t>
            </a:r>
            <a:r>
              <a:rPr lang="cs-CZ" sz="2000" b="1" dirty="0" smtClean="0"/>
              <a:t>                        1</a:t>
            </a:r>
            <a:r>
              <a:rPr lang="cs-CZ" sz="2000" b="1" dirty="0"/>
              <a:t>. měsíc + dále 1 800,- : dnes je podle interních statistik průměrný příjem dlužníka po odečtění nezabavitelného minima vyšší než </a:t>
            </a:r>
            <a:r>
              <a:rPr lang="cs-CZ" sz="2000" b="1" dirty="0" smtClean="0"/>
              <a:t>      1 </a:t>
            </a:r>
            <a:r>
              <a:rPr lang="cs-CZ" sz="2000" b="1" dirty="0"/>
              <a:t>800,-)</a:t>
            </a:r>
          </a:p>
          <a:p>
            <a:pPr marL="271463" indent="0" algn="just">
              <a:buNone/>
            </a:pPr>
            <a:r>
              <a:rPr lang="cs-CZ" sz="1000" b="1" dirty="0"/>
              <a:t> </a:t>
            </a:r>
          </a:p>
          <a:p>
            <a:pPr marL="614363" indent="-342900" algn="just">
              <a:buFont typeface="Arial" panose="020B0604020202020204" pitchFamily="34" charset="0"/>
              <a:buChar char="•"/>
            </a:pPr>
            <a:r>
              <a:rPr lang="cs-CZ" sz="2000" b="1" dirty="0"/>
              <a:t>ale brání něco tomu mít příjmy z darů nebo smlouvy o důchodu  (např. neprovdaná matka s 3-mi dětmi)?</a:t>
            </a:r>
          </a:p>
          <a:p>
            <a:pPr marL="442913" indent="-171450" algn="just">
              <a:buFont typeface="Arial" panose="020B0604020202020204" pitchFamily="34" charset="0"/>
              <a:buChar char="•"/>
            </a:pPr>
            <a:endParaRPr lang="cs-CZ" sz="1000" b="1" dirty="0"/>
          </a:p>
          <a:p>
            <a:pPr marL="614363" indent="-342900" algn="just">
              <a:buFont typeface="Arial" panose="020B0604020202020204" pitchFamily="34" charset="0"/>
              <a:buChar char="•"/>
            </a:pPr>
            <a:r>
              <a:rPr lang="cs-CZ" sz="2000" b="1" dirty="0"/>
              <a:t>stačí takové příjmy jen tvrdit?</a:t>
            </a:r>
          </a:p>
          <a:p>
            <a:pPr marL="442913" indent="-171450" algn="just">
              <a:buFont typeface="Arial" panose="020B0604020202020204" pitchFamily="34" charset="0"/>
              <a:buChar char="•"/>
            </a:pPr>
            <a:endParaRPr lang="cs-CZ" sz="1000" b="1" dirty="0"/>
          </a:p>
          <a:p>
            <a:pPr marL="614363" indent="-342900" algn="just">
              <a:buFont typeface="Arial" panose="020B0604020202020204" pitchFamily="34" charset="0"/>
              <a:buChar char="•"/>
            </a:pPr>
            <a:r>
              <a:rPr lang="cs-CZ" sz="2000" b="1" dirty="0"/>
              <a:t>nebo z opatrnosti doložit smlouvou bez úředně ověřených podpisů (arg. současné znění § 392/3)?</a:t>
            </a:r>
          </a:p>
          <a:p>
            <a:pPr marL="0" indent="0">
              <a:buNone/>
            </a:pPr>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2688384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26</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Čestné prohlášení dlužníka</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98053" y="1573796"/>
            <a:ext cx="9018997" cy="4581631"/>
          </a:xfrm>
        </p:spPr>
        <p:txBody>
          <a:bodyPr/>
          <a:lstStyle/>
          <a:p>
            <a:pPr marL="220662" indent="0" algn="just">
              <a:buNone/>
            </a:pPr>
            <a:endParaRPr lang="cs-CZ" dirty="0"/>
          </a:p>
          <a:p>
            <a:pPr marL="614363" indent="-342900" algn="just">
              <a:buFont typeface="Arial" panose="020B0604020202020204" pitchFamily="34" charset="0"/>
              <a:buChar char="•"/>
            </a:pPr>
            <a:r>
              <a:rPr lang="cs-CZ" sz="2000" b="1" dirty="0"/>
              <a:t>nově se zavádí čestné prohlášení D, že byl poučen </a:t>
            </a:r>
            <a:r>
              <a:rPr lang="cs-CZ" sz="2000" b="1" i="1" dirty="0"/>
              <a:t>při sepisu IN                (ne NPO!)</a:t>
            </a:r>
            <a:r>
              <a:rPr lang="cs-CZ" sz="2000" b="1" dirty="0"/>
              <a:t> o svých povinnostech v IŘ (§ 392/1 d))</a:t>
            </a:r>
            <a:endParaRPr lang="cs-CZ" sz="1200" b="1" dirty="0"/>
          </a:p>
          <a:p>
            <a:pPr marL="271463" indent="0" algn="just">
              <a:buNone/>
            </a:pPr>
            <a:endParaRPr lang="cs-CZ" sz="1000" b="1" dirty="0"/>
          </a:p>
          <a:p>
            <a:pPr marL="614363" indent="-342900" algn="just">
              <a:buFont typeface="Arial" panose="020B0604020202020204" pitchFamily="34" charset="0"/>
              <a:buChar char="•"/>
            </a:pPr>
            <a:r>
              <a:rPr lang="cs-CZ" sz="2000" b="1" dirty="0"/>
              <a:t>zejména prohlašuje, že bude přiznávat veškeré své příjmy </a:t>
            </a:r>
          </a:p>
          <a:p>
            <a:pPr marL="442913" indent="-171450" algn="just">
              <a:buFont typeface="Arial" panose="020B0604020202020204" pitchFamily="34" charset="0"/>
              <a:buChar char="•"/>
            </a:pPr>
            <a:endParaRPr lang="cs-CZ" sz="1000" b="1" dirty="0"/>
          </a:p>
          <a:p>
            <a:pPr marL="614363" indent="-342900" algn="just">
              <a:buFont typeface="Arial" panose="020B0604020202020204" pitchFamily="34" charset="0"/>
              <a:buChar char="•"/>
            </a:pPr>
            <a:r>
              <a:rPr lang="cs-CZ" sz="2000" b="1" dirty="0"/>
              <a:t>porušení = zrušení schváleného oddlužení (§ 418/1 a) + § 412/1 h))</a:t>
            </a:r>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1161033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27</a:t>
            </a:fld>
            <a:endParaRPr lang="cs-CZ"/>
          </a:p>
        </p:txBody>
      </p:sp>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6"/>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Míra zpeněžování majetku </a:t>
            </a:r>
          </a:p>
        </p:txBody>
      </p:sp>
      <p:sp>
        <p:nvSpPr>
          <p:cNvPr id="2" name="Zástupný symbol pro obsah 1"/>
          <p:cNvSpPr>
            <a:spLocks noGrp="1"/>
          </p:cNvSpPr>
          <p:nvPr>
            <p:ph sz="quarter" idx="12"/>
          </p:nvPr>
        </p:nvSpPr>
        <p:spPr>
          <a:xfrm>
            <a:off x="398054" y="1551214"/>
            <a:ext cx="9018996" cy="4642898"/>
          </a:xfrm>
        </p:spPr>
        <p:txBody>
          <a:bodyPr/>
          <a:lstStyle/>
          <a:p>
            <a:pPr marL="271463" indent="0">
              <a:buNone/>
            </a:pPr>
            <a:endParaRPr lang="cs-CZ" dirty="0"/>
          </a:p>
          <a:p>
            <a:pPr marL="614363" lvl="0" indent="-342900" algn="just">
              <a:buFont typeface="Arial" panose="020B0604020202020204" pitchFamily="34" charset="0"/>
              <a:buChar char="•"/>
            </a:pPr>
            <a:r>
              <a:rPr lang="cs-CZ" sz="2000" b="1" dirty="0"/>
              <a:t>dnes nejčastěji oddlužení splátkovým kalendářem bez prodeje majetku</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to už nebude možné, D se má kromě splátek vždy zpeněžovat majetek: Dá se čekat rozumný výklad?</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když IS prodá D staré auto, znemožní mu dopravu do zaměstnání</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když IS zpeněží D mobil, ztratí D kontakt s IS</a:t>
            </a:r>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když IS zpeněží D-živnostníkovi zásoby, D ukončí podnikání </a:t>
            </a:r>
          </a:p>
          <a:p>
            <a:endParaRPr lang="cs-CZ" dirty="0"/>
          </a:p>
        </p:txBody>
      </p:sp>
      <p:pic>
        <p:nvPicPr>
          <p:cNvPr id="10" name="Obrázek 9">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
        <p:nvSpPr>
          <p:cNvPr id="11" name="Zástupný symbol pro text 3">
            <a:extLst>
              <a:ext uri="{FF2B5EF4-FFF2-40B4-BE49-F238E27FC236}">
                <a16:creationId xmlns:a16="http://schemas.microsoft.com/office/drawing/2014/main" xmlns="" id="{CD3AA6B4-60DE-45B0-B0EB-37CFC92E6B7B}"/>
              </a:ext>
            </a:extLst>
          </p:cNvPr>
          <p:cNvSpPr txBox="1">
            <a:spLocks/>
          </p:cNvSpPr>
          <p:nvPr/>
        </p:nvSpPr>
        <p:spPr>
          <a:xfrm>
            <a:off x="1389062" y="803026"/>
            <a:ext cx="1900048" cy="62931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Wingdings" panose="05000000000000000000" pitchFamily="2" charset="2"/>
              <a:buNone/>
              <a:defRPr lang="cs-CZ" sz="24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600" dirty="0" smtClean="0"/>
              <a:t>I. SPOTŘEBITELÉ</a:t>
            </a:r>
            <a:endParaRPr lang="cs-CZ" sz="1600" dirty="0"/>
          </a:p>
        </p:txBody>
      </p:sp>
    </p:spTree>
    <p:extLst>
      <p:ext uri="{BB962C8B-B14F-4D97-AF65-F5344CB8AC3E}">
        <p14:creationId xmlns:p14="http://schemas.microsoft.com/office/powerpoint/2010/main" val="3770802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28</a:t>
            </a:fld>
            <a:endParaRPr lang="cs-CZ"/>
          </a:p>
        </p:txBody>
      </p:sp>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6"/>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a:t>Mantra “veškerého úsilí”</a:t>
            </a:r>
          </a:p>
        </p:txBody>
      </p:sp>
      <p:sp>
        <p:nvSpPr>
          <p:cNvPr id="2" name="Zástupný symbol pro obsah 1"/>
          <p:cNvSpPr>
            <a:spLocks noGrp="1"/>
          </p:cNvSpPr>
          <p:nvPr>
            <p:ph sz="quarter" idx="12"/>
          </p:nvPr>
        </p:nvSpPr>
        <p:spPr>
          <a:xfrm>
            <a:off x="398054" y="1998732"/>
            <a:ext cx="9018996" cy="4195379"/>
          </a:xfrm>
        </p:spPr>
        <p:txBody>
          <a:bodyPr/>
          <a:lstStyle/>
          <a:p>
            <a:pPr marL="615600" lvl="0" indent="-342000" algn="just">
              <a:buFont typeface="Arial" panose="020B0604020202020204" pitchFamily="34" charset="0"/>
              <a:buChar char="•"/>
            </a:pPr>
            <a:r>
              <a:rPr lang="cs-CZ" sz="2000" b="1" dirty="0"/>
              <a:t>nová povinnost D vynakládat veškeré úsilí, které po něm lze spravedlivě požadovat k plnému uspokojení pohledávek svých věřitelů (§ 412/1 h</a:t>
            </a:r>
            <a:r>
              <a:rPr lang="cs-CZ" sz="2000" b="1" dirty="0" smtClean="0"/>
              <a:t>)</a:t>
            </a:r>
            <a:endParaRPr lang="cs-CZ" sz="2000" b="1" dirty="0"/>
          </a:p>
          <a:p>
            <a:pPr marL="615600" lvl="0" indent="-342000" algn="just">
              <a:buFont typeface="Arial" panose="020B0604020202020204" pitchFamily="34" charset="0"/>
              <a:buChar char="•"/>
            </a:pPr>
            <a:endParaRPr lang="cs-CZ" sz="1000" b="1" dirty="0"/>
          </a:p>
          <a:p>
            <a:pPr marL="615600" lvl="0" indent="-342000" algn="just">
              <a:buFont typeface="Arial" panose="020B0604020202020204" pitchFamily="34" charset="0"/>
              <a:buChar char="•"/>
            </a:pPr>
            <a:r>
              <a:rPr lang="cs-CZ" sz="2000" b="1" dirty="0"/>
              <a:t>jak se má k dosavadní (nadále platné) povinnosti D vykonávat přiměřenou výdělečnou činnost, usilovat o získání příjmu, je-li nezaměstnaný a neodmítat splnitelnou možnost si příjem obstarat</a:t>
            </a:r>
          </a:p>
          <a:p>
            <a:pPr marL="615600" lvl="0" indent="-342000" algn="just">
              <a:buFont typeface="Arial" panose="020B0604020202020204" pitchFamily="34" charset="0"/>
              <a:buChar char="•"/>
            </a:pPr>
            <a:endParaRPr lang="cs-CZ" b="1" dirty="0"/>
          </a:p>
          <a:p>
            <a:pPr marL="0" indent="0">
              <a:buNone/>
            </a:pPr>
            <a:endParaRPr lang="cs-CZ" dirty="0"/>
          </a:p>
          <a:p>
            <a:pPr marL="0" indent="0">
              <a:buNone/>
            </a:pPr>
            <a:endParaRPr lang="cs-CZ" dirty="0"/>
          </a:p>
        </p:txBody>
      </p:sp>
      <p:pic>
        <p:nvPicPr>
          <p:cNvPr id="10" name="Obrázek 9">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
        <p:nvSpPr>
          <p:cNvPr id="11" name="Zástupný symbol pro text 3">
            <a:extLst>
              <a:ext uri="{FF2B5EF4-FFF2-40B4-BE49-F238E27FC236}">
                <a16:creationId xmlns:a16="http://schemas.microsoft.com/office/drawing/2014/main" xmlns="" id="{CD3AA6B4-60DE-45B0-B0EB-37CFC92E6B7B}"/>
              </a:ext>
            </a:extLst>
          </p:cNvPr>
          <p:cNvSpPr>
            <a:spLocks noGrp="1"/>
          </p:cNvSpPr>
          <p:nvPr>
            <p:ph type="body" sz="quarter" idx="4294967295"/>
          </p:nvPr>
        </p:nvSpPr>
        <p:spPr>
          <a:xfrm>
            <a:off x="1389062" y="803026"/>
            <a:ext cx="1900048" cy="629312"/>
          </a:xfrm>
        </p:spPr>
        <p:txBody>
          <a:bodyPr>
            <a:normAutofit/>
          </a:bodyPr>
          <a:lstStyle/>
          <a:p>
            <a:pPr marL="0" indent="0">
              <a:buNone/>
            </a:pPr>
            <a:r>
              <a:rPr lang="cs-CZ" sz="1600" dirty="0" smtClean="0"/>
              <a:t>I</a:t>
            </a:r>
            <a:r>
              <a:rPr lang="cs-CZ" sz="1600" dirty="0"/>
              <a:t>. </a:t>
            </a:r>
            <a:r>
              <a:rPr lang="cs-CZ" sz="1600" dirty="0" smtClean="0"/>
              <a:t>SPOTŘEBITELÉ</a:t>
            </a:r>
            <a:endParaRPr lang="cs-CZ" sz="1600" dirty="0"/>
          </a:p>
        </p:txBody>
      </p:sp>
    </p:spTree>
    <p:extLst>
      <p:ext uri="{BB962C8B-B14F-4D97-AF65-F5344CB8AC3E}">
        <p14:creationId xmlns:p14="http://schemas.microsoft.com/office/powerpoint/2010/main" val="3988654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29</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smtClean="0"/>
              <a:t>Čtyři možné cíle</a:t>
            </a:r>
            <a:endParaRPr lang="cs-CZ" dirty="0"/>
          </a:p>
        </p:txBody>
      </p:sp>
      <p:sp>
        <p:nvSpPr>
          <p:cNvPr id="5" name="Obdélník 4"/>
          <p:cNvSpPr/>
          <p:nvPr/>
        </p:nvSpPr>
        <p:spPr>
          <a:xfrm>
            <a:off x="398054" y="6342185"/>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Zástupný symbol pro obsah 4"/>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501449" y="1621689"/>
            <a:ext cx="6842451" cy="4667492"/>
          </a:xfrm>
        </p:spPr>
      </p:pic>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2"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3" name="Obrázek 12"/>
          <p:cNvPicPr>
            <a:picLocks noChangeAspect="1"/>
          </p:cNvPicPr>
          <p:nvPr/>
        </p:nvPicPr>
        <p:blipFill>
          <a:blip r:embed="rId4"/>
          <a:stretch>
            <a:fillRect/>
          </a:stretch>
        </p:blipFill>
        <p:spPr>
          <a:xfrm>
            <a:off x="7149152" y="5792279"/>
            <a:ext cx="1296837" cy="504326"/>
          </a:xfrm>
          <a:prstGeom prst="rect">
            <a:avLst/>
          </a:prstGeom>
        </p:spPr>
      </p:pic>
      <p:pic>
        <p:nvPicPr>
          <p:cNvPr id="14" name="Obrázek 13">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5"/>
          <a:stretch>
            <a:fillRect/>
          </a:stretch>
        </p:blipFill>
        <p:spPr>
          <a:xfrm>
            <a:off x="667295" y="581612"/>
            <a:ext cx="483880" cy="671241"/>
          </a:xfrm>
          <a:prstGeom prst="rect">
            <a:avLst/>
          </a:prstGeom>
        </p:spPr>
      </p:pic>
    </p:spTree>
    <p:extLst>
      <p:ext uri="{BB962C8B-B14F-4D97-AF65-F5344CB8AC3E}">
        <p14:creationId xmlns:p14="http://schemas.microsoft.com/office/powerpoint/2010/main" val="3549995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Rébus vstupního limitu § 395/1 b) </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72835" y="2049543"/>
            <a:ext cx="9179379" cy="4326765"/>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10" name="Obrázek 9"/>
          <p:cNvPicPr>
            <a:picLocks noChangeAspect="1"/>
          </p:cNvPicPr>
          <p:nvPr/>
        </p:nvPicPr>
        <p:blipFill rotWithShape="1">
          <a:blip r:embed="rId4">
            <a:extLst>
              <a:ext uri="{28A0092B-C50C-407E-A947-70E740481C1C}">
                <a14:useLocalDpi xmlns:a14="http://schemas.microsoft.com/office/drawing/2010/main" val="0"/>
              </a:ext>
            </a:extLst>
          </a:blip>
          <a:srcRect b="2999"/>
          <a:stretch/>
        </p:blipFill>
        <p:spPr>
          <a:xfrm>
            <a:off x="779054" y="1657501"/>
            <a:ext cx="8381275" cy="4474852"/>
          </a:xfrm>
          <a:prstGeom prst="rect">
            <a:avLst/>
          </a:prstGeom>
        </p:spPr>
      </p:pic>
      <p:sp>
        <p:nvSpPr>
          <p:cNvPr id="11" name="Obdélník 10">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2"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4" name="Obrázek 13"/>
          <p:cNvPicPr>
            <a:picLocks noChangeAspect="1"/>
          </p:cNvPicPr>
          <p:nvPr/>
        </p:nvPicPr>
        <p:blipFill>
          <a:blip r:embed="rId5"/>
          <a:stretch>
            <a:fillRect/>
          </a:stretch>
        </p:blipFill>
        <p:spPr>
          <a:xfrm>
            <a:off x="7558328" y="5791609"/>
            <a:ext cx="1296837" cy="504326"/>
          </a:xfrm>
          <a:prstGeom prst="rect">
            <a:avLst/>
          </a:prstGeom>
        </p:spPr>
      </p:pic>
      <p:pic>
        <p:nvPicPr>
          <p:cNvPr id="15" name="Obrázek 14">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6"/>
          <a:stretch>
            <a:fillRect/>
          </a:stretch>
        </p:blipFill>
        <p:spPr>
          <a:xfrm>
            <a:off x="667295" y="581612"/>
            <a:ext cx="483880" cy="671241"/>
          </a:xfrm>
          <a:prstGeom prst="rect">
            <a:avLst/>
          </a:prstGeom>
        </p:spPr>
      </p:pic>
    </p:spTree>
    <p:extLst>
      <p:ext uri="{BB962C8B-B14F-4D97-AF65-F5344CB8AC3E}">
        <p14:creationId xmlns:p14="http://schemas.microsoft.com/office/powerpoint/2010/main" val="1941838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30</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Vliv nového podřízení § </a:t>
            </a:r>
            <a:r>
              <a:rPr lang="cs-CZ" dirty="0" smtClean="0"/>
              <a:t>172</a:t>
            </a:r>
            <a:endParaRPr lang="cs-CZ" dirty="0">
              <a:solidFill>
                <a:srgbClr val="FF0000"/>
              </a:solidFill>
            </a:endParaRPr>
          </a:p>
        </p:txBody>
      </p:sp>
      <p:sp>
        <p:nvSpPr>
          <p:cNvPr id="5" name="Obdélník 4"/>
          <p:cNvSpPr/>
          <p:nvPr/>
        </p:nvSpPr>
        <p:spPr>
          <a:xfrm>
            <a:off x="398054" y="6342185"/>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3" name="Obrázek 12">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3"/>
          <a:stretch>
            <a:fillRect/>
          </a:stretch>
        </p:blipFill>
        <p:spPr>
          <a:xfrm>
            <a:off x="667295" y="581612"/>
            <a:ext cx="483880" cy="671241"/>
          </a:xfrm>
          <a:prstGeom prst="rect">
            <a:avLst/>
          </a:prstGeom>
        </p:spPr>
      </p:pic>
      <p:sp>
        <p:nvSpPr>
          <p:cNvPr id="14" name="Zástupný symbol pro obsah 1"/>
          <p:cNvSpPr>
            <a:spLocks noGrp="1"/>
          </p:cNvSpPr>
          <p:nvPr>
            <p:ph sz="quarter" idx="12"/>
          </p:nvPr>
        </p:nvSpPr>
        <p:spPr>
          <a:xfrm>
            <a:off x="381000" y="1525577"/>
            <a:ext cx="9001125" cy="4642898"/>
          </a:xfrm>
        </p:spPr>
        <p:txBody>
          <a:bodyPr>
            <a:normAutofit/>
          </a:bodyPr>
          <a:lstStyle/>
          <a:p>
            <a:pPr marL="271463" indent="0">
              <a:buNone/>
            </a:pPr>
            <a:endParaRPr lang="cs-CZ" dirty="0"/>
          </a:p>
          <a:p>
            <a:pPr marL="614363" lvl="0" indent="-342900" algn="just">
              <a:buFont typeface="Arial" panose="020B0604020202020204" pitchFamily="34" charset="0"/>
              <a:buChar char="•"/>
            </a:pPr>
            <a:r>
              <a:rPr lang="cs-CZ" sz="2000" b="1" dirty="0"/>
              <a:t>p</a:t>
            </a:r>
            <a:r>
              <a:rPr lang="cs-CZ" sz="2000" b="1" dirty="0" smtClean="0"/>
              <a:t>latí pouze pro oddlužení (ne pro K, ne pro REO)</a:t>
            </a:r>
            <a:endParaRPr lang="cs-CZ" sz="2000" b="1" dirty="0"/>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p</a:t>
            </a:r>
            <a:r>
              <a:rPr lang="cs-CZ" sz="2000" b="1" dirty="0" smtClean="0"/>
              <a:t>oměřuje se výše jistiny přihlášené pohledávky (A) a souhrn úroků, úroků z prodlení, poplatků a prodlení smluvních pokut                                            z pohledávky (B) – nepočítají se jen smluvní pokuty                              z podnikatelského dluhu </a:t>
            </a:r>
          </a:p>
          <a:p>
            <a:pPr marL="271463" lvl="0" indent="0" algn="just">
              <a:buNone/>
            </a:pPr>
            <a:endParaRPr lang="cs-CZ" sz="1000" b="1" dirty="0"/>
          </a:p>
          <a:p>
            <a:pPr marL="614363" indent="-342900" algn="just">
              <a:buFont typeface="Arial" panose="020B0604020202020204" pitchFamily="34" charset="0"/>
              <a:buChar char="•"/>
            </a:pPr>
            <a:r>
              <a:rPr lang="cs-CZ" sz="2000" b="1" dirty="0"/>
              <a:t>když </a:t>
            </a:r>
            <a:r>
              <a:rPr lang="cs-CZ" sz="2000" b="1" dirty="0" smtClean="0"/>
              <a:t>je  A &lt;</a:t>
            </a:r>
            <a:r>
              <a:rPr lang="cs-CZ" sz="2000" dirty="0" smtClean="0"/>
              <a:t> </a:t>
            </a:r>
            <a:r>
              <a:rPr lang="cs-CZ" sz="2000" b="1" dirty="0" smtClean="0"/>
              <a:t>B, pak je celý souhrn B podřízenou pohledávkou</a:t>
            </a:r>
            <a:endParaRPr lang="cs-CZ" sz="2000" b="1" dirty="0"/>
          </a:p>
          <a:p>
            <a:pPr marL="442913" lvl="0" indent="-171450" algn="just">
              <a:buFont typeface="Arial" panose="020B0604020202020204" pitchFamily="34" charset="0"/>
              <a:buChar char="•"/>
            </a:pPr>
            <a:endParaRPr lang="cs-CZ" sz="1000" b="1" dirty="0"/>
          </a:p>
          <a:p>
            <a:pPr marL="614363" lvl="0" indent="-342900" algn="just">
              <a:buFont typeface="Arial" panose="020B0604020202020204" pitchFamily="34" charset="0"/>
              <a:buChar char="•"/>
            </a:pPr>
            <a:r>
              <a:rPr lang="cs-CZ" sz="2000" b="1" dirty="0"/>
              <a:t>p</a:t>
            </a:r>
            <a:r>
              <a:rPr lang="cs-CZ" sz="2000" b="1" dirty="0" smtClean="0"/>
              <a:t>ři posuzování hranice 60%/ 3 roky (cíl 2) a hranice 30%/ 5 let (cíl 3) se nepřihlíží k podřízeným pohledávkám – jde o možnost vyřešit nepřiměřené příslušenství a smluvní pokuty (</a:t>
            </a:r>
            <a:r>
              <a:rPr lang="cs-CZ" sz="2000" b="1" dirty="0"/>
              <a:t>§</a:t>
            </a:r>
            <a:r>
              <a:rPr lang="cs-CZ" sz="2000" b="1" dirty="0" smtClean="0"/>
              <a:t> 412a/3)</a:t>
            </a:r>
            <a:endParaRPr lang="cs-CZ" sz="2000" b="1" dirty="0"/>
          </a:p>
          <a:p>
            <a:pPr marL="442913" lvl="0" indent="-171450" algn="just">
              <a:buFont typeface="Arial" panose="020B0604020202020204" pitchFamily="34" charset="0"/>
              <a:buChar char="•"/>
            </a:pPr>
            <a:endParaRPr lang="cs-CZ" sz="1200" b="1" dirty="0"/>
          </a:p>
          <a:p>
            <a:pPr marL="0" indent="0">
              <a:buNone/>
            </a:pPr>
            <a:endParaRPr lang="cs-CZ" dirty="0"/>
          </a:p>
        </p:txBody>
      </p:sp>
    </p:spTree>
    <p:extLst>
      <p:ext uri="{BB962C8B-B14F-4D97-AF65-F5344CB8AC3E}">
        <p14:creationId xmlns:p14="http://schemas.microsoft.com/office/powerpoint/2010/main" val="11020757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31</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smtClean="0"/>
              <a:t>Dokazování na konci</a:t>
            </a:r>
            <a:endParaRPr lang="cs-CZ" dirty="0"/>
          </a:p>
        </p:txBody>
      </p:sp>
      <p:sp>
        <p:nvSpPr>
          <p:cNvPr id="5" name="Obdélník 4"/>
          <p:cNvSpPr/>
          <p:nvPr/>
        </p:nvSpPr>
        <p:spPr>
          <a:xfrm>
            <a:off x="398054" y="6342185"/>
            <a:ext cx="9126946" cy="13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Zástupný symbol pro obsah 8"/>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523407" y="1676619"/>
            <a:ext cx="6755180" cy="4607961"/>
          </a:xfrm>
        </p:spPr>
      </p:pic>
      <p:sp>
        <p:nvSpPr>
          <p:cNvPr id="10" name="Obdélník 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1"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2" name="Obrázek 11"/>
          <p:cNvPicPr>
            <a:picLocks noChangeAspect="1"/>
          </p:cNvPicPr>
          <p:nvPr/>
        </p:nvPicPr>
        <p:blipFill>
          <a:blip r:embed="rId4"/>
          <a:stretch>
            <a:fillRect/>
          </a:stretch>
        </p:blipFill>
        <p:spPr>
          <a:xfrm>
            <a:off x="7149152" y="5792279"/>
            <a:ext cx="1296837" cy="504326"/>
          </a:xfrm>
          <a:prstGeom prst="rect">
            <a:avLst/>
          </a:prstGeom>
        </p:spPr>
      </p:pic>
      <p:pic>
        <p:nvPicPr>
          <p:cNvPr id="13" name="Obrázek 12">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5"/>
          <a:stretch>
            <a:fillRect/>
          </a:stretch>
        </p:blipFill>
        <p:spPr>
          <a:xfrm>
            <a:off x="667295" y="581612"/>
            <a:ext cx="483880" cy="671241"/>
          </a:xfrm>
          <a:prstGeom prst="rect">
            <a:avLst/>
          </a:prstGeom>
        </p:spPr>
      </p:pic>
    </p:spTree>
    <p:extLst>
      <p:ext uri="{BB962C8B-B14F-4D97-AF65-F5344CB8AC3E}">
        <p14:creationId xmlns:p14="http://schemas.microsoft.com/office/powerpoint/2010/main" val="3771124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32</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Restrukturalizace </a:t>
            </a:r>
            <a:r>
              <a:rPr lang="cs-CZ" dirty="0" smtClean="0"/>
              <a:t>dluhu</a:t>
            </a:r>
            <a:endParaRPr lang="cs-CZ" dirty="0"/>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688" y="1658967"/>
            <a:ext cx="7051301" cy="4555992"/>
          </a:xfrm>
          <a:prstGeom prst="rect">
            <a:avLst/>
          </a:prstGeom>
        </p:spPr>
      </p:pic>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pic>
        <p:nvPicPr>
          <p:cNvPr id="10" name="Obrázek 9"/>
          <p:cNvPicPr>
            <a:picLocks noChangeAspect="1"/>
          </p:cNvPicPr>
          <p:nvPr/>
        </p:nvPicPr>
        <p:blipFill>
          <a:blip r:embed="rId5"/>
          <a:stretch>
            <a:fillRect/>
          </a:stretch>
        </p:blipFill>
        <p:spPr>
          <a:xfrm>
            <a:off x="7149152" y="5792279"/>
            <a:ext cx="1296837" cy="504326"/>
          </a:xfrm>
          <a:prstGeom prst="rect">
            <a:avLst/>
          </a:prstGeom>
        </p:spPr>
      </p:pic>
      <p:pic>
        <p:nvPicPr>
          <p:cNvPr id="12" name="Obrázek 11">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6"/>
          <a:stretch>
            <a:fillRect/>
          </a:stretch>
        </p:blipFill>
        <p:spPr>
          <a:xfrm>
            <a:off x="667295" y="581612"/>
            <a:ext cx="483880" cy="671241"/>
          </a:xfrm>
          <a:prstGeom prst="rect">
            <a:avLst/>
          </a:prstGeom>
        </p:spPr>
      </p:pic>
    </p:spTree>
    <p:extLst>
      <p:ext uri="{BB962C8B-B14F-4D97-AF65-F5344CB8AC3E}">
        <p14:creationId xmlns:p14="http://schemas.microsoft.com/office/powerpoint/2010/main" val="1154560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33</a:t>
            </a:fld>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smtClean="0"/>
              <a:t>Možnost oddlužení</a:t>
            </a:r>
            <a:endParaRPr lang="cs-CZ" dirty="0"/>
          </a:p>
        </p:txBody>
      </p:sp>
      <p:sp>
        <p:nvSpPr>
          <p:cNvPr id="2" name="Zástupný symbol pro obsah 1"/>
          <p:cNvSpPr>
            <a:spLocks noGrp="1"/>
          </p:cNvSpPr>
          <p:nvPr>
            <p:ph sz="quarter" idx="12"/>
          </p:nvPr>
        </p:nvSpPr>
        <p:spPr>
          <a:xfrm>
            <a:off x="398054" y="1536192"/>
            <a:ext cx="9144000" cy="4248073"/>
          </a:xfrm>
        </p:spPr>
        <p:txBody>
          <a:bodyPr/>
          <a:lstStyle/>
          <a:p>
            <a:pPr marL="0" lvl="0" indent="0">
              <a:buNone/>
            </a:pPr>
            <a:endParaRPr lang="cs-CZ" sz="2000" dirty="0"/>
          </a:p>
          <a:p>
            <a:pPr marL="0" indent="0">
              <a:buNone/>
            </a:pPr>
            <a:r>
              <a:rPr lang="cs-CZ" sz="2000" dirty="0"/>
              <a:t> </a:t>
            </a:r>
          </a:p>
          <a:p>
            <a:pPr marL="450850" indent="-450850"/>
            <a:endParaRPr lang="cs-CZ" sz="2000" dirty="0"/>
          </a:p>
          <a:p>
            <a:endParaRPr lang="cs-CZ" dirty="0"/>
          </a:p>
        </p:txBody>
      </p:sp>
      <p:pic>
        <p:nvPicPr>
          <p:cNvPr id="8" name="Obrázek 7" descr="cid:42CD5B0D-5CD8-4589-AFB6-C5AF01C9AB09"/>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91900" y="1603039"/>
            <a:ext cx="7522201" cy="4581993"/>
          </a:xfrm>
          <a:prstGeom prst="rect">
            <a:avLst/>
          </a:prstGeom>
          <a:noFill/>
          <a:ln>
            <a:noFill/>
          </a:ln>
        </p:spPr>
      </p:pic>
      <p:sp>
        <p:nvSpPr>
          <p:cNvPr id="9"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Skupina 9">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1"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3" name="Obrázek 12"/>
          <p:cNvPicPr>
            <a:picLocks noChangeAspect="1"/>
          </p:cNvPicPr>
          <p:nvPr/>
        </p:nvPicPr>
        <p:blipFill>
          <a:blip r:embed="rId5"/>
          <a:stretch>
            <a:fillRect/>
          </a:stretch>
        </p:blipFill>
        <p:spPr>
          <a:xfrm>
            <a:off x="7149152" y="5792279"/>
            <a:ext cx="1296837" cy="504326"/>
          </a:xfrm>
          <a:prstGeom prst="rect">
            <a:avLst/>
          </a:prstGeom>
        </p:spPr>
      </p:pic>
    </p:spTree>
    <p:extLst>
      <p:ext uri="{BB962C8B-B14F-4D97-AF65-F5344CB8AC3E}">
        <p14:creationId xmlns:p14="http://schemas.microsoft.com/office/powerpoint/2010/main" val="783517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34</a:t>
            </a:fld>
            <a:endParaRPr lang="cs-CZ" dirty="0"/>
          </a:p>
        </p:txBody>
      </p:sp>
      <p:sp>
        <p:nvSpPr>
          <p:cNvPr id="6" name="Nadpis 5"/>
          <p:cNvSpPr>
            <a:spLocks noGrp="1"/>
          </p:cNvSpPr>
          <p:nvPr>
            <p:ph type="title"/>
          </p:nvPr>
        </p:nvSpPr>
        <p:spPr>
          <a:xfrm>
            <a:off x="3314700" y="803025"/>
            <a:ext cx="6210300" cy="332399"/>
          </a:xfrm>
        </p:spPr>
        <p:txBody>
          <a:bodyPr/>
          <a:lstStyle/>
          <a:p>
            <a:pPr algn="ctr"/>
            <a:r>
              <a:rPr lang="cs-CZ" dirty="0"/>
              <a:t>Přípustnost oddlužení § 389</a:t>
            </a:r>
          </a:p>
        </p:txBody>
      </p:sp>
      <p:sp>
        <p:nvSpPr>
          <p:cNvPr id="2" name="Zástupný symbol pro obsah 1"/>
          <p:cNvSpPr>
            <a:spLocks noGrp="1"/>
          </p:cNvSpPr>
          <p:nvPr>
            <p:ph sz="quarter" idx="12"/>
          </p:nvPr>
        </p:nvSpPr>
        <p:spPr>
          <a:xfrm>
            <a:off x="398054" y="1561762"/>
            <a:ext cx="9018996" cy="4741933"/>
          </a:xfrm>
        </p:spPr>
        <p:txBody>
          <a:bodyPr>
            <a:normAutofit/>
          </a:bodyPr>
          <a:lstStyle/>
          <a:p>
            <a:pPr marL="0" lvl="0" indent="0">
              <a:buNone/>
            </a:pPr>
            <a:endParaRPr lang="cs-CZ" sz="2000" dirty="0"/>
          </a:p>
          <a:p>
            <a:pPr marL="612775" indent="-342900" algn="just">
              <a:lnSpc>
                <a:spcPct val="100000"/>
              </a:lnSpc>
              <a:buFont typeface="Arial" panose="020B0604020202020204" pitchFamily="34" charset="0"/>
              <a:buChar char="•"/>
            </a:pPr>
            <a:r>
              <a:rPr lang="cs-CZ" sz="2000" b="1" dirty="0"/>
              <a:t>2008 až 2014: pouze dlužník, který není podnikatelem</a:t>
            </a:r>
          </a:p>
          <a:p>
            <a:pPr marL="269875" indent="0" algn="just">
              <a:lnSpc>
                <a:spcPct val="100000"/>
              </a:lnSpc>
              <a:buNone/>
            </a:pPr>
            <a:endParaRPr lang="cs-CZ" sz="1000" b="1" dirty="0"/>
          </a:p>
          <a:p>
            <a:pPr marL="612775" indent="-342900" algn="just">
              <a:lnSpc>
                <a:spcPct val="100000"/>
              </a:lnSpc>
              <a:buFont typeface="Arial" panose="020B0604020202020204" pitchFamily="34" charset="0"/>
              <a:buChar char="•"/>
            </a:pPr>
            <a:r>
              <a:rPr lang="cs-CZ" sz="2000" b="1" dirty="0"/>
              <a:t>2014 až 2017: fyzická osoba, která nemá dluhy z podnikání, </a:t>
            </a:r>
            <a:r>
              <a:rPr lang="cs-CZ" sz="2000" b="1" dirty="0" smtClean="0"/>
              <a:t>dluh       </a:t>
            </a:r>
            <a:r>
              <a:rPr lang="cs-CZ" sz="2000" b="1" dirty="0"/>
              <a:t>z podnikání nebrání, jestliže s tím souhlasí věřitel</a:t>
            </a:r>
          </a:p>
          <a:p>
            <a:pPr marL="612775" indent="-342900" algn="just">
              <a:lnSpc>
                <a:spcPct val="100000"/>
              </a:lnSpc>
              <a:buFont typeface="Arial" panose="020B0604020202020204" pitchFamily="34" charset="0"/>
              <a:buChar char="•"/>
            </a:pPr>
            <a:endParaRPr lang="cs-CZ" sz="1000" b="1" dirty="0"/>
          </a:p>
          <a:p>
            <a:pPr marL="612775" indent="-342900" algn="just">
              <a:lnSpc>
                <a:spcPct val="100000"/>
              </a:lnSpc>
              <a:buFont typeface="Arial" panose="020B0604020202020204" pitchFamily="34" charset="0"/>
              <a:buChar char="•"/>
            </a:pPr>
            <a:r>
              <a:rPr lang="cs-CZ" sz="2000" b="1" dirty="0"/>
              <a:t>judikatura: 1 VSOL 918/2015 (souhlas výslovný) X 3 VSPH 517/2014 (fikce souhlasu na SV</a:t>
            </a:r>
            <a:r>
              <a:rPr lang="cs-CZ" sz="2000" b="1" dirty="0" smtClean="0"/>
              <a:t>)</a:t>
            </a:r>
          </a:p>
          <a:p>
            <a:pPr marL="269875" indent="0" algn="just">
              <a:lnSpc>
                <a:spcPct val="100000"/>
              </a:lnSpc>
              <a:buNone/>
            </a:pPr>
            <a:endParaRPr lang="cs-CZ" sz="1000" b="1" dirty="0"/>
          </a:p>
          <a:p>
            <a:pPr marL="612775" indent="-342900" algn="just">
              <a:lnSpc>
                <a:spcPct val="100000"/>
              </a:lnSpc>
              <a:buFont typeface="Arial" panose="020B0604020202020204" pitchFamily="34" charset="0"/>
              <a:buChar char="•"/>
            </a:pPr>
            <a:r>
              <a:rPr lang="cs-CZ" sz="2000" b="1" dirty="0"/>
              <a:t>2017 </a:t>
            </a:r>
            <a:r>
              <a:rPr lang="cs-CZ" sz="2000" b="1" dirty="0" smtClean="0"/>
              <a:t>až 2021 (?): </a:t>
            </a:r>
            <a:r>
              <a:rPr lang="cs-CZ" sz="2000" b="1" dirty="0"/>
              <a:t>platí, že věřitel souhlasí, pokud nejpozději spolu </a:t>
            </a:r>
            <a:r>
              <a:rPr lang="cs-CZ" sz="2000" b="1" dirty="0" smtClean="0"/>
              <a:t>     s </a:t>
            </a:r>
            <a:r>
              <a:rPr lang="cs-CZ" sz="2000" b="1" dirty="0"/>
              <a:t>přihláškou své pohledávky výslovně nesdělí, že (1) nesouhlasí, </a:t>
            </a:r>
            <a:r>
              <a:rPr lang="cs-CZ" sz="2000" b="1" dirty="0" smtClean="0"/>
              <a:t>         a </a:t>
            </a:r>
            <a:r>
              <a:rPr lang="cs-CZ" sz="2000" b="1" dirty="0"/>
              <a:t>toto (2) odůvodní</a:t>
            </a:r>
          </a:p>
        </p:txBody>
      </p:sp>
      <p:sp>
        <p:nvSpPr>
          <p:cNvPr id="9"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7" name="Obdélník 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8" name="Skupina 7">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0"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157294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35</a:t>
            </a:fld>
            <a:endParaRPr lang="cs-CZ" dirty="0"/>
          </a:p>
        </p:txBody>
      </p:sp>
      <p:sp>
        <p:nvSpPr>
          <p:cNvPr id="2" name="Zástupný symbol pro obsah 1"/>
          <p:cNvSpPr>
            <a:spLocks noGrp="1"/>
          </p:cNvSpPr>
          <p:nvPr>
            <p:ph sz="quarter" idx="12"/>
          </p:nvPr>
        </p:nvSpPr>
        <p:spPr>
          <a:xfrm>
            <a:off x="398054" y="1548384"/>
            <a:ext cx="9144000" cy="4235881"/>
          </a:xfrm>
        </p:spPr>
        <p:txBody>
          <a:bodyPr>
            <a:normAutofit/>
          </a:bodyPr>
          <a:lstStyle/>
          <a:p>
            <a:pPr marL="0" lvl="0" indent="0">
              <a:buNone/>
            </a:pPr>
            <a:endParaRPr lang="cs-CZ" sz="2000" dirty="0"/>
          </a:p>
          <a:p>
            <a:pPr marL="0" lvl="0" indent="0">
              <a:buNone/>
            </a:pPr>
            <a:endParaRPr lang="cs-CZ" sz="2000" dirty="0"/>
          </a:p>
          <a:p>
            <a:pPr marL="0" lvl="0" indent="0">
              <a:buNone/>
            </a:pPr>
            <a:endParaRPr lang="cs-CZ" dirty="0"/>
          </a:p>
        </p:txBody>
      </p:sp>
      <p:sp>
        <p:nvSpPr>
          <p:cNvPr id="4" name="Nadpis 3"/>
          <p:cNvSpPr>
            <a:spLocks noGrp="1"/>
          </p:cNvSpPr>
          <p:nvPr>
            <p:ph type="title"/>
          </p:nvPr>
        </p:nvSpPr>
        <p:spPr>
          <a:xfrm>
            <a:off x="3314700" y="803025"/>
            <a:ext cx="6210300" cy="332399"/>
          </a:xfrm>
        </p:spPr>
        <p:txBody>
          <a:bodyPr/>
          <a:lstStyle/>
          <a:p>
            <a:pPr algn="ctr"/>
            <a:r>
              <a:rPr lang="cs-CZ" dirty="0"/>
              <a:t>Splátkové kalendáře 2018 (NZV)</a:t>
            </a:r>
          </a:p>
        </p:txBody>
      </p:sp>
      <p:graphicFrame>
        <p:nvGraphicFramePr>
          <p:cNvPr id="11" name="Graf 6">
            <a:extLst>
              <a:ext uri="{FF2B5EF4-FFF2-40B4-BE49-F238E27FC236}">
                <a16:creationId xmlns:a16="http://schemas.microsoft.com/office/drawing/2014/main" xmlns="" id="{50325378-B135-40BB-AE19-CFC0C00A9296}"/>
              </a:ext>
            </a:extLst>
          </p:cNvPr>
          <p:cNvGraphicFramePr>
            <a:graphicFrameLocks/>
          </p:cNvGraphicFramePr>
          <p:nvPr>
            <p:extLst/>
          </p:nvPr>
        </p:nvGraphicFramePr>
        <p:xfrm>
          <a:off x="613826" y="1659388"/>
          <a:ext cx="8678348" cy="3539223"/>
        </p:xfrm>
        <a:graphic>
          <a:graphicData uri="http://schemas.openxmlformats.org/presentationml/2006/ole">
            <mc:AlternateContent xmlns:mc="http://schemas.openxmlformats.org/markup-compatibility/2006">
              <mc:Choice xmlns:v="urn:schemas-microsoft-com:vml" Requires="v">
                <p:oleObj spid="_x0000_s1061" name="Chart" r:id="rId4" imgW="8571719" imgH="4170025" progId="Excel.Chart.8">
                  <p:embed/>
                </p:oleObj>
              </mc:Choice>
              <mc:Fallback>
                <p:oleObj name="Chart" r:id="rId4" imgW="8571719" imgH="417002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26" y="1659388"/>
                        <a:ext cx="8678348" cy="3539223"/>
                      </a:xfrm>
                      <a:prstGeom prst="rect">
                        <a:avLst/>
                      </a:prstGeom>
                      <a:noFill/>
                      <a:extLst/>
                    </p:spPr>
                  </p:pic>
                </p:oleObj>
              </mc:Fallback>
            </mc:AlternateContent>
          </a:graphicData>
        </a:graphic>
      </p:graphicFrame>
      <p:sp>
        <p:nvSpPr>
          <p:cNvPr id="12" name="TextovéPole 9">
            <a:extLst>
              <a:ext uri="{FF2B5EF4-FFF2-40B4-BE49-F238E27FC236}">
                <a16:creationId xmlns:a16="http://schemas.microsoft.com/office/drawing/2014/main" xmlns="" id="{499FFB16-80F4-43CB-B9E4-19503BF50339}"/>
              </a:ext>
            </a:extLst>
          </p:cNvPr>
          <p:cNvSpPr txBox="1">
            <a:spLocks noChangeArrowheads="1"/>
          </p:cNvSpPr>
          <p:nvPr/>
        </p:nvSpPr>
        <p:spPr bwMode="auto">
          <a:xfrm>
            <a:off x="779054" y="5240036"/>
            <a:ext cx="78624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cs-CZ"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lang="cs-CZ"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a:lnSpc>
                <a:spcPct val="100000"/>
              </a:lnSpc>
              <a:spcBef>
                <a:spcPct val="0"/>
              </a:spcBef>
              <a:buFontTx/>
              <a:buNone/>
            </a:pPr>
            <a:r>
              <a:rPr lang="cs-CZ" altLang="cs-CZ" sz="1800" dirty="0" smtClean="0"/>
              <a:t>Průměrná míra uspokojení: 	51 %</a:t>
            </a:r>
          </a:p>
          <a:p>
            <a:pPr>
              <a:lnSpc>
                <a:spcPct val="100000"/>
              </a:lnSpc>
              <a:spcBef>
                <a:spcPct val="0"/>
              </a:spcBef>
              <a:buFontTx/>
              <a:buNone/>
            </a:pPr>
            <a:r>
              <a:rPr lang="cs-CZ" altLang="cs-CZ" sz="1800" dirty="0" smtClean="0"/>
              <a:t>Medián:			42 %</a:t>
            </a:r>
          </a:p>
          <a:p>
            <a:pPr>
              <a:lnSpc>
                <a:spcPct val="100000"/>
              </a:lnSpc>
              <a:spcBef>
                <a:spcPct val="0"/>
              </a:spcBef>
              <a:buFontTx/>
              <a:buNone/>
            </a:pPr>
            <a:r>
              <a:rPr lang="cs-CZ" altLang="cs-CZ" sz="1800" dirty="0" smtClean="0"/>
              <a:t>Modus: 			30 až 40 %	</a:t>
            </a:r>
            <a:endParaRPr lang="cs-CZ" altLang="cs-CZ" sz="1800" dirty="0"/>
          </a:p>
        </p:txBody>
      </p:sp>
      <p:grpSp>
        <p:nvGrpSpPr>
          <p:cNvPr id="13" name="Skupina 12">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4"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6"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17" name="Obdélník 1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8" name="Obdélník 17"/>
          <p:cNvSpPr/>
          <p:nvPr/>
        </p:nvSpPr>
        <p:spPr>
          <a:xfrm>
            <a:off x="7323746" y="5961111"/>
            <a:ext cx="2639101" cy="230832"/>
          </a:xfrm>
          <a:prstGeom prst="rect">
            <a:avLst/>
          </a:prstGeom>
        </p:spPr>
        <p:txBody>
          <a:bodyPr wrap="square">
            <a:spAutoFit/>
          </a:bodyPr>
          <a:lstStyle/>
          <a:p>
            <a:r>
              <a:rPr lang="cs-CZ" sz="900" dirty="0">
                <a:latin typeface="Times New Roman" panose="02020603050405020304" pitchFamily="18" charset="0"/>
                <a:ea typeface="Times New Roman" panose="02020603050405020304" pitchFamily="18" charset="0"/>
              </a:rPr>
              <a:t>Zdroj: Interní statistiky ZIZLAVSKY</a:t>
            </a:r>
            <a:endParaRPr lang="cs-CZ" sz="900" dirty="0"/>
          </a:p>
        </p:txBody>
      </p:sp>
    </p:spTree>
    <p:extLst>
      <p:ext uri="{BB962C8B-B14F-4D97-AF65-F5344CB8AC3E}">
        <p14:creationId xmlns:p14="http://schemas.microsoft.com/office/powerpoint/2010/main" val="4107079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36</a:t>
            </a:fld>
            <a:endParaRPr lang="cs-CZ" dirty="0"/>
          </a:p>
        </p:txBody>
      </p:sp>
      <p:sp>
        <p:nvSpPr>
          <p:cNvPr id="2" name="Zástupný symbol pro obsah 1"/>
          <p:cNvSpPr>
            <a:spLocks noGrp="1"/>
          </p:cNvSpPr>
          <p:nvPr>
            <p:ph sz="quarter" idx="12"/>
          </p:nvPr>
        </p:nvSpPr>
        <p:spPr>
          <a:xfrm>
            <a:off x="398054" y="1548384"/>
            <a:ext cx="9144000" cy="4235881"/>
          </a:xfrm>
        </p:spPr>
        <p:txBody>
          <a:bodyPr>
            <a:normAutofit/>
          </a:bodyPr>
          <a:lstStyle/>
          <a:p>
            <a:pPr marL="0" lvl="0" indent="0">
              <a:buNone/>
            </a:pPr>
            <a:endParaRPr lang="cs-CZ" sz="2000" dirty="0"/>
          </a:p>
          <a:p>
            <a:pPr marL="0" lvl="0" indent="0">
              <a:buNone/>
            </a:pPr>
            <a:endParaRPr lang="cs-CZ" sz="2000" dirty="0"/>
          </a:p>
          <a:p>
            <a:pPr marL="0" lvl="0" indent="0">
              <a:buNone/>
            </a:pPr>
            <a:endParaRPr lang="cs-CZ" dirty="0"/>
          </a:p>
        </p:txBody>
      </p:sp>
      <p:sp>
        <p:nvSpPr>
          <p:cNvPr id="4" name="Nadpis 3"/>
          <p:cNvSpPr>
            <a:spLocks noGrp="1"/>
          </p:cNvSpPr>
          <p:nvPr>
            <p:ph type="title"/>
          </p:nvPr>
        </p:nvSpPr>
        <p:spPr>
          <a:xfrm>
            <a:off x="3314700" y="803025"/>
            <a:ext cx="6210300" cy="332399"/>
          </a:xfrm>
        </p:spPr>
        <p:txBody>
          <a:bodyPr/>
          <a:lstStyle/>
          <a:p>
            <a:pPr algn="ctr"/>
            <a:r>
              <a:rPr lang="cs-CZ" altLang="cs-CZ" dirty="0"/>
              <a:t>Dluhy v oddlužení 2018</a:t>
            </a:r>
            <a:endParaRPr lang="cs-CZ" dirty="0"/>
          </a:p>
        </p:txBody>
      </p:sp>
      <p:graphicFrame>
        <p:nvGraphicFramePr>
          <p:cNvPr id="13" name="Graf 8">
            <a:extLst>
              <a:ext uri="{FF2B5EF4-FFF2-40B4-BE49-F238E27FC236}">
                <a16:creationId xmlns:a16="http://schemas.microsoft.com/office/drawing/2014/main" xmlns="" id="{4C7B9368-57E6-40D4-8673-3C4E68A3739E}"/>
              </a:ext>
            </a:extLst>
          </p:cNvPr>
          <p:cNvGraphicFramePr>
            <a:graphicFrameLocks/>
          </p:cNvGraphicFramePr>
          <p:nvPr>
            <p:extLst/>
          </p:nvPr>
        </p:nvGraphicFramePr>
        <p:xfrm>
          <a:off x="634314" y="1667172"/>
          <a:ext cx="8711299" cy="3673589"/>
        </p:xfrm>
        <a:graphic>
          <a:graphicData uri="http://schemas.openxmlformats.org/presentationml/2006/ole">
            <mc:AlternateContent xmlns:mc="http://schemas.openxmlformats.org/markup-compatibility/2006">
              <mc:Choice xmlns:v="urn:schemas-microsoft-com:vml" Requires="v">
                <p:oleObj spid="_x0000_s2084" name="Chart" r:id="rId4" imgW="8687553" imgH="4511431" progId="Excel.Chart.8">
                  <p:embed/>
                </p:oleObj>
              </mc:Choice>
              <mc:Fallback>
                <p:oleObj name="Chart" r:id="rId4" imgW="8687553" imgH="451143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14" y="1667172"/>
                        <a:ext cx="8711299" cy="3673589"/>
                      </a:xfrm>
                      <a:prstGeom prst="rect">
                        <a:avLst/>
                      </a:prstGeom>
                      <a:noFill/>
                      <a:ln>
                        <a:noFill/>
                      </a:ln>
                      <a:extLst/>
                    </p:spPr>
                  </p:pic>
                </p:oleObj>
              </mc:Fallback>
            </mc:AlternateContent>
          </a:graphicData>
        </a:graphic>
      </p:graphicFrame>
      <p:sp>
        <p:nvSpPr>
          <p:cNvPr id="14" name="TextovéPole 9">
            <a:extLst>
              <a:ext uri="{FF2B5EF4-FFF2-40B4-BE49-F238E27FC236}">
                <a16:creationId xmlns:a16="http://schemas.microsoft.com/office/drawing/2014/main" xmlns="" id="{7190A403-3DAF-42F3-965B-E85180F91B09}"/>
              </a:ext>
            </a:extLst>
          </p:cNvPr>
          <p:cNvSpPr txBox="1">
            <a:spLocks noChangeArrowheads="1"/>
          </p:cNvSpPr>
          <p:nvPr/>
        </p:nvSpPr>
        <p:spPr bwMode="auto">
          <a:xfrm>
            <a:off x="716692" y="5514975"/>
            <a:ext cx="789867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dirty="0"/>
              <a:t>Průměrná výše dluhů: 	696 tis. Kč</a:t>
            </a:r>
          </a:p>
          <a:p>
            <a:pPr>
              <a:lnSpc>
                <a:spcPct val="100000"/>
              </a:lnSpc>
              <a:spcBef>
                <a:spcPct val="0"/>
              </a:spcBef>
              <a:buFontTx/>
              <a:buNone/>
            </a:pPr>
            <a:r>
              <a:rPr lang="cs-CZ" altLang="cs-CZ" sz="1800" dirty="0"/>
              <a:t>Medián:				515 tis. Kč	</a:t>
            </a:r>
          </a:p>
        </p:txBody>
      </p:sp>
      <p:sp>
        <p:nvSpPr>
          <p:cNvPr id="11" name="Obdélník 10"/>
          <p:cNvSpPr/>
          <p:nvPr/>
        </p:nvSpPr>
        <p:spPr>
          <a:xfrm>
            <a:off x="7323746" y="5961111"/>
            <a:ext cx="2639101" cy="230832"/>
          </a:xfrm>
          <a:prstGeom prst="rect">
            <a:avLst/>
          </a:prstGeom>
        </p:spPr>
        <p:txBody>
          <a:bodyPr wrap="square">
            <a:spAutoFit/>
          </a:bodyPr>
          <a:lstStyle/>
          <a:p>
            <a:r>
              <a:rPr lang="cs-CZ" sz="900" dirty="0">
                <a:latin typeface="Times New Roman" panose="02020603050405020304" pitchFamily="18" charset="0"/>
                <a:ea typeface="Times New Roman" panose="02020603050405020304" pitchFamily="18" charset="0"/>
              </a:rPr>
              <a:t>Zdroj: Interní statistiky ZIZLAVSKY</a:t>
            </a:r>
            <a:endParaRPr lang="cs-CZ" sz="900" dirty="0"/>
          </a:p>
        </p:txBody>
      </p:sp>
      <p:sp>
        <p:nvSpPr>
          <p:cNvPr id="12" name="Obdélník 11">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5" name="Skupina 14">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6"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Tree>
    <p:extLst>
      <p:ext uri="{BB962C8B-B14F-4D97-AF65-F5344CB8AC3E}">
        <p14:creationId xmlns:p14="http://schemas.microsoft.com/office/powerpoint/2010/main" val="4219111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37</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Oddlužení </a:t>
            </a:r>
            <a:r>
              <a:rPr lang="cs-CZ" dirty="0" smtClean="0"/>
              <a:t>podnikatelů OSVČ 2019</a:t>
            </a:r>
            <a:endParaRPr lang="cs-CZ" dirty="0"/>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80999" y="1594131"/>
            <a:ext cx="9036051" cy="4589723"/>
          </a:xfrm>
        </p:spPr>
        <p:txBody>
          <a:bodyPr/>
          <a:lstStyle/>
          <a:p>
            <a:pPr marL="269875" indent="0">
              <a:buNone/>
            </a:pPr>
            <a:endParaRPr lang="cs-CZ" dirty="0"/>
          </a:p>
          <a:p>
            <a:pPr marL="612775" indent="-342900" algn="just">
              <a:lnSpc>
                <a:spcPct val="100000"/>
              </a:lnSpc>
              <a:buFont typeface="Arial" panose="020B0604020202020204" pitchFamily="34" charset="0"/>
              <a:buChar char="•"/>
            </a:pPr>
            <a:r>
              <a:rPr lang="cs-CZ" sz="2000" b="1" dirty="0"/>
              <a:t>jiný přístup - lepší, ale </a:t>
            </a:r>
            <a:r>
              <a:rPr lang="cs-CZ" sz="2000" b="1" dirty="0" smtClean="0"/>
              <a:t>nedotažený</a:t>
            </a:r>
            <a:endParaRPr lang="cs-CZ" sz="2000" b="1" dirty="0"/>
          </a:p>
          <a:p>
            <a:pPr marL="269875" lvl="0" indent="0" algn="just">
              <a:lnSpc>
                <a:spcPct val="100000"/>
              </a:lnSpc>
              <a:buNone/>
            </a:pPr>
            <a:endParaRPr lang="cs-CZ" sz="1000" dirty="0"/>
          </a:p>
          <a:p>
            <a:pPr marL="612775" indent="-342900" algn="just">
              <a:lnSpc>
                <a:spcPct val="100000"/>
              </a:lnSpc>
              <a:buFont typeface="Arial" panose="020B0604020202020204" pitchFamily="34" charset="0"/>
              <a:buChar char="•"/>
            </a:pPr>
            <a:r>
              <a:rPr lang="cs-CZ" sz="2000" b="1" dirty="0"/>
              <a:t>srážky z příjmů, znemožňující podnikání, nahrazuje koncept srážek ze zisku (§ 398b)</a:t>
            </a:r>
          </a:p>
          <a:p>
            <a:pPr marL="441325" lvl="0" indent="-171450" algn="just">
              <a:lnSpc>
                <a:spcPct val="100000"/>
              </a:lnSpc>
              <a:buFont typeface="Arial" panose="020B0604020202020204" pitchFamily="34" charset="0"/>
              <a:buChar char="•"/>
            </a:pPr>
            <a:endParaRPr lang="cs-CZ" sz="1000" b="1" dirty="0"/>
          </a:p>
          <a:p>
            <a:pPr marL="612775" indent="-342900" algn="just">
              <a:lnSpc>
                <a:spcPct val="100000"/>
              </a:lnSpc>
              <a:buFont typeface="Arial" panose="020B0604020202020204" pitchFamily="34" charset="0"/>
              <a:buChar char="•"/>
            </a:pPr>
            <a:r>
              <a:rPr lang="cs-CZ" sz="2000" b="1" dirty="0"/>
              <a:t>už sepisovatel NPO musí identifikovat budoucí zdroj splátek               (§ 391/1 b)  hovoří se obecně o příjmech, ale nemají se na mysli příjmy podnikatele - zde platí zvláštní režim)  </a:t>
            </a:r>
          </a:p>
          <a:p>
            <a:pPr marL="441325" lvl="0" indent="-171450" algn="just">
              <a:lnSpc>
                <a:spcPct val="100000"/>
              </a:lnSpc>
              <a:buFont typeface="Arial" panose="020B0604020202020204" pitchFamily="34" charset="0"/>
              <a:buChar char="•"/>
            </a:pPr>
            <a:endParaRPr lang="cs-CZ" sz="1000" b="1" dirty="0"/>
          </a:p>
          <a:p>
            <a:pPr marL="612775" indent="-342900" algn="just">
              <a:lnSpc>
                <a:spcPct val="100000"/>
              </a:lnSpc>
              <a:buFont typeface="Arial" panose="020B0604020202020204" pitchFamily="34" charset="0"/>
              <a:buChar char="•"/>
            </a:pPr>
            <a:r>
              <a:rPr lang="cs-CZ" sz="2000" b="1" dirty="0"/>
              <a:t>IS musí ve zprávě pro oddlužení navrhnout a zdůvodnit výši splátek   (§ 398a/1) </a:t>
            </a:r>
          </a:p>
          <a:p>
            <a:endParaRPr lang="cs-CZ" sz="2000" b="1" dirty="0"/>
          </a:p>
          <a:p>
            <a:endParaRPr lang="cs-CZ" dirty="0"/>
          </a:p>
          <a:p>
            <a:endParaRPr lang="cs-CZ" dirty="0"/>
          </a:p>
          <a:p>
            <a:pPr marL="0" indent="0">
              <a:buNone/>
            </a:pPr>
            <a:endParaRPr lang="cs-CZ" dirty="0"/>
          </a:p>
          <a:p>
            <a:pPr lvl="8"/>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grpSp>
        <p:nvGrpSpPr>
          <p:cNvPr id="9" name="Skupina 8">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0"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2" name="Obdélník 11">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3662266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38</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solidFill>
                  <a:srgbClr val="054777"/>
                </a:solidFill>
              </a:rPr>
              <a:t>V čem je problém</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98054" y="1559379"/>
            <a:ext cx="9018996" cy="4752409"/>
          </a:xfrm>
        </p:spPr>
        <p:txBody>
          <a:bodyPr>
            <a:normAutofit/>
          </a:bodyPr>
          <a:lstStyle/>
          <a:p>
            <a:pPr marL="269875" indent="269875" algn="just">
              <a:buNone/>
            </a:pPr>
            <a:endParaRPr lang="cs-CZ" dirty="0"/>
          </a:p>
          <a:p>
            <a:pPr marL="269875" lvl="0" indent="269875" algn="just">
              <a:lnSpc>
                <a:spcPct val="100000"/>
              </a:lnSpc>
              <a:buFont typeface="Arial" panose="020B0604020202020204" pitchFamily="34" charset="0"/>
              <a:buChar char="•"/>
            </a:pPr>
            <a:r>
              <a:rPr lang="cs-CZ" sz="2000" b="1" dirty="0"/>
              <a:t>zvláštní úprava platí jen pro splátkový kalendář? (§ 398b/1 in fine) </a:t>
            </a:r>
          </a:p>
          <a:p>
            <a:pPr marL="269875" lvl="0" indent="269875" algn="just">
              <a:lnSpc>
                <a:spcPct val="100000"/>
              </a:lnSpc>
              <a:buNone/>
            </a:pPr>
            <a:endParaRPr lang="cs-CZ" sz="1000" b="1" dirty="0"/>
          </a:p>
          <a:p>
            <a:pPr marL="269875" lvl="0" indent="269875" algn="just">
              <a:lnSpc>
                <a:spcPct val="100000"/>
              </a:lnSpc>
              <a:buFont typeface="Arial" panose="020B0604020202020204" pitchFamily="34" charset="0"/>
              <a:buChar char="•"/>
            </a:pPr>
            <a:r>
              <a:rPr lang="cs-CZ" sz="2000" b="1" dirty="0"/>
              <a:t>co zpeněžování majetku? </a:t>
            </a:r>
          </a:p>
          <a:p>
            <a:pPr marL="269875" lvl="0" indent="269875" algn="just">
              <a:lnSpc>
                <a:spcPct val="100000"/>
              </a:lnSpc>
              <a:buNone/>
            </a:pPr>
            <a:endParaRPr lang="cs-CZ" sz="1000" b="1" dirty="0"/>
          </a:p>
          <a:p>
            <a:pPr marL="269875" lvl="0" indent="269875" algn="just">
              <a:lnSpc>
                <a:spcPct val="100000"/>
              </a:lnSpc>
              <a:buFont typeface="Arial" panose="020B0604020202020204" pitchFamily="34" charset="0"/>
              <a:buChar char="•"/>
            </a:pPr>
            <a:r>
              <a:rPr lang="cs-CZ" sz="2000" b="1" dirty="0"/>
              <a:t>zpeněžování zásob znemožní podnikání i nadále</a:t>
            </a:r>
          </a:p>
          <a:p>
            <a:pPr marL="269875" lvl="0" indent="269875" algn="just">
              <a:lnSpc>
                <a:spcPct val="100000"/>
              </a:lnSpc>
              <a:buNone/>
            </a:pPr>
            <a:endParaRPr lang="cs-CZ" sz="1000" b="1" dirty="0"/>
          </a:p>
          <a:p>
            <a:pPr marL="542925" lvl="0" indent="-276225" algn="just">
              <a:lnSpc>
                <a:spcPct val="110000"/>
              </a:lnSpc>
              <a:buFont typeface="Arial" panose="020B0604020202020204" pitchFamily="34" charset="0"/>
              <a:buChar char="•"/>
            </a:pPr>
            <a:r>
              <a:rPr lang="cs-CZ" sz="2000" b="1" dirty="0"/>
              <a:t>může to překlenout rozumný </a:t>
            </a:r>
            <a:r>
              <a:rPr lang="cs-CZ" sz="2000" b="1" dirty="0" smtClean="0"/>
              <a:t>výklad (sepisovatel </a:t>
            </a:r>
            <a:r>
              <a:rPr lang="cs-CZ" sz="2000" b="1" dirty="0"/>
              <a:t>NPO, IS, </a:t>
            </a:r>
            <a:r>
              <a:rPr lang="cs-CZ" sz="2000" b="1" dirty="0" smtClean="0"/>
              <a:t>VV</a:t>
            </a:r>
            <a:r>
              <a:rPr lang="cs-CZ" sz="2000" b="1" dirty="0"/>
              <a:t>, soud)?  </a:t>
            </a:r>
          </a:p>
          <a:p>
            <a:pPr marL="0" lvl="0" indent="0">
              <a:buNone/>
            </a:pPr>
            <a:r>
              <a:rPr lang="cs-CZ" sz="2000" b="1" dirty="0"/>
              <a:t> </a:t>
            </a:r>
          </a:p>
          <a:p>
            <a:endParaRPr lang="cs-CZ" sz="2000" b="1" dirty="0"/>
          </a:p>
          <a:p>
            <a:endParaRPr lang="cs-CZ" sz="2000" b="1" dirty="0"/>
          </a:p>
          <a:p>
            <a:endParaRPr lang="cs-CZ" dirty="0"/>
          </a:p>
          <a:p>
            <a:pPr marL="0" indent="0">
              <a:buNone/>
            </a:pPr>
            <a:endParaRPr lang="cs-CZ" dirty="0"/>
          </a:p>
          <a:p>
            <a:pPr lvl="8"/>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grpSp>
        <p:nvGrpSpPr>
          <p:cNvPr id="9" name="Skupina 8">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0"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2" name="Obdélník 11">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41529986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CA05E3E3-6B31-4BC0-9029-DE336A01ED7A}"/>
              </a:ext>
            </a:extLst>
          </p:cNvPr>
          <p:cNvSpPr>
            <a:spLocks noGrp="1"/>
          </p:cNvSpPr>
          <p:nvPr>
            <p:ph type="title"/>
          </p:nvPr>
        </p:nvSpPr>
        <p:spPr>
          <a:xfrm>
            <a:off x="3314700" y="803026"/>
            <a:ext cx="6210300" cy="332399"/>
          </a:xfrm>
        </p:spPr>
        <p:txBody>
          <a:bodyPr/>
          <a:lstStyle/>
          <a:p>
            <a:r>
              <a:rPr lang="cs-CZ" dirty="0"/>
              <a:t>			</a:t>
            </a:r>
            <a:r>
              <a:rPr lang="cs-CZ" sz="2200" dirty="0" smtClean="0"/>
              <a:t>§ 398b</a:t>
            </a:r>
            <a:endParaRPr lang="cs-CZ" sz="2200" dirty="0"/>
          </a:p>
        </p:txBody>
      </p:sp>
      <p:sp>
        <p:nvSpPr>
          <p:cNvPr id="6" name="Zástupný symbol pro číslo snímku 5">
            <a:extLst>
              <a:ext uri="{FF2B5EF4-FFF2-40B4-BE49-F238E27FC236}">
                <a16:creationId xmlns:a16="http://schemas.microsoft.com/office/drawing/2014/main" xmlns="" id="{B66E8850-4341-4A40-B294-EEFB8A5876CC}"/>
              </a:ext>
            </a:extLst>
          </p:cNvPr>
          <p:cNvSpPr>
            <a:spLocks noGrp="1"/>
          </p:cNvSpPr>
          <p:nvPr>
            <p:ph type="sldNum" sz="quarter" idx="11"/>
          </p:nvPr>
        </p:nvSpPr>
        <p:spPr/>
        <p:txBody>
          <a:bodyPr/>
          <a:lstStyle/>
          <a:p>
            <a:fld id="{6D585F20-A27E-4E0E-82C8-5C727F4060CE}" type="slidenum">
              <a:rPr lang="cs-CZ" smtClean="0"/>
              <a:pPr/>
              <a:t>39</a:t>
            </a:fld>
            <a:endParaRPr lang="cs-CZ"/>
          </a:p>
        </p:txBody>
      </p:sp>
      <p:grpSp>
        <p:nvGrpSpPr>
          <p:cNvPr id="9" name="Skupina 8">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0"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2"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 PODNIKATELÉ</a:t>
            </a:r>
            <a:endParaRPr lang="cs-CZ" sz="1600" dirty="0"/>
          </a:p>
        </p:txBody>
      </p:sp>
      <p:sp>
        <p:nvSpPr>
          <p:cNvPr id="15" name="Zástupný symbol pro obsah 1"/>
          <p:cNvSpPr>
            <a:spLocks noGrp="1"/>
          </p:cNvSpPr>
          <p:nvPr>
            <p:ph sz="quarter" idx="12"/>
          </p:nvPr>
        </p:nvSpPr>
        <p:spPr>
          <a:xfrm>
            <a:off x="398054" y="1561762"/>
            <a:ext cx="9018996" cy="4741933"/>
          </a:xfrm>
        </p:spPr>
        <p:txBody>
          <a:bodyPr>
            <a:normAutofit/>
          </a:bodyPr>
          <a:lstStyle/>
          <a:p>
            <a:pPr marL="0" lvl="0" indent="0">
              <a:buNone/>
            </a:pPr>
            <a:endParaRPr lang="cs-CZ" sz="2000" dirty="0"/>
          </a:p>
          <a:p>
            <a:pPr marL="612775" indent="-342900" algn="just">
              <a:lnSpc>
                <a:spcPct val="100000"/>
              </a:lnSpc>
              <a:buFont typeface="Arial" panose="020B0604020202020204" pitchFamily="34" charset="0"/>
              <a:buChar char="•"/>
            </a:pPr>
            <a:r>
              <a:rPr lang="cs-CZ" sz="2000" b="1" dirty="0"/>
              <a:t>n</a:t>
            </a:r>
            <a:r>
              <a:rPr lang="cs-CZ" sz="2000" b="1" dirty="0" smtClean="0"/>
              <a:t>ové ustanovení 398b – chybějící metoda splácení a výpočtu splátky</a:t>
            </a:r>
          </a:p>
          <a:p>
            <a:pPr marL="269875" indent="0" algn="just">
              <a:lnSpc>
                <a:spcPct val="100000"/>
              </a:lnSpc>
              <a:buNone/>
            </a:pPr>
            <a:endParaRPr lang="cs-CZ" sz="1000" b="1" dirty="0" smtClean="0"/>
          </a:p>
          <a:p>
            <a:pPr marL="612775" indent="-342900" algn="just">
              <a:lnSpc>
                <a:spcPct val="100000"/>
              </a:lnSpc>
              <a:buFont typeface="Arial" panose="020B0604020202020204" pitchFamily="34" charset="0"/>
              <a:buChar char="•"/>
            </a:pPr>
            <a:r>
              <a:rPr lang="cs-CZ" sz="2000" b="1" dirty="0"/>
              <a:t>r</a:t>
            </a:r>
            <a:r>
              <a:rPr lang="cs-CZ" sz="2000" b="1" dirty="0" smtClean="0"/>
              <a:t>ozhodnutí o schválení oddlužení – zálohová splátka = minimální nevratná částka</a:t>
            </a:r>
          </a:p>
          <a:p>
            <a:pPr marL="269875" indent="0" algn="just">
              <a:lnSpc>
                <a:spcPct val="100000"/>
              </a:lnSpc>
              <a:buNone/>
            </a:pPr>
            <a:endParaRPr lang="cs-CZ" sz="1000" b="1" dirty="0" smtClean="0"/>
          </a:p>
          <a:p>
            <a:pPr marL="623888" lvl="0" indent="-358775">
              <a:buFont typeface="Arial" panose="020B0604020202020204" pitchFamily="34" charset="0"/>
              <a:buChar char="•"/>
            </a:pPr>
            <a:r>
              <a:rPr lang="cs-CZ" sz="2000" b="1" dirty="0"/>
              <a:t>jedna dvanáctina zjištěného zisku dlužníka za poslední zdaňovací období</a:t>
            </a:r>
            <a:endParaRPr lang="cs-CZ" sz="2000" dirty="0"/>
          </a:p>
          <a:p>
            <a:pPr marL="269875" indent="0" algn="just">
              <a:lnSpc>
                <a:spcPct val="100000"/>
              </a:lnSpc>
              <a:buNone/>
            </a:pPr>
            <a:endParaRPr lang="cs-CZ" sz="1000" b="1" dirty="0" smtClean="0"/>
          </a:p>
          <a:p>
            <a:pPr marL="623888" lvl="0" indent="-358775" algn="just">
              <a:lnSpc>
                <a:spcPct val="100000"/>
              </a:lnSpc>
              <a:buFont typeface="Arial" panose="020B0604020202020204" pitchFamily="34" charset="0"/>
              <a:buChar char="•"/>
            </a:pPr>
            <a:r>
              <a:rPr lang="cs-CZ" sz="2000" b="1" dirty="0"/>
              <a:t>ve výši, v jaké mohou být při výkonu rozhodnutí nebo exekuci uspokojeny přednostní pohledávky</a:t>
            </a:r>
          </a:p>
        </p:txBody>
      </p:sp>
    </p:spTree>
    <p:extLst>
      <p:ext uri="{BB962C8B-B14F-4D97-AF65-F5344CB8AC3E}">
        <p14:creationId xmlns:p14="http://schemas.microsoft.com/office/powerpoint/2010/main" val="409695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4</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V jednom měsíci je to více</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72835" y="2049543"/>
            <a:ext cx="9179379" cy="4326765"/>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883" y="1677152"/>
            <a:ext cx="7785282" cy="4618783"/>
          </a:xfrm>
          <a:prstGeom prst="rect">
            <a:avLst/>
          </a:prstGeom>
        </p:spPr>
      </p:pic>
      <p:sp>
        <p:nvSpPr>
          <p:cNvPr id="10" name="Obdélník 9">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1"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2" name="Obrázek 11"/>
          <p:cNvPicPr>
            <a:picLocks noChangeAspect="1"/>
          </p:cNvPicPr>
          <p:nvPr/>
        </p:nvPicPr>
        <p:blipFill>
          <a:blip r:embed="rId5"/>
          <a:stretch>
            <a:fillRect/>
          </a:stretch>
        </p:blipFill>
        <p:spPr>
          <a:xfrm>
            <a:off x="7558328" y="5791609"/>
            <a:ext cx="1296837" cy="504326"/>
          </a:xfrm>
          <a:prstGeom prst="rect">
            <a:avLst/>
          </a:prstGeom>
        </p:spPr>
      </p:pic>
      <p:pic>
        <p:nvPicPr>
          <p:cNvPr id="13" name="Obrázek 12">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6"/>
          <a:stretch>
            <a:fillRect/>
          </a:stretch>
        </p:blipFill>
        <p:spPr>
          <a:xfrm>
            <a:off x="667295" y="581612"/>
            <a:ext cx="483880" cy="671241"/>
          </a:xfrm>
          <a:prstGeom prst="rect">
            <a:avLst/>
          </a:prstGeom>
        </p:spPr>
      </p:pic>
    </p:spTree>
    <p:extLst>
      <p:ext uri="{BB962C8B-B14F-4D97-AF65-F5344CB8AC3E}">
        <p14:creationId xmlns:p14="http://schemas.microsoft.com/office/powerpoint/2010/main" val="16834497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CA05E3E3-6B31-4BC0-9029-DE336A01ED7A}"/>
              </a:ext>
            </a:extLst>
          </p:cNvPr>
          <p:cNvSpPr>
            <a:spLocks noGrp="1"/>
          </p:cNvSpPr>
          <p:nvPr>
            <p:ph type="title"/>
          </p:nvPr>
        </p:nvSpPr>
        <p:spPr>
          <a:xfrm>
            <a:off x="3314700" y="809502"/>
            <a:ext cx="6210300" cy="332399"/>
          </a:xfrm>
        </p:spPr>
        <p:txBody>
          <a:bodyPr/>
          <a:lstStyle/>
          <a:p>
            <a:r>
              <a:rPr lang="cs-CZ" dirty="0"/>
              <a:t>			</a:t>
            </a:r>
            <a:r>
              <a:rPr lang="cs-CZ" sz="2200" dirty="0" smtClean="0"/>
              <a:t>§ 398b</a:t>
            </a:r>
            <a:endParaRPr lang="cs-CZ" sz="2200" dirty="0"/>
          </a:p>
        </p:txBody>
      </p:sp>
      <p:sp>
        <p:nvSpPr>
          <p:cNvPr id="6" name="Zástupný symbol pro číslo snímku 5">
            <a:extLst>
              <a:ext uri="{FF2B5EF4-FFF2-40B4-BE49-F238E27FC236}">
                <a16:creationId xmlns:a16="http://schemas.microsoft.com/office/drawing/2014/main" xmlns="" id="{B66E8850-4341-4A40-B294-EEFB8A5876CC}"/>
              </a:ext>
            </a:extLst>
          </p:cNvPr>
          <p:cNvSpPr>
            <a:spLocks noGrp="1"/>
          </p:cNvSpPr>
          <p:nvPr>
            <p:ph type="sldNum" sz="quarter" idx="11"/>
          </p:nvPr>
        </p:nvSpPr>
        <p:spPr/>
        <p:txBody>
          <a:bodyPr/>
          <a:lstStyle/>
          <a:p>
            <a:fld id="{6D585F20-A27E-4E0E-82C8-5C727F4060CE}" type="slidenum">
              <a:rPr lang="cs-CZ" smtClean="0"/>
              <a:pPr/>
              <a:t>40</a:t>
            </a:fld>
            <a:endParaRPr lang="cs-CZ"/>
          </a:p>
        </p:txBody>
      </p:sp>
      <p:sp>
        <p:nvSpPr>
          <p:cNvPr id="2" name="Zástupný symbol pro obsah 1"/>
          <p:cNvSpPr>
            <a:spLocks noGrp="1"/>
          </p:cNvSpPr>
          <p:nvPr>
            <p:ph sz="quarter" idx="12"/>
          </p:nvPr>
        </p:nvSpPr>
        <p:spPr>
          <a:xfrm>
            <a:off x="661431" y="1532624"/>
            <a:ext cx="8755619" cy="4666193"/>
          </a:xfrm>
        </p:spPr>
        <p:txBody>
          <a:bodyPr>
            <a:normAutofit/>
          </a:bodyPr>
          <a:lstStyle/>
          <a:p>
            <a:pPr marL="0" lvl="0" indent="0">
              <a:buNone/>
            </a:pPr>
            <a:endParaRPr lang="cs-CZ" sz="2000" dirty="0"/>
          </a:p>
          <a:p>
            <a:pPr marL="358775" indent="-358775" algn="just">
              <a:lnSpc>
                <a:spcPct val="100000"/>
              </a:lnSpc>
              <a:buFont typeface="Arial" panose="020B0604020202020204" pitchFamily="34" charset="0"/>
              <a:buChar char="•"/>
            </a:pPr>
            <a:r>
              <a:rPr lang="cs-CZ" sz="2000" b="1" dirty="0"/>
              <a:t>in </a:t>
            </a:r>
            <a:r>
              <a:rPr lang="cs-CZ" sz="2000" b="1" dirty="0" err="1"/>
              <a:t>eventum</a:t>
            </a:r>
            <a:r>
              <a:rPr lang="cs-CZ" sz="2000" b="1" dirty="0"/>
              <a:t>: očekávaný budoucí měsíční příjem </a:t>
            </a:r>
            <a:r>
              <a:rPr lang="cs-CZ" sz="2000" b="1" dirty="0" smtClean="0"/>
              <a:t>(rozdíl </a:t>
            </a:r>
            <a:r>
              <a:rPr lang="cs-CZ" sz="2000" b="1" dirty="0"/>
              <a:t>reálně dosažených příjmů a reálně vynaložených výdajů</a:t>
            </a:r>
            <a:r>
              <a:rPr lang="cs-CZ" sz="2000" b="1" dirty="0" smtClean="0"/>
              <a:t>)</a:t>
            </a:r>
          </a:p>
          <a:p>
            <a:pPr marL="358775" indent="-358775" algn="just">
              <a:lnSpc>
                <a:spcPct val="100000"/>
              </a:lnSpc>
              <a:buNone/>
            </a:pPr>
            <a:endParaRPr lang="cs-CZ" sz="1000" b="1" dirty="0"/>
          </a:p>
          <a:p>
            <a:pPr marL="358775" indent="-358775" algn="just">
              <a:lnSpc>
                <a:spcPct val="100000"/>
              </a:lnSpc>
              <a:buFont typeface="Arial" panose="020B0604020202020204" pitchFamily="34" charset="0"/>
              <a:buChar char="•"/>
            </a:pPr>
            <a:r>
              <a:rPr lang="cs-CZ" sz="2000" b="1" dirty="0"/>
              <a:t>in </a:t>
            </a:r>
            <a:r>
              <a:rPr lang="cs-CZ" sz="2000" b="1" dirty="0" err="1"/>
              <a:t>eventum</a:t>
            </a:r>
            <a:r>
              <a:rPr lang="cs-CZ" sz="2000" b="1" dirty="0"/>
              <a:t>: měsíční průměrná mzda v národním hospodářství za </a:t>
            </a:r>
            <a:r>
              <a:rPr lang="cs-CZ" sz="2000" b="1" dirty="0" smtClean="0"/>
              <a:t>      1</a:t>
            </a:r>
            <a:r>
              <a:rPr lang="cs-CZ" sz="2000" b="1" dirty="0"/>
              <a:t>. až 3. čtvrtletí předchozího kalendářního roku (vyhlašuje MPSV, aktuálně za 1. až 3. čtvrtletí 2018 činí 31 225 </a:t>
            </a:r>
            <a:r>
              <a:rPr lang="cs-CZ" sz="2000" b="1" dirty="0" smtClean="0"/>
              <a:t>Kč)</a:t>
            </a:r>
          </a:p>
          <a:p>
            <a:pPr marL="358775" indent="-358775" algn="just">
              <a:lnSpc>
                <a:spcPct val="100000"/>
              </a:lnSpc>
              <a:buNone/>
            </a:pPr>
            <a:endParaRPr lang="cs-CZ" sz="1000" b="1" dirty="0"/>
          </a:p>
          <a:p>
            <a:pPr marL="358775" indent="-358775" algn="just">
              <a:lnSpc>
                <a:spcPct val="100000"/>
              </a:lnSpc>
              <a:buFont typeface="Arial" panose="020B0604020202020204" pitchFamily="34" charset="0"/>
              <a:buChar char="•"/>
            </a:pPr>
            <a:r>
              <a:rPr lang="cs-CZ" sz="2000" b="1" dirty="0"/>
              <a:t>účetnictví či daňová evidence, přiznání k dani z příjmů a výpisy </a:t>
            </a:r>
            <a:r>
              <a:rPr lang="cs-CZ" sz="2000" b="1" dirty="0" smtClean="0"/>
              <a:t>          z </a:t>
            </a:r>
            <a:r>
              <a:rPr lang="cs-CZ" sz="2000" b="1" dirty="0"/>
              <a:t>účtů, listiny osvědčující příjmy a výdaje</a:t>
            </a:r>
          </a:p>
        </p:txBody>
      </p:sp>
      <p:grpSp>
        <p:nvGrpSpPr>
          <p:cNvPr id="10" name="Skupina 9">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1"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3"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 PODNIKATELÉ</a:t>
            </a:r>
            <a:endParaRPr lang="cs-CZ" sz="1600" dirty="0"/>
          </a:p>
        </p:txBody>
      </p:sp>
    </p:spTree>
    <p:extLst>
      <p:ext uri="{BB962C8B-B14F-4D97-AF65-F5344CB8AC3E}">
        <p14:creationId xmlns:p14="http://schemas.microsoft.com/office/powerpoint/2010/main" val="12381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CA05E3E3-6B31-4BC0-9029-DE336A01ED7A}"/>
              </a:ext>
            </a:extLst>
          </p:cNvPr>
          <p:cNvSpPr>
            <a:spLocks noGrp="1"/>
          </p:cNvSpPr>
          <p:nvPr>
            <p:ph type="title"/>
          </p:nvPr>
        </p:nvSpPr>
        <p:spPr>
          <a:xfrm>
            <a:off x="3314700" y="803026"/>
            <a:ext cx="6210300" cy="332399"/>
          </a:xfrm>
        </p:spPr>
        <p:txBody>
          <a:bodyPr/>
          <a:lstStyle/>
          <a:p>
            <a:r>
              <a:rPr lang="cs-CZ" dirty="0"/>
              <a:t>			</a:t>
            </a:r>
            <a:r>
              <a:rPr lang="cs-CZ" sz="2200" dirty="0"/>
              <a:t>§ </a:t>
            </a:r>
            <a:r>
              <a:rPr lang="cs-CZ" sz="2200" dirty="0" smtClean="0"/>
              <a:t>398b</a:t>
            </a:r>
            <a:endParaRPr lang="cs-CZ" sz="2200" dirty="0"/>
          </a:p>
        </p:txBody>
      </p:sp>
      <p:sp>
        <p:nvSpPr>
          <p:cNvPr id="6" name="Zástupný symbol pro číslo snímku 5">
            <a:extLst>
              <a:ext uri="{FF2B5EF4-FFF2-40B4-BE49-F238E27FC236}">
                <a16:creationId xmlns:a16="http://schemas.microsoft.com/office/drawing/2014/main" xmlns="" id="{B66E8850-4341-4A40-B294-EEFB8A5876CC}"/>
              </a:ext>
            </a:extLst>
          </p:cNvPr>
          <p:cNvSpPr>
            <a:spLocks noGrp="1"/>
          </p:cNvSpPr>
          <p:nvPr>
            <p:ph type="sldNum" sz="quarter" idx="11"/>
          </p:nvPr>
        </p:nvSpPr>
        <p:spPr/>
        <p:txBody>
          <a:bodyPr/>
          <a:lstStyle/>
          <a:p>
            <a:fld id="{6D585F20-A27E-4E0E-82C8-5C727F4060CE}" type="slidenum">
              <a:rPr lang="cs-CZ" smtClean="0"/>
              <a:pPr/>
              <a:t>41</a:t>
            </a:fld>
            <a:endParaRPr lang="cs-CZ"/>
          </a:p>
        </p:txBody>
      </p:sp>
      <p:sp>
        <p:nvSpPr>
          <p:cNvPr id="2" name="Zástupný symbol pro obsah 1"/>
          <p:cNvSpPr>
            <a:spLocks noGrp="1"/>
          </p:cNvSpPr>
          <p:nvPr>
            <p:ph sz="quarter" idx="12"/>
          </p:nvPr>
        </p:nvSpPr>
        <p:spPr>
          <a:xfrm>
            <a:off x="642550" y="1560576"/>
            <a:ext cx="8774499" cy="5097497"/>
          </a:xfrm>
        </p:spPr>
        <p:txBody>
          <a:bodyPr>
            <a:normAutofit/>
          </a:bodyPr>
          <a:lstStyle/>
          <a:p>
            <a:pPr marL="0" lvl="0" indent="0">
              <a:buNone/>
            </a:pPr>
            <a:endParaRPr lang="cs-CZ" sz="2000" dirty="0"/>
          </a:p>
          <a:p>
            <a:pPr marL="358775" lvl="0" indent="-358775" algn="just">
              <a:buFont typeface="Arial" panose="020B0604020202020204" pitchFamily="34" charset="0"/>
              <a:buChar char="•"/>
            </a:pPr>
            <a:r>
              <a:rPr lang="cs-CZ" sz="2000" b="1" u="sng" dirty="0" smtClean="0"/>
              <a:t>referenční srážka</a:t>
            </a:r>
            <a:r>
              <a:rPr lang="cs-CZ" sz="2000" b="1" dirty="0" smtClean="0"/>
              <a:t> - určí IS z </a:t>
            </a:r>
            <a:r>
              <a:rPr lang="cs-CZ" sz="2000" b="1" dirty="0"/>
              <a:t>jedné dvanáctiny zjištěného zisku dlužníka za zdaňovací období </a:t>
            </a:r>
            <a:r>
              <a:rPr lang="cs-CZ" sz="2000" b="1" dirty="0" smtClean="0"/>
              <a:t>(ve výši jako pro uspokojení </a:t>
            </a:r>
            <a:r>
              <a:rPr lang="cs-CZ" sz="2000" b="1" dirty="0"/>
              <a:t>přednostní </a:t>
            </a:r>
            <a:r>
              <a:rPr lang="cs-CZ" sz="2000" b="1" dirty="0" smtClean="0"/>
              <a:t>pohledávky při </a:t>
            </a:r>
            <a:r>
              <a:rPr lang="cs-CZ" sz="2000" b="1" dirty="0"/>
              <a:t>výkonu rozhodnutí nebo </a:t>
            </a:r>
            <a:r>
              <a:rPr lang="cs-CZ" sz="2000" b="1" dirty="0" smtClean="0"/>
              <a:t>exekuci)</a:t>
            </a:r>
          </a:p>
          <a:p>
            <a:pPr marL="358775" lvl="0" indent="-358775" algn="just">
              <a:buFont typeface="Arial" panose="020B0604020202020204" pitchFamily="34" charset="0"/>
              <a:buChar char="•"/>
            </a:pPr>
            <a:endParaRPr lang="cs-CZ" sz="1000" b="1" dirty="0" smtClean="0"/>
          </a:p>
          <a:p>
            <a:pPr marL="358775" lvl="0" indent="-358775" algn="just">
              <a:buFont typeface="Arial" panose="020B0604020202020204" pitchFamily="34" charset="0"/>
              <a:buChar char="•"/>
            </a:pPr>
            <a:r>
              <a:rPr lang="cs-CZ" sz="2000" b="1" dirty="0" smtClean="0"/>
              <a:t>součet </a:t>
            </a:r>
            <a:r>
              <a:rPr lang="cs-CZ" sz="2000" b="1" dirty="0"/>
              <a:t>zálohových </a:t>
            </a:r>
            <a:r>
              <a:rPr lang="cs-CZ" sz="2000" b="1" dirty="0" smtClean="0"/>
              <a:t>splátek </a:t>
            </a:r>
            <a:r>
              <a:rPr lang="en-US" sz="2000" b="1" dirty="0"/>
              <a:t>&lt;  </a:t>
            </a:r>
            <a:r>
              <a:rPr lang="cs-CZ" sz="2000" b="1" dirty="0" smtClean="0"/>
              <a:t>referenční srážky  x počet měsíců                    = </a:t>
            </a:r>
            <a:r>
              <a:rPr lang="cs-CZ" sz="2000" b="1" u="sng" dirty="0" smtClean="0"/>
              <a:t>doplatek</a:t>
            </a:r>
          </a:p>
          <a:p>
            <a:pPr marL="358775" lvl="0" indent="-358775" algn="just">
              <a:buFont typeface="Arial" panose="020B0604020202020204" pitchFamily="34" charset="0"/>
              <a:buChar char="•"/>
            </a:pPr>
            <a:endParaRPr lang="cs-CZ" sz="1000" b="1" u="sng" dirty="0" smtClean="0"/>
          </a:p>
          <a:p>
            <a:pPr marL="358775" lvl="0" indent="-358775" algn="just">
              <a:buFont typeface="Arial" panose="020B0604020202020204" pitchFamily="34" charset="0"/>
              <a:buChar char="•"/>
            </a:pPr>
            <a:r>
              <a:rPr lang="cs-CZ" sz="2000" b="1" dirty="0"/>
              <a:t>součet zálohových splátek </a:t>
            </a:r>
            <a:r>
              <a:rPr lang="en-US" sz="2000" b="1" dirty="0" smtClean="0"/>
              <a:t>&gt;</a:t>
            </a:r>
            <a:r>
              <a:rPr lang="cs-CZ" sz="2000" b="1" dirty="0" smtClean="0"/>
              <a:t> </a:t>
            </a:r>
            <a:r>
              <a:rPr lang="cs-CZ" sz="2000" b="1" dirty="0"/>
              <a:t>referenční srážky  x počet měsíců = </a:t>
            </a:r>
            <a:r>
              <a:rPr lang="cs-CZ" sz="2000" b="1" u="sng" dirty="0" smtClean="0"/>
              <a:t>jiná výše </a:t>
            </a:r>
            <a:r>
              <a:rPr lang="cs-CZ" sz="2000" b="1" u="sng" dirty="0"/>
              <a:t>zálohové </a:t>
            </a:r>
            <a:r>
              <a:rPr lang="cs-CZ" sz="2000" b="1" u="sng" dirty="0" smtClean="0"/>
              <a:t>splátky</a:t>
            </a:r>
            <a:r>
              <a:rPr lang="cs-CZ" sz="2000" b="1" dirty="0" smtClean="0"/>
              <a:t> pro </a:t>
            </a:r>
            <a:r>
              <a:rPr lang="cs-CZ" sz="2000" b="1" dirty="0"/>
              <a:t>následující zdaňovací období </a:t>
            </a:r>
            <a:endParaRPr lang="cs-CZ" sz="2000" b="1" dirty="0" smtClean="0"/>
          </a:p>
          <a:p>
            <a:pPr marL="358775" lvl="0" indent="-358775" algn="just">
              <a:buFont typeface="Arial" panose="020B0604020202020204" pitchFamily="34" charset="0"/>
              <a:buChar char="•"/>
            </a:pPr>
            <a:endParaRPr lang="cs-CZ" sz="1000" b="1" dirty="0"/>
          </a:p>
          <a:p>
            <a:pPr marL="358775" lvl="0" indent="-358775" algn="just">
              <a:buFont typeface="Arial" panose="020B0604020202020204" pitchFamily="34" charset="0"/>
              <a:buChar char="•"/>
            </a:pPr>
            <a:r>
              <a:rPr lang="cs-CZ" sz="2000" b="1" u="sng" dirty="0"/>
              <a:t>snížení o základní částku</a:t>
            </a:r>
            <a:r>
              <a:rPr lang="cs-CZ" sz="2000" b="1" dirty="0"/>
              <a:t>, která </a:t>
            </a:r>
            <a:r>
              <a:rPr lang="cs-CZ" sz="2000" b="1" u="sng" dirty="0"/>
              <a:t>nesmí být</a:t>
            </a:r>
            <a:r>
              <a:rPr lang="cs-CZ" sz="2000" b="1" dirty="0"/>
              <a:t> při výkonu rozhodnutí povinnému </a:t>
            </a:r>
            <a:r>
              <a:rPr lang="cs-CZ" sz="2000" b="1" u="sng" dirty="0"/>
              <a:t>sražena</a:t>
            </a:r>
            <a:r>
              <a:rPr lang="cs-CZ" sz="2000" b="1" dirty="0"/>
              <a:t> z měsíční </a:t>
            </a:r>
            <a:r>
              <a:rPr lang="cs-CZ" sz="2000" b="1" dirty="0" smtClean="0"/>
              <a:t>mzdy – použije se pouze jednou, pokud jsou i jiné příjmy, než z podnikání</a:t>
            </a:r>
            <a:endParaRPr lang="cs-CZ" sz="2000" b="1" dirty="0"/>
          </a:p>
        </p:txBody>
      </p:sp>
      <p:grpSp>
        <p:nvGrpSpPr>
          <p:cNvPr id="10" name="Skupina 9">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1"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3"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 PODNIKATELÉ</a:t>
            </a:r>
            <a:endParaRPr lang="cs-CZ" sz="1600" dirty="0"/>
          </a:p>
        </p:txBody>
      </p:sp>
    </p:spTree>
    <p:extLst>
      <p:ext uri="{BB962C8B-B14F-4D97-AF65-F5344CB8AC3E}">
        <p14:creationId xmlns:p14="http://schemas.microsoft.com/office/powerpoint/2010/main" val="21470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Obrat 50 mil. nebo 50 zaměstnanců</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42</a:t>
            </a:fld>
            <a:endParaRPr lang="cs-CZ"/>
          </a:p>
        </p:txBody>
      </p:sp>
      <p:pic>
        <p:nvPicPr>
          <p:cNvPr id="2" name="Obrázek 1"/>
          <p:cNvPicPr>
            <a:picLocks noChangeAspect="1"/>
          </p:cNvPicPr>
          <p:nvPr/>
        </p:nvPicPr>
        <p:blipFill>
          <a:blip r:embed="rId3"/>
          <a:stretch>
            <a:fillRect/>
          </a:stretch>
        </p:blipFill>
        <p:spPr>
          <a:xfrm>
            <a:off x="3904397" y="3313166"/>
            <a:ext cx="2097206" cy="231668"/>
          </a:xfrm>
          <a:prstGeom prst="rect">
            <a:avLst/>
          </a:prstGeom>
        </p:spPr>
      </p:pic>
      <p:pic>
        <p:nvPicPr>
          <p:cNvPr id="10" name="Zástupný symbol pro obsah 9"/>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1884908" y="1736752"/>
            <a:ext cx="6274085" cy="4384648"/>
          </a:xfrm>
        </p:spPr>
      </p:pic>
      <p:sp>
        <p:nvSpPr>
          <p:cNvPr id="11" name="Obdélník 10"/>
          <p:cNvSpPr/>
          <p:nvPr/>
        </p:nvSpPr>
        <p:spPr>
          <a:xfrm>
            <a:off x="381000" y="5981700"/>
            <a:ext cx="1435100" cy="279400"/>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grpSp>
        <p:nvGrpSpPr>
          <p:cNvPr id="9" name="Skupina 8">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3"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pic>
        <p:nvPicPr>
          <p:cNvPr id="12" name="Obrázek 11"/>
          <p:cNvPicPr>
            <a:picLocks noChangeAspect="1"/>
          </p:cNvPicPr>
          <p:nvPr/>
        </p:nvPicPr>
        <p:blipFill>
          <a:blip r:embed="rId5"/>
          <a:stretch>
            <a:fillRect/>
          </a:stretch>
        </p:blipFill>
        <p:spPr>
          <a:xfrm>
            <a:off x="7149152" y="5792279"/>
            <a:ext cx="1296837" cy="504326"/>
          </a:xfrm>
          <a:prstGeom prst="rect">
            <a:avLst/>
          </a:prstGeom>
        </p:spPr>
      </p:pic>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41615075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9951"/>
            <a:ext cx="6210300" cy="318549"/>
          </a:xfrm>
        </p:spPr>
        <p:txBody>
          <a:bodyPr/>
          <a:lstStyle/>
          <a:p>
            <a:pPr algn="ctr"/>
            <a:r>
              <a:rPr lang="cs-CZ" sz="2300" dirty="0" smtClean="0"/>
              <a:t>Co funguje (i pro OSVČ &lt; 50 mil./50 </a:t>
            </a:r>
            <a:r>
              <a:rPr lang="cs-CZ" sz="2300" dirty="0" err="1" smtClean="0"/>
              <a:t>zam</a:t>
            </a:r>
            <a:r>
              <a:rPr lang="cs-CZ" sz="2300" dirty="0" smtClean="0"/>
              <a:t>)</a:t>
            </a:r>
            <a:endParaRPr lang="cs-CZ" sz="2300"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43</a:t>
            </a:fld>
            <a:endParaRPr lang="cs-CZ"/>
          </a:p>
        </p:txBody>
      </p:sp>
      <p:sp>
        <p:nvSpPr>
          <p:cNvPr id="10" name="Obdélník 9"/>
          <p:cNvSpPr/>
          <p:nvPr/>
        </p:nvSpPr>
        <p:spPr>
          <a:xfrm>
            <a:off x="398054" y="5554324"/>
            <a:ext cx="1333500" cy="292100"/>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 name="Obdélník 1"/>
          <p:cNvSpPr/>
          <p:nvPr/>
        </p:nvSpPr>
        <p:spPr>
          <a:xfrm>
            <a:off x="398054" y="6073544"/>
            <a:ext cx="1333500" cy="231668"/>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grpSp>
        <p:nvGrpSpPr>
          <p:cNvPr id="12" name="Skupina 11">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3"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pic>
        <p:nvPicPr>
          <p:cNvPr id="16" name="Zástupný symbol pro obsah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908" y="1736752"/>
            <a:ext cx="6274085" cy="4384648"/>
          </a:xfrm>
          <a:prstGeom prst="rect">
            <a:avLst/>
          </a:prstGeom>
        </p:spPr>
      </p:pic>
      <p:pic>
        <p:nvPicPr>
          <p:cNvPr id="11" name="Obrázek 10"/>
          <p:cNvPicPr>
            <a:picLocks noChangeAspect="1"/>
          </p:cNvPicPr>
          <p:nvPr/>
        </p:nvPicPr>
        <p:blipFill>
          <a:blip r:embed="rId4"/>
          <a:stretch>
            <a:fillRect/>
          </a:stretch>
        </p:blipFill>
        <p:spPr>
          <a:xfrm>
            <a:off x="7149152" y="5792279"/>
            <a:ext cx="1296837" cy="504326"/>
          </a:xfrm>
          <a:prstGeom prst="rect">
            <a:avLst/>
          </a:prstGeom>
        </p:spPr>
      </p:pic>
      <p:sp>
        <p:nvSpPr>
          <p:cNvPr id="17" name="Obdélník 16">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23772134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44</a:t>
            </a:fld>
            <a:endParaRPr lang="cs-CZ"/>
          </a:p>
        </p:txBody>
      </p:sp>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3" name="Nadpis 5"/>
          <p:cNvSpPr txBox="1">
            <a:spLocks/>
          </p:cNvSpPr>
          <p:nvPr/>
        </p:nvSpPr>
        <p:spPr>
          <a:xfrm>
            <a:off x="3151632" y="763716"/>
            <a:ext cx="6373368" cy="3323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cs-CZ" sz="2400" kern="1200">
                <a:solidFill>
                  <a:schemeClr val="tx2"/>
                </a:solidFill>
                <a:latin typeface="Montserrat Medium" panose="020B0604020202020204" charset="-18"/>
                <a:ea typeface="+mn-ea"/>
                <a:cs typeface="+mn-cs"/>
              </a:defRPr>
            </a:lvl1pPr>
          </a:lstStyle>
          <a:p>
            <a:pPr algn="ctr"/>
            <a:r>
              <a:rPr lang="cs-CZ" dirty="0" smtClean="0"/>
              <a:t>Analýza reorganizací</a:t>
            </a:r>
            <a:endParaRPr lang="cs-CZ" dirty="0"/>
          </a:p>
        </p:txBody>
      </p:sp>
      <p:sp>
        <p:nvSpPr>
          <p:cNvPr id="2" name="Zástupný symbol pro obsah 1"/>
          <p:cNvSpPr>
            <a:spLocks noGrp="1"/>
          </p:cNvSpPr>
          <p:nvPr>
            <p:ph sz="quarter" idx="12"/>
          </p:nvPr>
        </p:nvSpPr>
        <p:spPr>
          <a:xfrm>
            <a:off x="398054" y="1998732"/>
            <a:ext cx="8875419" cy="4195379"/>
          </a:xfrm>
        </p:spPr>
        <p:txBody>
          <a:bodyPr/>
          <a:lstStyle/>
          <a:p>
            <a:pPr marL="273600" lvl="0" indent="0" algn="just">
              <a:buNone/>
            </a:pPr>
            <a:endParaRPr lang="cs-CZ" dirty="0"/>
          </a:p>
          <a:p>
            <a:pPr marL="0" indent="0">
              <a:buNone/>
            </a:pPr>
            <a:endParaRPr lang="cs-CZ" dirty="0"/>
          </a:p>
        </p:txBody>
      </p:sp>
      <p:grpSp>
        <p:nvGrpSpPr>
          <p:cNvPr id="7" name="Skupina 6">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8"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2"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 PODNIKATELÉ</a:t>
            </a:r>
            <a:endParaRPr lang="cs-CZ" sz="1600" dirty="0"/>
          </a:p>
        </p:txBody>
      </p:sp>
      <p:pic>
        <p:nvPicPr>
          <p:cNvPr id="17" name="4E3D2CE1-D8E1-4C5A-95DD-E0E6ED4F2E51"/>
          <p:cNvPicPr>
            <a:picLocks noChangeAspect="1" noChangeArrowheads="1"/>
          </p:cNvPicPr>
          <p:nvPr/>
        </p:nvPicPr>
        <p:blipFill rotWithShape="1">
          <a:blip r:embed="rId3">
            <a:extLst>
              <a:ext uri="{28A0092B-C50C-407E-A947-70E740481C1C}">
                <a14:useLocalDpi xmlns:a14="http://schemas.microsoft.com/office/drawing/2010/main" val="0"/>
              </a:ext>
            </a:extLst>
          </a:blip>
          <a:srcRect t="2" b="3344"/>
          <a:stretch/>
        </p:blipFill>
        <p:spPr bwMode="auto">
          <a:xfrm>
            <a:off x="1806012" y="2167318"/>
            <a:ext cx="6242703" cy="34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ázek 15"/>
          <p:cNvPicPr>
            <a:picLocks noChangeAspect="1"/>
          </p:cNvPicPr>
          <p:nvPr/>
        </p:nvPicPr>
        <p:blipFill>
          <a:blip r:embed="rId4"/>
          <a:stretch>
            <a:fillRect/>
          </a:stretch>
        </p:blipFill>
        <p:spPr>
          <a:xfrm>
            <a:off x="7149152" y="5792279"/>
            <a:ext cx="1296837" cy="504326"/>
          </a:xfrm>
          <a:prstGeom prst="rect">
            <a:avLst/>
          </a:prstGeom>
        </p:spPr>
      </p:pic>
    </p:spTree>
    <p:extLst>
      <p:ext uri="{BB962C8B-B14F-4D97-AF65-F5344CB8AC3E}">
        <p14:creationId xmlns:p14="http://schemas.microsoft.com/office/powerpoint/2010/main" val="3607410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Nové možnosti podnikatelů</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45</a:t>
            </a:fld>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86" y="2311170"/>
            <a:ext cx="6604863" cy="3771295"/>
          </a:xfrm>
          <a:prstGeom prst="rect">
            <a:avLst/>
          </a:prstGeom>
        </p:spPr>
      </p:pic>
      <p:grpSp>
        <p:nvGrpSpPr>
          <p:cNvPr id="12" name="Skupina 11">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9"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2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23" name="Obdélník 22">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767423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Nové možnosti spotřebitelů</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46</a:t>
            </a:fld>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503" y="2311170"/>
            <a:ext cx="6095228" cy="3771295"/>
          </a:xfrm>
          <a:prstGeom prst="rect">
            <a:avLst/>
          </a:prstGeom>
        </p:spPr>
      </p:pic>
      <p:grpSp>
        <p:nvGrpSpPr>
          <p:cNvPr id="12" name="Skupina 11">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9"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2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22" name="Obdélník 21">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42218959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4CDF59F9-22E8-44AE-9723-A09099B9B2B4}"/>
              </a:ext>
            </a:extLst>
          </p:cNvPr>
          <p:cNvSpPr>
            <a:spLocks noGrp="1"/>
          </p:cNvSpPr>
          <p:nvPr>
            <p:ph type="title"/>
          </p:nvPr>
        </p:nvSpPr>
        <p:spPr>
          <a:xfrm>
            <a:off x="3314700" y="803026"/>
            <a:ext cx="6210300" cy="332399"/>
          </a:xfrm>
        </p:spPr>
        <p:txBody>
          <a:bodyPr/>
          <a:lstStyle/>
          <a:p>
            <a:pPr algn="ctr"/>
            <a:r>
              <a:rPr lang="cs-CZ" dirty="0"/>
              <a:t>Jak vypadá 0+ </a:t>
            </a:r>
          </a:p>
        </p:txBody>
      </p:sp>
      <p:sp>
        <p:nvSpPr>
          <p:cNvPr id="6" name="Zástupný symbol pro číslo snímku 5">
            <a:extLst>
              <a:ext uri="{FF2B5EF4-FFF2-40B4-BE49-F238E27FC236}">
                <a16:creationId xmlns="" xmlns:a16="http://schemas.microsoft.com/office/drawing/2014/main" id="{966767A5-00A9-4513-993D-AB649DBF71A0}"/>
              </a:ext>
            </a:extLst>
          </p:cNvPr>
          <p:cNvSpPr>
            <a:spLocks noGrp="1"/>
          </p:cNvSpPr>
          <p:nvPr>
            <p:ph type="sldNum" sz="quarter" idx="11"/>
          </p:nvPr>
        </p:nvSpPr>
        <p:spPr/>
        <p:txBody>
          <a:bodyPr/>
          <a:lstStyle/>
          <a:p>
            <a:fld id="{6D585F20-A27E-4E0E-82C8-5C727F4060CE}" type="slidenum">
              <a:rPr lang="cs-CZ" smtClean="0"/>
              <a:pPr/>
              <a:t>47</a:t>
            </a:fld>
            <a:endParaRPr lang="cs-CZ"/>
          </a:p>
        </p:txBody>
      </p:sp>
      <p:sp>
        <p:nvSpPr>
          <p:cNvPr id="12" name="Zástupný symbol pro obsah 1"/>
          <p:cNvSpPr>
            <a:spLocks noGrp="1"/>
          </p:cNvSpPr>
          <p:nvPr>
            <p:ph sz="quarter" idx="12"/>
          </p:nvPr>
        </p:nvSpPr>
        <p:spPr>
          <a:xfrm>
            <a:off x="380999" y="1577130"/>
            <a:ext cx="8964613" cy="4702290"/>
          </a:xfrm>
        </p:spPr>
        <p:txBody>
          <a:bodyPr>
            <a:normAutofit lnSpcReduction="10000"/>
          </a:bodyPr>
          <a:lstStyle/>
          <a:p>
            <a:pPr marL="269875" indent="0">
              <a:buNone/>
            </a:pPr>
            <a:endParaRPr lang="cs-CZ" sz="2000" dirty="0"/>
          </a:p>
          <a:p>
            <a:pPr marL="625475" indent="-354013" algn="just">
              <a:lnSpc>
                <a:spcPct val="100000"/>
              </a:lnSpc>
              <a:buFont typeface="Arial" panose="020B0604020202020204" pitchFamily="34" charset="0"/>
              <a:buChar char="•"/>
            </a:pPr>
            <a:r>
              <a:rPr lang="cs-CZ" sz="1900" b="1" dirty="0" smtClean="0"/>
              <a:t>požadavek </a:t>
            </a:r>
            <a:r>
              <a:rPr lang="cs-CZ" sz="1900" b="1" dirty="0"/>
              <a:t>zavedení možnosti plného oddlužení podnikatele (čl. 20</a:t>
            </a:r>
            <a:r>
              <a:rPr lang="cs-CZ" sz="1900" b="1" dirty="0" smtClean="0"/>
              <a:t>)</a:t>
            </a:r>
          </a:p>
          <a:p>
            <a:pPr marL="271462" indent="0" algn="just">
              <a:lnSpc>
                <a:spcPct val="100000"/>
              </a:lnSpc>
              <a:buNone/>
            </a:pPr>
            <a:endParaRPr lang="cs-CZ" sz="1000" b="1" dirty="0"/>
          </a:p>
          <a:p>
            <a:pPr marL="625475" indent="-354013" algn="just">
              <a:lnSpc>
                <a:spcPct val="100000"/>
              </a:lnSpc>
              <a:buFont typeface="Arial" panose="020B0604020202020204" pitchFamily="34" charset="0"/>
              <a:buChar char="•"/>
            </a:pPr>
            <a:r>
              <a:rPr lang="cs-CZ" sz="2000" b="1" dirty="0" smtClean="0"/>
              <a:t>harmonizace </a:t>
            </a:r>
            <a:r>
              <a:rPr lang="cs-CZ" sz="2000" b="1" dirty="0"/>
              <a:t>obecné doby oddlužení podnikatele </a:t>
            </a:r>
            <a:r>
              <a:rPr lang="cs-CZ" sz="2000" b="1" dirty="0" smtClean="0"/>
              <a:t>na maximálně  </a:t>
            </a:r>
            <a:r>
              <a:rPr lang="cs-CZ" sz="2000" b="1" dirty="0"/>
              <a:t>3 roky (čl. 21</a:t>
            </a:r>
            <a:r>
              <a:rPr lang="cs-CZ" sz="2000" b="1" dirty="0" smtClean="0"/>
              <a:t>)</a:t>
            </a:r>
          </a:p>
          <a:p>
            <a:pPr marL="271462" indent="0" algn="just">
              <a:lnSpc>
                <a:spcPct val="100000"/>
              </a:lnSpc>
              <a:buNone/>
            </a:pPr>
            <a:endParaRPr lang="cs-CZ" sz="1000" b="1" dirty="0"/>
          </a:p>
          <a:p>
            <a:pPr marL="625475" indent="-354013" algn="just">
              <a:lnSpc>
                <a:spcPct val="100000"/>
              </a:lnSpc>
              <a:buFont typeface="Arial" panose="020B0604020202020204" pitchFamily="34" charset="0"/>
              <a:buChar char="•"/>
            </a:pPr>
            <a:r>
              <a:rPr lang="cs-CZ" sz="2000" b="1" dirty="0" smtClean="0"/>
              <a:t>zánik </a:t>
            </a:r>
            <a:r>
              <a:rPr lang="cs-CZ" sz="2000" b="1" dirty="0"/>
              <a:t>všech překážek podnikání po skončení oddlužení (čl. 22</a:t>
            </a:r>
            <a:r>
              <a:rPr lang="cs-CZ" sz="2000" b="1" dirty="0" smtClean="0"/>
              <a:t>)</a:t>
            </a:r>
          </a:p>
          <a:p>
            <a:pPr marL="625475" indent="-354013" algn="just">
              <a:lnSpc>
                <a:spcPct val="100000"/>
              </a:lnSpc>
              <a:buFont typeface="Arial" panose="020B0604020202020204" pitchFamily="34" charset="0"/>
              <a:buChar char="•"/>
            </a:pPr>
            <a:endParaRPr lang="cs-CZ" sz="1000" b="1" dirty="0"/>
          </a:p>
          <a:p>
            <a:pPr marL="625475" indent="-354013" algn="just">
              <a:lnSpc>
                <a:spcPct val="100000"/>
              </a:lnSpc>
              <a:buFont typeface="Arial" panose="020B0604020202020204" pitchFamily="34" charset="0"/>
              <a:buChar char="•"/>
            </a:pPr>
            <a:r>
              <a:rPr lang="cs-CZ" sz="2000" b="1" dirty="0"/>
              <a:t>upravit rozsah odchylek a </a:t>
            </a:r>
            <a:r>
              <a:rPr lang="cs-CZ" sz="2000" b="1" dirty="0" smtClean="0"/>
              <a:t>možnost </a:t>
            </a:r>
            <a:r>
              <a:rPr lang="cs-CZ" sz="2000" b="1" dirty="0"/>
              <a:t>konsolidace </a:t>
            </a:r>
            <a:r>
              <a:rPr lang="cs-CZ" sz="2000" b="1" dirty="0" smtClean="0"/>
              <a:t>podnikatelských   a </a:t>
            </a:r>
            <a:r>
              <a:rPr lang="cs-CZ" sz="2000" b="1" dirty="0"/>
              <a:t>spotřebitelských dluhů (čl. 23 a 24</a:t>
            </a:r>
            <a:r>
              <a:rPr lang="cs-CZ" sz="2000" b="1" dirty="0" smtClean="0"/>
              <a:t>)</a:t>
            </a:r>
          </a:p>
          <a:p>
            <a:pPr marL="271462" indent="0" algn="just">
              <a:lnSpc>
                <a:spcPct val="100000"/>
              </a:lnSpc>
              <a:buNone/>
            </a:pPr>
            <a:endParaRPr lang="cs-CZ" sz="1000" b="1" dirty="0"/>
          </a:p>
          <a:p>
            <a:pPr marL="625475" indent="-354013" algn="just">
              <a:lnSpc>
                <a:spcPct val="150000"/>
              </a:lnSpc>
              <a:buFont typeface="Arial" panose="020B0604020202020204" pitchFamily="34" charset="0"/>
              <a:buChar char="•"/>
            </a:pPr>
            <a:r>
              <a:rPr lang="cs-CZ" sz="2000" b="1" dirty="0"/>
              <a:t>0+ není povinná pro spotřebitele</a:t>
            </a:r>
          </a:p>
          <a:p>
            <a:pPr marL="266700" indent="3175" algn="just">
              <a:lnSpc>
                <a:spcPct val="150000"/>
              </a:lnSpc>
              <a:buNone/>
            </a:pPr>
            <a:r>
              <a:rPr lang="cs-CZ" sz="2000" b="1" dirty="0"/>
              <a:t> </a:t>
            </a:r>
          </a:p>
          <a:p>
            <a:endParaRPr lang="cs-CZ" sz="2000" b="1" dirty="0"/>
          </a:p>
          <a:p>
            <a:endParaRPr lang="cs-CZ" dirty="0"/>
          </a:p>
          <a:p>
            <a:endParaRPr lang="cs-CZ" dirty="0"/>
          </a:p>
          <a:p>
            <a:pPr marL="0" indent="0">
              <a:buNone/>
            </a:pPr>
            <a:endParaRPr lang="cs-CZ" dirty="0"/>
          </a:p>
          <a:p>
            <a:pPr lvl="8"/>
            <a:endParaRPr lang="cs-CZ" dirty="0"/>
          </a:p>
        </p:txBody>
      </p:sp>
      <p:grpSp>
        <p:nvGrpSpPr>
          <p:cNvPr id="19" name="Skupina 18">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20"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1"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22"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23" name="Obdélník 22">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24802825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Jak implementovat: Vrtěti psem?</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48</a:t>
            </a:fld>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86" y="2471689"/>
            <a:ext cx="6604863" cy="3450257"/>
          </a:xfrm>
          <a:prstGeom prst="rect">
            <a:avLst/>
          </a:prstGeom>
        </p:spPr>
      </p:pic>
      <p:grpSp>
        <p:nvGrpSpPr>
          <p:cNvPr id="12" name="Skupina 11">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9"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2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22" name="Obdélník 21">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Tree>
    <p:extLst>
      <p:ext uri="{BB962C8B-B14F-4D97-AF65-F5344CB8AC3E}">
        <p14:creationId xmlns:p14="http://schemas.microsoft.com/office/powerpoint/2010/main" val="1911691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Účinnost 2021 – implementace?</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49</a:t>
            </a:fld>
            <a:endParaRPr lang="cs-CZ"/>
          </a:p>
        </p:txBody>
      </p:sp>
      <p:grpSp>
        <p:nvGrpSpPr>
          <p:cNvPr id="12" name="Skupina 11">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3"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4" name="Zástupný symbol pro obsah 3"/>
          <p:cNvSpPr>
            <a:spLocks noGrp="1"/>
          </p:cNvSpPr>
          <p:nvPr>
            <p:ph sz="quarter" idx="12"/>
          </p:nvPr>
        </p:nvSpPr>
        <p:spPr>
          <a:xfrm>
            <a:off x="381000" y="1432338"/>
            <a:ext cx="9036050" cy="4794431"/>
          </a:xfrm>
        </p:spPr>
        <p:txBody>
          <a:bodyPr>
            <a:normAutofit/>
          </a:bodyPr>
          <a:lstStyle/>
          <a:p>
            <a:pPr marL="269875" indent="0">
              <a:buNone/>
            </a:pPr>
            <a:endParaRPr lang="cs-CZ" dirty="0"/>
          </a:p>
          <a:p>
            <a:pPr marL="542925" indent="-276225" algn="just">
              <a:lnSpc>
                <a:spcPct val="200000"/>
              </a:lnSpc>
              <a:buFont typeface="Arial" panose="020B0604020202020204" pitchFamily="34" charset="0"/>
              <a:buChar char="•"/>
            </a:pPr>
            <a:r>
              <a:rPr lang="cs-CZ" sz="2000" dirty="0"/>
              <a:t> </a:t>
            </a:r>
            <a:r>
              <a:rPr lang="cs-CZ" sz="2000" b="1" dirty="0"/>
              <a:t>dluhy ze spotřeby jsou jiné než dluhy při neúspěchu v podnikání</a:t>
            </a:r>
          </a:p>
          <a:p>
            <a:pPr marL="542925" indent="-276225" algn="just">
              <a:lnSpc>
                <a:spcPct val="200000"/>
              </a:lnSpc>
              <a:buFont typeface="Arial" panose="020B0604020202020204" pitchFamily="34" charset="0"/>
              <a:buChar char="•"/>
            </a:pPr>
            <a:r>
              <a:rPr lang="cs-CZ" sz="2000" b="1" dirty="0"/>
              <a:t> debata o parametrech oddlužení spotřebitelů se již vedla!</a:t>
            </a:r>
          </a:p>
          <a:p>
            <a:pPr marL="542925" indent="-276225" algn="just">
              <a:lnSpc>
                <a:spcPct val="200000"/>
              </a:lnSpc>
              <a:buFont typeface="Arial" panose="020B0604020202020204" pitchFamily="34" charset="0"/>
              <a:buChar char="•"/>
            </a:pPr>
            <a:r>
              <a:rPr lang="cs-CZ" sz="2000" b="1" dirty="0"/>
              <a:t> stačí upravit parametry oddlužení podnikatelů (není funkční)</a:t>
            </a:r>
          </a:p>
          <a:p>
            <a:pPr marL="542925" indent="-276225" algn="just">
              <a:lnSpc>
                <a:spcPct val="200000"/>
              </a:lnSpc>
              <a:buFont typeface="Arial" panose="020B0604020202020204" pitchFamily="34" charset="0"/>
              <a:buChar char="•"/>
            </a:pPr>
            <a:r>
              <a:rPr lang="cs-CZ" sz="2000" b="1" dirty="0"/>
              <a:t> preventivní restrukturalizace = máme funkční rámec reorganizace</a:t>
            </a:r>
          </a:p>
          <a:p>
            <a:pPr marL="542925" indent="-276225" algn="just">
              <a:lnSpc>
                <a:spcPct val="200000"/>
              </a:lnSpc>
              <a:buFont typeface="Arial" panose="020B0604020202020204" pitchFamily="34" charset="0"/>
              <a:buChar char="•"/>
            </a:pPr>
            <a:r>
              <a:rPr lang="cs-CZ" sz="2000" b="1" dirty="0"/>
              <a:t> stačí jen dopracovat stávající insolvenční zákon (10 let zkušeností) </a:t>
            </a:r>
          </a:p>
          <a:p>
            <a:pPr marL="542925" indent="-276225" algn="just">
              <a:lnSpc>
                <a:spcPct val="200000"/>
              </a:lnSpc>
              <a:buFont typeface="Arial" panose="020B0604020202020204" pitchFamily="34" charset="0"/>
              <a:buChar char="•"/>
            </a:pPr>
            <a:r>
              <a:rPr lang="cs-CZ" sz="2000" b="1" dirty="0"/>
              <a:t> zcela nový zákon by byl krokem do tmy </a:t>
            </a:r>
          </a:p>
          <a:p>
            <a:endParaRPr lang="cs-CZ" dirty="0"/>
          </a:p>
        </p:txBody>
      </p:sp>
    </p:spTree>
    <p:extLst>
      <p:ext uri="{BB962C8B-B14F-4D97-AF65-F5344CB8AC3E}">
        <p14:creationId xmlns:p14="http://schemas.microsoft.com/office/powerpoint/2010/main" val="1945864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5</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Kdo to spočítá § 390a/1</a:t>
            </a:r>
            <a:r>
              <a:rPr lang="cs-CZ" b="1" dirty="0"/>
              <a:t> </a:t>
            </a:r>
            <a:endParaRPr lang="cs-CZ" dirty="0"/>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sz="quarter" idx="12"/>
          </p:nvPr>
        </p:nvSpPr>
        <p:spPr>
          <a:xfrm>
            <a:off x="381000" y="1679591"/>
            <a:ext cx="9144000" cy="4632638"/>
          </a:xfrm>
        </p:spPr>
        <p:txBody>
          <a:bodyPr>
            <a:normAutofit/>
          </a:bodyPr>
          <a:lstStyle/>
          <a:p>
            <a:pPr>
              <a:buFont typeface="Arial" panose="020B0604020202020204" pitchFamily="34" charset="0"/>
              <a:buChar char="•"/>
            </a:pPr>
            <a:endParaRPr lang="cs-CZ" dirty="0"/>
          </a:p>
          <a:p>
            <a:pPr marL="614363" indent="-342900" algn="just">
              <a:lnSpc>
                <a:spcPct val="150000"/>
              </a:lnSpc>
              <a:buFont typeface="Arial" panose="020B0604020202020204" pitchFamily="34" charset="0"/>
              <a:buChar char="•"/>
            </a:pPr>
            <a:r>
              <a:rPr lang="cs-CZ" sz="2000" b="1" dirty="0" smtClean="0"/>
              <a:t>advokát</a:t>
            </a:r>
            <a:endParaRPr lang="cs-CZ" sz="1200" b="1" dirty="0"/>
          </a:p>
          <a:p>
            <a:pPr marL="614363" indent="-342900" algn="just">
              <a:lnSpc>
                <a:spcPct val="150000"/>
              </a:lnSpc>
              <a:buFont typeface="Arial" panose="020B0604020202020204" pitchFamily="34" charset="0"/>
              <a:buChar char="•"/>
            </a:pPr>
            <a:r>
              <a:rPr lang="cs-CZ" sz="2000" b="1" dirty="0" smtClean="0"/>
              <a:t>notář</a:t>
            </a:r>
            <a:endParaRPr lang="cs-CZ" sz="1200" b="1" dirty="0"/>
          </a:p>
          <a:p>
            <a:pPr marL="614363" indent="-342900" algn="just">
              <a:lnSpc>
                <a:spcPct val="150000"/>
              </a:lnSpc>
              <a:buFont typeface="Arial" panose="020B0604020202020204" pitchFamily="34" charset="0"/>
              <a:buChar char="•"/>
            </a:pPr>
            <a:r>
              <a:rPr lang="cs-CZ" sz="2000" b="1" dirty="0"/>
              <a:t>soudní </a:t>
            </a:r>
            <a:r>
              <a:rPr lang="cs-CZ" sz="2000" b="1" dirty="0" smtClean="0"/>
              <a:t>exekutor</a:t>
            </a:r>
            <a:endParaRPr lang="cs-CZ" sz="1200" b="1" dirty="0"/>
          </a:p>
          <a:p>
            <a:pPr marL="614363" indent="-342900" algn="just">
              <a:lnSpc>
                <a:spcPct val="150000"/>
              </a:lnSpc>
              <a:buFont typeface="Arial" panose="020B0604020202020204" pitchFamily="34" charset="0"/>
              <a:buChar char="•"/>
            </a:pPr>
            <a:r>
              <a:rPr lang="cs-CZ" sz="2000" b="1" dirty="0"/>
              <a:t>insolvenční </a:t>
            </a:r>
            <a:r>
              <a:rPr lang="cs-CZ" sz="2000" b="1" dirty="0" smtClean="0"/>
              <a:t>správce</a:t>
            </a:r>
            <a:endParaRPr lang="cs-CZ" sz="1200" b="1" dirty="0"/>
          </a:p>
          <a:p>
            <a:pPr marL="614363" indent="-342900" algn="just">
              <a:lnSpc>
                <a:spcPct val="150000"/>
              </a:lnSpc>
              <a:buFont typeface="Arial" panose="020B0604020202020204" pitchFamily="34" charset="0"/>
              <a:buChar char="•"/>
            </a:pPr>
            <a:r>
              <a:rPr lang="cs-CZ" sz="2000" b="1" dirty="0"/>
              <a:t>akreditovaná osoba</a:t>
            </a:r>
          </a:p>
          <a:p>
            <a:endParaRPr lang="cs-CZ" sz="1747" b="1"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22572678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Úpadek advokáta</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50</a:t>
            </a:fld>
            <a:endParaRPr lang="cs-CZ"/>
          </a:p>
        </p:txBody>
      </p:sp>
      <p:grpSp>
        <p:nvGrpSpPr>
          <p:cNvPr id="12" name="Skupina 11">
            <a:extLst>
              <a:ext uri="{FF2B5EF4-FFF2-40B4-BE49-F238E27FC236}">
                <a16:creationId xmlns:a16="http://schemas.microsoft.com/office/drawing/2014/main" xmlns="" id="{3E08474F-E8AA-4AF9-9F1C-27A8DFEF057D}"/>
              </a:ext>
            </a:extLst>
          </p:cNvPr>
          <p:cNvGrpSpPr/>
          <p:nvPr/>
        </p:nvGrpSpPr>
        <p:grpSpPr>
          <a:xfrm>
            <a:off x="667295" y="550030"/>
            <a:ext cx="506859" cy="702823"/>
            <a:chOff x="5911110" y="4755638"/>
            <a:chExt cx="486144" cy="674099"/>
          </a:xfrm>
        </p:grpSpPr>
        <p:sp>
          <p:nvSpPr>
            <p:cNvPr id="13" name="Freeform 14">
              <a:extLst>
                <a:ext uri="{FF2B5EF4-FFF2-40B4-BE49-F238E27FC236}">
                  <a16:creationId xmlns:a16="http://schemas.microsoft.com/office/drawing/2014/main" xmlns="" id="{614AB0BB-5B8F-49C3-B59F-4BE395A3F8C3}"/>
                </a:ext>
              </a:extLst>
            </p:cNvPr>
            <p:cNvSpPr>
              <a:spLocks noEditPoints="1"/>
            </p:cNvSpPr>
            <p:nvPr/>
          </p:nvSpPr>
          <p:spPr bwMode="auto">
            <a:xfrm>
              <a:off x="5913936" y="5309615"/>
              <a:ext cx="446574" cy="120122"/>
            </a:xfrm>
            <a:custGeom>
              <a:avLst/>
              <a:gdLst>
                <a:gd name="T0" fmla="*/ 178 w 192"/>
                <a:gd name="T1" fmla="*/ 52 h 52"/>
                <a:gd name="T2" fmla="*/ 13 w 192"/>
                <a:gd name="T3" fmla="*/ 52 h 52"/>
                <a:gd name="T4" fmla="*/ 1 w 192"/>
                <a:gd name="T5" fmla="*/ 44 h 52"/>
                <a:gd name="T6" fmla="*/ 0 w 192"/>
                <a:gd name="T7" fmla="*/ 37 h 52"/>
                <a:gd name="T8" fmla="*/ 5 w 192"/>
                <a:gd name="T9" fmla="*/ 13 h 52"/>
                <a:gd name="T10" fmla="*/ 21 w 192"/>
                <a:gd name="T11" fmla="*/ 0 h 52"/>
                <a:gd name="T12" fmla="*/ 166 w 192"/>
                <a:gd name="T13" fmla="*/ 0 h 52"/>
                <a:gd name="T14" fmla="*/ 181 w 192"/>
                <a:gd name="T15" fmla="*/ 11 h 52"/>
                <a:gd name="T16" fmla="*/ 190 w 192"/>
                <a:gd name="T17" fmla="*/ 36 h 52"/>
                <a:gd name="T18" fmla="*/ 185 w 192"/>
                <a:gd name="T19" fmla="*/ 50 h 52"/>
                <a:gd name="T20" fmla="*/ 178 w 192"/>
                <a:gd name="T21" fmla="*/ 52 h 52"/>
                <a:gd name="T22" fmla="*/ 21 w 192"/>
                <a:gd name="T23" fmla="*/ 13 h 52"/>
                <a:gd name="T24" fmla="*/ 17 w 192"/>
                <a:gd name="T25" fmla="*/ 16 h 52"/>
                <a:gd name="T26" fmla="*/ 13 w 192"/>
                <a:gd name="T27" fmla="*/ 40 h 52"/>
                <a:gd name="T28" fmla="*/ 178 w 192"/>
                <a:gd name="T29" fmla="*/ 39 h 52"/>
                <a:gd name="T30" fmla="*/ 169 w 192"/>
                <a:gd name="T31" fmla="*/ 15 h 52"/>
                <a:gd name="T32" fmla="*/ 166 w 192"/>
                <a:gd name="T33" fmla="*/ 13 h 52"/>
                <a:gd name="T34" fmla="*/ 21 w 192"/>
                <a:gd name="T3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2">
                  <a:moveTo>
                    <a:pt x="178" y="52"/>
                  </a:moveTo>
                  <a:cubicBezTo>
                    <a:pt x="13" y="52"/>
                    <a:pt x="13" y="52"/>
                    <a:pt x="13" y="52"/>
                  </a:cubicBezTo>
                  <a:cubicBezTo>
                    <a:pt x="8" y="52"/>
                    <a:pt x="3" y="49"/>
                    <a:pt x="1" y="44"/>
                  </a:cubicBezTo>
                  <a:cubicBezTo>
                    <a:pt x="0" y="42"/>
                    <a:pt x="0" y="40"/>
                    <a:pt x="0" y="37"/>
                  </a:cubicBezTo>
                  <a:cubicBezTo>
                    <a:pt x="5" y="13"/>
                    <a:pt x="5" y="13"/>
                    <a:pt x="5" y="13"/>
                  </a:cubicBezTo>
                  <a:cubicBezTo>
                    <a:pt x="6" y="6"/>
                    <a:pt x="13" y="0"/>
                    <a:pt x="21" y="0"/>
                  </a:cubicBezTo>
                  <a:cubicBezTo>
                    <a:pt x="166" y="0"/>
                    <a:pt x="166" y="0"/>
                    <a:pt x="166" y="0"/>
                  </a:cubicBezTo>
                  <a:cubicBezTo>
                    <a:pt x="173" y="0"/>
                    <a:pt x="179" y="5"/>
                    <a:pt x="181" y="11"/>
                  </a:cubicBezTo>
                  <a:cubicBezTo>
                    <a:pt x="190" y="36"/>
                    <a:pt x="190" y="36"/>
                    <a:pt x="190" y="36"/>
                  </a:cubicBezTo>
                  <a:cubicBezTo>
                    <a:pt x="192" y="41"/>
                    <a:pt x="190" y="47"/>
                    <a:pt x="185" y="50"/>
                  </a:cubicBezTo>
                  <a:cubicBezTo>
                    <a:pt x="183" y="52"/>
                    <a:pt x="181" y="52"/>
                    <a:pt x="178" y="52"/>
                  </a:cubicBezTo>
                  <a:close/>
                  <a:moveTo>
                    <a:pt x="21" y="13"/>
                  </a:moveTo>
                  <a:cubicBezTo>
                    <a:pt x="19" y="13"/>
                    <a:pt x="18" y="14"/>
                    <a:pt x="17" y="16"/>
                  </a:cubicBezTo>
                  <a:cubicBezTo>
                    <a:pt x="13" y="40"/>
                    <a:pt x="13" y="40"/>
                    <a:pt x="13" y="40"/>
                  </a:cubicBezTo>
                  <a:cubicBezTo>
                    <a:pt x="178" y="39"/>
                    <a:pt x="178" y="39"/>
                    <a:pt x="178" y="39"/>
                  </a:cubicBezTo>
                  <a:cubicBezTo>
                    <a:pt x="169" y="15"/>
                    <a:pt x="169" y="15"/>
                    <a:pt x="169" y="15"/>
                  </a:cubicBezTo>
                  <a:cubicBezTo>
                    <a:pt x="169" y="14"/>
                    <a:pt x="168" y="13"/>
                    <a:pt x="166" y="13"/>
                  </a:cubicBezTo>
                  <a:lnTo>
                    <a:pt x="21" y="1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15">
              <a:extLst>
                <a:ext uri="{FF2B5EF4-FFF2-40B4-BE49-F238E27FC236}">
                  <a16:creationId xmlns:a16="http://schemas.microsoft.com/office/drawing/2014/main" xmlns="" id="{92E1839F-BB5C-4CDB-9426-1C725A254DF6}"/>
                </a:ext>
              </a:extLst>
            </p:cNvPr>
            <p:cNvSpPr>
              <a:spLocks noEditPoints="1"/>
            </p:cNvSpPr>
            <p:nvPr/>
          </p:nvSpPr>
          <p:spPr bwMode="auto">
            <a:xfrm>
              <a:off x="5911110" y="4755638"/>
              <a:ext cx="486144" cy="539844"/>
            </a:xfrm>
            <a:custGeom>
              <a:avLst/>
              <a:gdLst>
                <a:gd name="T0" fmla="*/ 152 w 209"/>
                <a:gd name="T1" fmla="*/ 233 h 233"/>
                <a:gd name="T2" fmla="*/ 27 w 209"/>
                <a:gd name="T3" fmla="*/ 233 h 233"/>
                <a:gd name="T4" fmla="*/ 21 w 209"/>
                <a:gd name="T5" fmla="*/ 229 h 233"/>
                <a:gd name="T6" fmla="*/ 13 w 209"/>
                <a:gd name="T7" fmla="*/ 99 h 233"/>
                <a:gd name="T8" fmla="*/ 70 w 209"/>
                <a:gd name="T9" fmla="*/ 23 h 233"/>
                <a:gd name="T10" fmla="*/ 110 w 209"/>
                <a:gd name="T11" fmla="*/ 14 h 233"/>
                <a:gd name="T12" fmla="*/ 110 w 209"/>
                <a:gd name="T13" fmla="*/ 14 h 233"/>
                <a:gd name="T14" fmla="*/ 154 w 209"/>
                <a:gd name="T15" fmla="*/ 2 h 233"/>
                <a:gd name="T16" fmla="*/ 166 w 209"/>
                <a:gd name="T17" fmla="*/ 5 h 233"/>
                <a:gd name="T18" fmla="*/ 169 w 209"/>
                <a:gd name="T19" fmla="*/ 18 h 233"/>
                <a:gd name="T20" fmla="*/ 161 w 209"/>
                <a:gd name="T21" fmla="*/ 39 h 233"/>
                <a:gd name="T22" fmla="*/ 206 w 209"/>
                <a:gd name="T23" fmla="*/ 107 h 233"/>
                <a:gd name="T24" fmla="*/ 207 w 209"/>
                <a:gd name="T25" fmla="*/ 119 h 233"/>
                <a:gd name="T26" fmla="*/ 203 w 209"/>
                <a:gd name="T27" fmla="*/ 127 h 233"/>
                <a:gd name="T28" fmla="*/ 185 w 209"/>
                <a:gd name="T29" fmla="*/ 142 h 233"/>
                <a:gd name="T30" fmla="*/ 177 w 209"/>
                <a:gd name="T31" fmla="*/ 143 h 233"/>
                <a:gd name="T32" fmla="*/ 177 w 209"/>
                <a:gd name="T33" fmla="*/ 143 h 233"/>
                <a:gd name="T34" fmla="*/ 161 w 209"/>
                <a:gd name="T35" fmla="*/ 138 h 233"/>
                <a:gd name="T36" fmla="*/ 148 w 209"/>
                <a:gd name="T37" fmla="*/ 129 h 233"/>
                <a:gd name="T38" fmla="*/ 132 w 209"/>
                <a:gd name="T39" fmla="*/ 134 h 233"/>
                <a:gd name="T40" fmla="*/ 131 w 209"/>
                <a:gd name="T41" fmla="*/ 135 h 233"/>
                <a:gd name="T42" fmla="*/ 170 w 209"/>
                <a:gd name="T43" fmla="*/ 204 h 233"/>
                <a:gd name="T44" fmla="*/ 168 w 209"/>
                <a:gd name="T45" fmla="*/ 220 h 233"/>
                <a:gd name="T46" fmla="*/ 157 w 209"/>
                <a:gd name="T47" fmla="*/ 231 h 233"/>
                <a:gd name="T48" fmla="*/ 152 w 209"/>
                <a:gd name="T49" fmla="*/ 233 h 233"/>
                <a:gd name="T50" fmla="*/ 32 w 209"/>
                <a:gd name="T51" fmla="*/ 220 h 233"/>
                <a:gd name="T52" fmla="*/ 150 w 209"/>
                <a:gd name="T53" fmla="*/ 220 h 233"/>
                <a:gd name="T54" fmla="*/ 159 w 209"/>
                <a:gd name="T55" fmla="*/ 211 h 233"/>
                <a:gd name="T56" fmla="*/ 114 w 209"/>
                <a:gd name="T57" fmla="*/ 129 h 233"/>
                <a:gd name="T58" fmla="*/ 116 w 209"/>
                <a:gd name="T59" fmla="*/ 122 h 233"/>
                <a:gd name="T60" fmla="*/ 122 w 209"/>
                <a:gd name="T61" fmla="*/ 120 h 233"/>
                <a:gd name="T62" fmla="*/ 131 w 209"/>
                <a:gd name="T63" fmla="*/ 122 h 233"/>
                <a:gd name="T64" fmla="*/ 144 w 209"/>
                <a:gd name="T65" fmla="*/ 117 h 233"/>
                <a:gd name="T66" fmla="*/ 151 w 209"/>
                <a:gd name="T67" fmla="*/ 116 h 233"/>
                <a:gd name="T68" fmla="*/ 169 w 209"/>
                <a:gd name="T69" fmla="*/ 128 h 233"/>
                <a:gd name="T70" fmla="*/ 177 w 209"/>
                <a:gd name="T71" fmla="*/ 130 h 233"/>
                <a:gd name="T72" fmla="*/ 177 w 209"/>
                <a:gd name="T73" fmla="*/ 130 h 233"/>
                <a:gd name="T74" fmla="*/ 181 w 209"/>
                <a:gd name="T75" fmla="*/ 130 h 233"/>
                <a:gd name="T76" fmla="*/ 191 w 209"/>
                <a:gd name="T77" fmla="*/ 122 h 233"/>
                <a:gd name="T78" fmla="*/ 195 w 209"/>
                <a:gd name="T79" fmla="*/ 114 h 233"/>
                <a:gd name="T80" fmla="*/ 149 w 209"/>
                <a:gd name="T81" fmla="*/ 44 h 233"/>
                <a:gd name="T82" fmla="*/ 148 w 209"/>
                <a:gd name="T83" fmla="*/ 38 h 233"/>
                <a:gd name="T84" fmla="*/ 157 w 209"/>
                <a:gd name="T85" fmla="*/ 14 h 233"/>
                <a:gd name="T86" fmla="*/ 113 w 209"/>
                <a:gd name="T87" fmla="*/ 26 h 233"/>
                <a:gd name="T88" fmla="*/ 111 w 209"/>
                <a:gd name="T89" fmla="*/ 27 h 233"/>
                <a:gd name="T90" fmla="*/ 110 w 209"/>
                <a:gd name="T91" fmla="*/ 27 h 233"/>
                <a:gd name="T92" fmla="*/ 75 w 209"/>
                <a:gd name="T93" fmla="*/ 35 h 233"/>
                <a:gd name="T94" fmla="*/ 26 w 209"/>
                <a:gd name="T95" fmla="*/ 102 h 233"/>
                <a:gd name="T96" fmla="*/ 32 w 209"/>
                <a:gd name="T9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33">
                  <a:moveTo>
                    <a:pt x="152" y="233"/>
                  </a:moveTo>
                  <a:cubicBezTo>
                    <a:pt x="27" y="233"/>
                    <a:pt x="27" y="233"/>
                    <a:pt x="27" y="233"/>
                  </a:cubicBezTo>
                  <a:cubicBezTo>
                    <a:pt x="24" y="233"/>
                    <a:pt x="22" y="231"/>
                    <a:pt x="21" y="229"/>
                  </a:cubicBezTo>
                  <a:cubicBezTo>
                    <a:pt x="12" y="207"/>
                    <a:pt x="0" y="160"/>
                    <a:pt x="13" y="99"/>
                  </a:cubicBezTo>
                  <a:cubicBezTo>
                    <a:pt x="23" y="53"/>
                    <a:pt x="50" y="32"/>
                    <a:pt x="70" y="23"/>
                  </a:cubicBezTo>
                  <a:cubicBezTo>
                    <a:pt x="88" y="15"/>
                    <a:pt x="104" y="14"/>
                    <a:pt x="110" y="14"/>
                  </a:cubicBezTo>
                  <a:cubicBezTo>
                    <a:pt x="110" y="14"/>
                    <a:pt x="110" y="14"/>
                    <a:pt x="110" y="14"/>
                  </a:cubicBezTo>
                  <a:cubicBezTo>
                    <a:pt x="154" y="2"/>
                    <a:pt x="154" y="2"/>
                    <a:pt x="154" y="2"/>
                  </a:cubicBezTo>
                  <a:cubicBezTo>
                    <a:pt x="158" y="0"/>
                    <a:pt x="163" y="2"/>
                    <a:pt x="166" y="5"/>
                  </a:cubicBezTo>
                  <a:cubicBezTo>
                    <a:pt x="170" y="9"/>
                    <a:pt x="171" y="14"/>
                    <a:pt x="169" y="18"/>
                  </a:cubicBezTo>
                  <a:cubicBezTo>
                    <a:pt x="161" y="39"/>
                    <a:pt x="161" y="39"/>
                    <a:pt x="161" y="39"/>
                  </a:cubicBezTo>
                  <a:cubicBezTo>
                    <a:pt x="206" y="107"/>
                    <a:pt x="206" y="107"/>
                    <a:pt x="206" y="107"/>
                  </a:cubicBezTo>
                  <a:cubicBezTo>
                    <a:pt x="209" y="111"/>
                    <a:pt x="209" y="115"/>
                    <a:pt x="207" y="119"/>
                  </a:cubicBezTo>
                  <a:cubicBezTo>
                    <a:pt x="203" y="127"/>
                    <a:pt x="203" y="127"/>
                    <a:pt x="203" y="127"/>
                  </a:cubicBezTo>
                  <a:cubicBezTo>
                    <a:pt x="199" y="135"/>
                    <a:pt x="193" y="140"/>
                    <a:pt x="185" y="142"/>
                  </a:cubicBezTo>
                  <a:cubicBezTo>
                    <a:pt x="182" y="143"/>
                    <a:pt x="180" y="143"/>
                    <a:pt x="177" y="143"/>
                  </a:cubicBezTo>
                  <a:cubicBezTo>
                    <a:pt x="177" y="143"/>
                    <a:pt x="177" y="143"/>
                    <a:pt x="177" y="143"/>
                  </a:cubicBezTo>
                  <a:cubicBezTo>
                    <a:pt x="172" y="143"/>
                    <a:pt x="166" y="142"/>
                    <a:pt x="161" y="138"/>
                  </a:cubicBezTo>
                  <a:cubicBezTo>
                    <a:pt x="148" y="129"/>
                    <a:pt x="148" y="129"/>
                    <a:pt x="148" y="129"/>
                  </a:cubicBezTo>
                  <a:cubicBezTo>
                    <a:pt x="143" y="133"/>
                    <a:pt x="138" y="134"/>
                    <a:pt x="132" y="134"/>
                  </a:cubicBezTo>
                  <a:cubicBezTo>
                    <a:pt x="132" y="135"/>
                    <a:pt x="131" y="135"/>
                    <a:pt x="131" y="135"/>
                  </a:cubicBezTo>
                  <a:cubicBezTo>
                    <a:pt x="141" y="157"/>
                    <a:pt x="159" y="187"/>
                    <a:pt x="170" y="204"/>
                  </a:cubicBezTo>
                  <a:cubicBezTo>
                    <a:pt x="173" y="209"/>
                    <a:pt x="172" y="216"/>
                    <a:pt x="168" y="220"/>
                  </a:cubicBezTo>
                  <a:cubicBezTo>
                    <a:pt x="157" y="231"/>
                    <a:pt x="157" y="231"/>
                    <a:pt x="157" y="231"/>
                  </a:cubicBezTo>
                  <a:cubicBezTo>
                    <a:pt x="156" y="232"/>
                    <a:pt x="154" y="233"/>
                    <a:pt x="152" y="233"/>
                  </a:cubicBezTo>
                  <a:close/>
                  <a:moveTo>
                    <a:pt x="32" y="220"/>
                  </a:moveTo>
                  <a:cubicBezTo>
                    <a:pt x="150" y="220"/>
                    <a:pt x="150" y="220"/>
                    <a:pt x="150" y="220"/>
                  </a:cubicBezTo>
                  <a:cubicBezTo>
                    <a:pt x="159" y="211"/>
                    <a:pt x="159" y="211"/>
                    <a:pt x="159" y="211"/>
                  </a:cubicBezTo>
                  <a:cubicBezTo>
                    <a:pt x="148" y="194"/>
                    <a:pt x="124" y="154"/>
                    <a:pt x="114" y="129"/>
                  </a:cubicBezTo>
                  <a:cubicBezTo>
                    <a:pt x="113" y="126"/>
                    <a:pt x="114" y="124"/>
                    <a:pt x="116" y="122"/>
                  </a:cubicBezTo>
                  <a:cubicBezTo>
                    <a:pt x="117" y="120"/>
                    <a:pt x="120" y="120"/>
                    <a:pt x="122" y="120"/>
                  </a:cubicBezTo>
                  <a:cubicBezTo>
                    <a:pt x="125" y="121"/>
                    <a:pt x="128" y="122"/>
                    <a:pt x="131" y="122"/>
                  </a:cubicBezTo>
                  <a:cubicBezTo>
                    <a:pt x="136" y="121"/>
                    <a:pt x="140" y="120"/>
                    <a:pt x="144" y="117"/>
                  </a:cubicBezTo>
                  <a:cubicBezTo>
                    <a:pt x="146" y="115"/>
                    <a:pt x="149" y="115"/>
                    <a:pt x="151" y="116"/>
                  </a:cubicBezTo>
                  <a:cubicBezTo>
                    <a:pt x="169" y="128"/>
                    <a:pt x="169" y="128"/>
                    <a:pt x="169" y="128"/>
                  </a:cubicBezTo>
                  <a:cubicBezTo>
                    <a:pt x="171" y="130"/>
                    <a:pt x="174" y="130"/>
                    <a:pt x="177" y="130"/>
                  </a:cubicBezTo>
                  <a:cubicBezTo>
                    <a:pt x="177" y="130"/>
                    <a:pt x="177" y="130"/>
                    <a:pt x="177" y="130"/>
                  </a:cubicBezTo>
                  <a:cubicBezTo>
                    <a:pt x="179" y="130"/>
                    <a:pt x="180" y="130"/>
                    <a:pt x="181" y="130"/>
                  </a:cubicBezTo>
                  <a:cubicBezTo>
                    <a:pt x="186" y="129"/>
                    <a:pt x="189" y="126"/>
                    <a:pt x="191" y="122"/>
                  </a:cubicBezTo>
                  <a:cubicBezTo>
                    <a:pt x="195" y="114"/>
                    <a:pt x="195" y="114"/>
                    <a:pt x="195" y="114"/>
                  </a:cubicBezTo>
                  <a:cubicBezTo>
                    <a:pt x="149" y="44"/>
                    <a:pt x="149" y="44"/>
                    <a:pt x="149" y="44"/>
                  </a:cubicBezTo>
                  <a:cubicBezTo>
                    <a:pt x="147" y="42"/>
                    <a:pt x="147" y="40"/>
                    <a:pt x="148" y="38"/>
                  </a:cubicBezTo>
                  <a:cubicBezTo>
                    <a:pt x="157" y="14"/>
                    <a:pt x="157" y="14"/>
                    <a:pt x="157" y="14"/>
                  </a:cubicBezTo>
                  <a:cubicBezTo>
                    <a:pt x="113" y="26"/>
                    <a:pt x="113" y="26"/>
                    <a:pt x="113" y="26"/>
                  </a:cubicBezTo>
                  <a:cubicBezTo>
                    <a:pt x="112" y="27"/>
                    <a:pt x="112" y="27"/>
                    <a:pt x="111" y="27"/>
                  </a:cubicBezTo>
                  <a:cubicBezTo>
                    <a:pt x="110" y="27"/>
                    <a:pt x="110" y="27"/>
                    <a:pt x="110" y="27"/>
                  </a:cubicBezTo>
                  <a:cubicBezTo>
                    <a:pt x="105" y="27"/>
                    <a:pt x="91" y="27"/>
                    <a:pt x="75" y="35"/>
                  </a:cubicBezTo>
                  <a:cubicBezTo>
                    <a:pt x="58" y="43"/>
                    <a:pt x="35" y="61"/>
                    <a:pt x="26" y="102"/>
                  </a:cubicBezTo>
                  <a:cubicBezTo>
                    <a:pt x="14" y="156"/>
                    <a:pt x="24" y="198"/>
                    <a:pt x="32" y="22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 PODNIKATELÉ</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pic>
        <p:nvPicPr>
          <p:cNvPr id="17" name="Obrázek 1"/>
          <p:cNvPicPr>
            <a:picLocks noChangeAspect="1"/>
          </p:cNvPicPr>
          <p:nvPr/>
        </p:nvPicPr>
        <p:blipFill rotWithShape="1">
          <a:blip r:embed="rId2">
            <a:extLst>
              <a:ext uri="{28A0092B-C50C-407E-A947-70E740481C1C}">
                <a14:useLocalDpi xmlns:a14="http://schemas.microsoft.com/office/drawing/2010/main" val="0"/>
              </a:ext>
            </a:extLst>
          </a:blip>
          <a:srcRect t="8096" b="7762"/>
          <a:stretch/>
        </p:blipFill>
        <p:spPr bwMode="auto">
          <a:xfrm>
            <a:off x="1511859" y="1898909"/>
            <a:ext cx="6962975" cy="398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ázek 17"/>
          <p:cNvPicPr>
            <a:picLocks noChangeAspect="1"/>
          </p:cNvPicPr>
          <p:nvPr/>
        </p:nvPicPr>
        <p:blipFill>
          <a:blip r:embed="rId3"/>
          <a:stretch>
            <a:fillRect/>
          </a:stretch>
        </p:blipFill>
        <p:spPr>
          <a:xfrm>
            <a:off x="7149152" y="5792279"/>
            <a:ext cx="1296837" cy="504326"/>
          </a:xfrm>
          <a:prstGeom prst="rect">
            <a:avLst/>
          </a:prstGeom>
        </p:spPr>
      </p:pic>
    </p:spTree>
    <p:extLst>
      <p:ext uri="{BB962C8B-B14F-4D97-AF65-F5344CB8AC3E}">
        <p14:creationId xmlns:p14="http://schemas.microsoft.com/office/powerpoint/2010/main" val="26920280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Od 1. 1. 2014</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51</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20" name="object 5"/>
          <p:cNvSpPr txBox="1"/>
          <p:nvPr/>
        </p:nvSpPr>
        <p:spPr>
          <a:xfrm>
            <a:off x="606750" y="1906863"/>
            <a:ext cx="8810300" cy="3637406"/>
          </a:xfrm>
          <a:prstGeom prst="rect">
            <a:avLst/>
          </a:prstGeom>
        </p:spPr>
        <p:txBody>
          <a:bodyPr vert="horz" wrap="square" lIns="0" tIns="0" rIns="0" bIns="0"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8775" indent="-358775" algn="just">
              <a:lnSpc>
                <a:spcPct val="90000"/>
              </a:lnSpc>
              <a:spcBef>
                <a:spcPts val="1000"/>
              </a:spcBef>
              <a:buClr>
                <a:srgbClr val="1B4E7C"/>
              </a:buClr>
              <a:buFont typeface="Arial" panose="020B0604020202020204" pitchFamily="34" charset="0"/>
              <a:buChar char="•"/>
              <a:tabLst>
                <a:tab pos="265430" algn="l"/>
              </a:tabLst>
            </a:pPr>
            <a:r>
              <a:rPr lang="cs-CZ" sz="1900" b="1" dirty="0">
                <a:solidFill>
                  <a:schemeClr val="tx2"/>
                </a:solidFill>
              </a:rPr>
              <a:t>pro velké korporace i malé </a:t>
            </a:r>
            <a:r>
              <a:rPr lang="cs-CZ" sz="1900" b="1" dirty="0" smtClean="0">
                <a:solidFill>
                  <a:schemeClr val="tx2"/>
                </a:solidFill>
              </a:rPr>
              <a:t>podniky = </a:t>
            </a:r>
            <a:r>
              <a:rPr lang="cs-CZ" sz="1900" b="1" dirty="0">
                <a:solidFill>
                  <a:schemeClr val="tx2"/>
                </a:solidFill>
              </a:rPr>
              <a:t>možnost věřitelské reorganizace   - VV může odvolat i volit členy SO a DR dlužníka, což funguje ve spojení </a:t>
            </a:r>
            <a:r>
              <a:rPr lang="cs-CZ" sz="1900" b="1" dirty="0" smtClean="0">
                <a:solidFill>
                  <a:schemeClr val="tx2"/>
                </a:solidFill>
              </a:rPr>
              <a:t>s právem </a:t>
            </a:r>
            <a:r>
              <a:rPr lang="cs-CZ" sz="1900" b="1" dirty="0">
                <a:solidFill>
                  <a:schemeClr val="tx2"/>
                </a:solidFill>
              </a:rPr>
              <a:t>odejmout dlužníkovi právo sestavit reorganizační </a:t>
            </a:r>
            <a:r>
              <a:rPr lang="cs-CZ" sz="1900" b="1" dirty="0" smtClean="0">
                <a:solidFill>
                  <a:schemeClr val="tx2"/>
                </a:solidFill>
              </a:rPr>
              <a:t>plán                       (§ </a:t>
            </a:r>
            <a:r>
              <a:rPr lang="cs-CZ" sz="1900" b="1" dirty="0">
                <a:solidFill>
                  <a:schemeClr val="tx2"/>
                </a:solidFill>
              </a:rPr>
              <a:t>333/2, § 339/2,3 </a:t>
            </a:r>
            <a:r>
              <a:rPr lang="cs-CZ" sz="1900" b="1" dirty="0" smtClean="0">
                <a:solidFill>
                  <a:schemeClr val="tx2"/>
                </a:solidFill>
              </a:rPr>
              <a:t>– </a:t>
            </a:r>
            <a:r>
              <a:rPr lang="cs-CZ" sz="1900" b="1" dirty="0">
                <a:solidFill>
                  <a:schemeClr val="tx2"/>
                </a:solidFill>
              </a:rPr>
              <a:t>novela s účinností </a:t>
            </a:r>
            <a:r>
              <a:rPr lang="cs-CZ" sz="1900" b="1" dirty="0" smtClean="0">
                <a:solidFill>
                  <a:schemeClr val="tx2"/>
                </a:solidFill>
              </a:rPr>
              <a:t>od 1.1</a:t>
            </a:r>
            <a:r>
              <a:rPr lang="cs-CZ" sz="1900" b="1" dirty="0">
                <a:solidFill>
                  <a:schemeClr val="tx2"/>
                </a:solidFill>
              </a:rPr>
              <a:t>. 2014)</a:t>
            </a:r>
          </a:p>
          <a:p>
            <a:pPr marL="298450" indent="-285750">
              <a:lnSpc>
                <a:spcPct val="100000"/>
              </a:lnSpc>
              <a:spcBef>
                <a:spcPts val="290"/>
              </a:spcBef>
              <a:buClr>
                <a:srgbClr val="1B4E7C"/>
              </a:buClr>
              <a:buFont typeface="Arial" panose="020B0604020202020204" pitchFamily="34" charset="0"/>
              <a:buChar char="•"/>
              <a:tabLst>
                <a:tab pos="265430" algn="l"/>
              </a:tabLst>
            </a:pPr>
            <a:endParaRPr lang="cs-CZ" sz="1000" dirty="0">
              <a:solidFill>
                <a:srgbClr val="898A8C"/>
              </a:solidFill>
              <a:latin typeface="Franklin Gothic Book"/>
              <a:cs typeface="Franklin Gothic Book"/>
            </a:endParaRPr>
          </a:p>
          <a:p>
            <a:pPr marL="358775" indent="-358775" algn="just">
              <a:lnSpc>
                <a:spcPct val="90000"/>
              </a:lnSpc>
              <a:spcBef>
                <a:spcPts val="1000"/>
              </a:spcBef>
              <a:buClr>
                <a:srgbClr val="1B4E7C"/>
              </a:buClr>
              <a:buFont typeface="Arial" panose="020B0604020202020204" pitchFamily="34" charset="0"/>
              <a:buChar char="•"/>
              <a:tabLst>
                <a:tab pos="265430" algn="l"/>
              </a:tabLst>
            </a:pPr>
            <a:r>
              <a:rPr lang="cs-CZ" sz="1900" b="1" dirty="0">
                <a:solidFill>
                  <a:schemeClr val="tx2"/>
                </a:solidFill>
              </a:rPr>
              <a:t>pro malé podniky = od </a:t>
            </a:r>
            <a:r>
              <a:rPr lang="cs-CZ" sz="1900" b="1" dirty="0" smtClean="0">
                <a:solidFill>
                  <a:schemeClr val="tx2"/>
                </a:solidFill>
              </a:rPr>
              <a:t>1.1. 2014 </a:t>
            </a:r>
            <a:r>
              <a:rPr lang="cs-CZ" sz="1900" b="1" dirty="0">
                <a:solidFill>
                  <a:schemeClr val="tx2"/>
                </a:solidFill>
              </a:rPr>
              <a:t>také snížení limitu pro nekonsenzuální variantu reorganizace ze 100 mil. Kč ročního obratu na 50 </a:t>
            </a:r>
            <a:r>
              <a:rPr lang="cs-CZ" sz="1900" b="1" dirty="0" smtClean="0">
                <a:solidFill>
                  <a:schemeClr val="tx2"/>
                </a:solidFill>
              </a:rPr>
              <a:t>mil. Kč </a:t>
            </a:r>
            <a:r>
              <a:rPr lang="cs-CZ" sz="1900" b="1" dirty="0">
                <a:solidFill>
                  <a:schemeClr val="tx2"/>
                </a:solidFill>
              </a:rPr>
              <a:t>ročního obratu a ze 100 zaměstnanců na 50 zaměstnanců (§ </a:t>
            </a:r>
            <a:r>
              <a:rPr lang="cs-CZ" sz="1900" b="1" dirty="0" smtClean="0">
                <a:solidFill>
                  <a:schemeClr val="tx2"/>
                </a:solidFill>
              </a:rPr>
              <a:t>316/4)</a:t>
            </a:r>
            <a:endParaRPr lang="cs-CZ" sz="1900" b="1" dirty="0">
              <a:solidFill>
                <a:schemeClr val="tx2"/>
              </a:solidFill>
            </a:endParaRPr>
          </a:p>
          <a:p>
            <a:pPr marL="358775" indent="-358775" algn="just">
              <a:lnSpc>
                <a:spcPct val="90000"/>
              </a:lnSpc>
              <a:spcBef>
                <a:spcPts val="1000"/>
              </a:spcBef>
              <a:buClr>
                <a:srgbClr val="1B4E7C"/>
              </a:buClr>
              <a:buFont typeface="Arial" panose="020B0604020202020204" pitchFamily="34" charset="0"/>
              <a:buChar char="•"/>
              <a:tabLst>
                <a:tab pos="265430" algn="l"/>
              </a:tabLst>
            </a:pPr>
            <a:endParaRPr lang="cs-CZ" sz="1000" b="1" dirty="0">
              <a:solidFill>
                <a:schemeClr val="tx2"/>
              </a:solidFill>
            </a:endParaRPr>
          </a:p>
          <a:p>
            <a:pPr marL="298450" indent="-285750">
              <a:lnSpc>
                <a:spcPct val="100000"/>
              </a:lnSpc>
              <a:spcBef>
                <a:spcPts val="290"/>
              </a:spcBef>
              <a:buClr>
                <a:srgbClr val="1B4E7C"/>
              </a:buClr>
              <a:buFont typeface="Arial" panose="020B0604020202020204" pitchFamily="34" charset="0"/>
              <a:buChar char="•"/>
              <a:tabLst>
                <a:tab pos="265430" algn="l"/>
              </a:tabLst>
            </a:pPr>
            <a:r>
              <a:rPr lang="cs-CZ" sz="1900" b="1" dirty="0">
                <a:solidFill>
                  <a:schemeClr val="tx2"/>
                </a:solidFill>
              </a:rPr>
              <a:t>„druhá generace“ řešení dává kromě uspokojení pohledávek věřitelů akcent na zachování hodnoty podniku a pracovních míst tam, kde to dává smysl (SRN reforma 1991 – vzor USA </a:t>
            </a:r>
            <a:r>
              <a:rPr lang="cs-CZ" sz="1900" b="1" dirty="0" err="1">
                <a:solidFill>
                  <a:schemeClr val="tx2"/>
                </a:solidFill>
              </a:rPr>
              <a:t>Chapter</a:t>
            </a:r>
            <a:r>
              <a:rPr lang="cs-CZ" sz="1900" b="1" dirty="0">
                <a:solidFill>
                  <a:schemeClr val="tx2"/>
                </a:solidFill>
              </a:rPr>
              <a:t> 11 </a:t>
            </a:r>
            <a:r>
              <a:rPr lang="cs-CZ" sz="1900" b="1" dirty="0" err="1">
                <a:solidFill>
                  <a:schemeClr val="tx2"/>
                </a:solidFill>
              </a:rPr>
              <a:t>Bankruptcy</a:t>
            </a:r>
            <a:r>
              <a:rPr lang="cs-CZ" sz="1900" b="1" dirty="0">
                <a:solidFill>
                  <a:schemeClr val="tx2"/>
                </a:solidFill>
              </a:rPr>
              <a:t> </a:t>
            </a:r>
            <a:r>
              <a:rPr lang="cs-CZ" sz="1900" b="1" dirty="0" err="1">
                <a:solidFill>
                  <a:schemeClr val="tx2"/>
                </a:solidFill>
              </a:rPr>
              <a:t>codes</a:t>
            </a:r>
            <a:r>
              <a:rPr lang="cs-CZ" sz="1900" b="1" dirty="0">
                <a:solidFill>
                  <a:schemeClr val="tx2"/>
                </a:solidFill>
              </a:rPr>
              <a:t>, ČR 2008, 2014)</a:t>
            </a:r>
          </a:p>
        </p:txBody>
      </p:sp>
      <p:grpSp>
        <p:nvGrpSpPr>
          <p:cNvPr id="2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22"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3"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4"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5"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8075857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Od 1. 7. 2017</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52</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pic>
        <p:nvPicPr>
          <p:cNvPr id="7" name="Obrázek 1">
            <a:extLst>
              <a:ext uri="{FF2B5EF4-FFF2-40B4-BE49-F238E27FC236}">
                <a16:creationId xmlns:a16="http://schemas.microsoft.com/office/drawing/2014/main" xmlns="" id="{7C562348-44E0-4288-9F9C-99F2A706B885}"/>
              </a:ext>
            </a:extLst>
          </p:cNvPr>
          <p:cNvPicPr>
            <a:picLocks noChangeAspect="1"/>
          </p:cNvPicPr>
          <p:nvPr/>
        </p:nvPicPr>
        <p:blipFill rotWithShape="1">
          <a:blip r:embed="rId2">
            <a:extLst>
              <a:ext uri="{28A0092B-C50C-407E-A947-70E740481C1C}">
                <a14:useLocalDpi xmlns:a14="http://schemas.microsoft.com/office/drawing/2010/main" val="0"/>
              </a:ext>
            </a:extLst>
          </a:blip>
          <a:srcRect b="3829"/>
          <a:stretch/>
        </p:blipFill>
        <p:spPr bwMode="auto">
          <a:xfrm>
            <a:off x="1107273" y="1569489"/>
            <a:ext cx="7419053" cy="440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p:cNvPicPr>
            <a:picLocks noChangeAspect="1"/>
          </p:cNvPicPr>
          <p:nvPr/>
        </p:nvPicPr>
        <p:blipFill>
          <a:blip r:embed="rId3"/>
          <a:stretch>
            <a:fillRect/>
          </a:stretch>
        </p:blipFill>
        <p:spPr>
          <a:xfrm>
            <a:off x="7149152" y="5792279"/>
            <a:ext cx="1296837" cy="504326"/>
          </a:xfrm>
          <a:prstGeom prst="rect">
            <a:avLst/>
          </a:prstGeom>
        </p:spPr>
      </p:pic>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4803441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Od 1. 7. 2017</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53</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pic>
        <p:nvPicPr>
          <p:cNvPr id="7" name="Obrázek 1">
            <a:extLst>
              <a:ext uri="{FF2B5EF4-FFF2-40B4-BE49-F238E27FC236}">
                <a16:creationId xmlns:a16="http://schemas.microsoft.com/office/drawing/2014/main" xmlns="" id="{7C562348-44E0-4288-9F9C-99F2A706B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48109" y="1569489"/>
            <a:ext cx="7137380" cy="440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p:cNvPicPr>
            <a:picLocks noChangeAspect="1"/>
          </p:cNvPicPr>
          <p:nvPr/>
        </p:nvPicPr>
        <p:blipFill>
          <a:blip r:embed="rId3"/>
          <a:stretch>
            <a:fillRect/>
          </a:stretch>
        </p:blipFill>
        <p:spPr>
          <a:xfrm>
            <a:off x="7149152" y="5792279"/>
            <a:ext cx="1296837" cy="504326"/>
          </a:xfrm>
          <a:prstGeom prst="rect">
            <a:avLst/>
          </a:prstGeom>
        </p:spPr>
      </p:pic>
      <p:grpSp>
        <p:nvGrpSpPr>
          <p:cNvPr id="8"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0"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2826279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Co z toho plyne?</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54</a:t>
            </a:fld>
            <a:endParaRPr lang="cs-CZ"/>
          </a:p>
        </p:txBody>
      </p:sp>
      <p:sp>
        <p:nvSpPr>
          <p:cNvPr id="11" name="Zástupný symbol pro obsah 1"/>
          <p:cNvSpPr>
            <a:spLocks noGrp="1"/>
          </p:cNvSpPr>
          <p:nvPr>
            <p:ph sz="quarter" idx="12"/>
          </p:nvPr>
        </p:nvSpPr>
        <p:spPr>
          <a:xfrm>
            <a:off x="380999" y="1432339"/>
            <a:ext cx="8964613" cy="4847082"/>
          </a:xfrm>
        </p:spPr>
        <p:txBody>
          <a:bodyPr>
            <a:normAutofit/>
          </a:bodyPr>
          <a:lstStyle/>
          <a:p>
            <a:pPr marL="269875" indent="0">
              <a:buNone/>
            </a:pPr>
            <a:endParaRPr lang="cs-CZ" sz="2000" dirty="0"/>
          </a:p>
          <a:p>
            <a:pPr marL="609600" indent="-342900" algn="just">
              <a:lnSpc>
                <a:spcPct val="200000"/>
              </a:lnSpc>
              <a:buClr>
                <a:srgbClr val="1B4E7C"/>
              </a:buClr>
              <a:buFont typeface="Arial" panose="020B0604020202020204" pitchFamily="34" charset="0"/>
              <a:buChar char="•"/>
              <a:tabLst>
                <a:tab pos="265430" algn="l"/>
              </a:tabLst>
            </a:pPr>
            <a:r>
              <a:rPr lang="cs-CZ" sz="2000" b="1" dirty="0"/>
              <a:t>mění se legální definice insolvence</a:t>
            </a:r>
          </a:p>
          <a:p>
            <a:pPr marL="609600" indent="-342900" algn="just">
              <a:lnSpc>
                <a:spcPct val="200000"/>
              </a:lnSpc>
              <a:buClr>
                <a:srgbClr val="1B4E7C"/>
              </a:buClr>
              <a:buFont typeface="Arial" panose="020B0604020202020204" pitchFamily="34" charset="0"/>
              <a:buChar char="•"/>
              <a:tabLst>
                <a:tab pos="265430" algn="l"/>
              </a:tabLst>
            </a:pPr>
            <a:r>
              <a:rPr lang="cs-CZ" sz="2000" b="1" dirty="0"/>
              <a:t>platí to jen pro podnikatele</a:t>
            </a:r>
          </a:p>
          <a:p>
            <a:pPr marL="609600" indent="-342900" algn="just">
              <a:lnSpc>
                <a:spcPct val="200000"/>
              </a:lnSpc>
              <a:buClr>
                <a:srgbClr val="1B4E7C"/>
              </a:buClr>
              <a:buFont typeface="Arial" panose="020B0604020202020204" pitchFamily="34" charset="0"/>
              <a:buChar char="•"/>
              <a:tabLst>
                <a:tab pos="265430" algn="l"/>
              </a:tabLst>
            </a:pPr>
            <a:r>
              <a:rPr lang="cs-CZ" sz="2000" b="1" dirty="0"/>
              <a:t>legální definice předlužení se nemění</a:t>
            </a:r>
          </a:p>
          <a:p>
            <a:pPr marL="609600" indent="-342900" algn="just">
              <a:lnSpc>
                <a:spcPct val="200000"/>
              </a:lnSpc>
              <a:buClr>
                <a:srgbClr val="1B4E7C"/>
              </a:buClr>
              <a:buFont typeface="Arial" panose="020B0604020202020204" pitchFamily="34" charset="0"/>
              <a:buChar char="•"/>
              <a:tabLst>
                <a:tab pos="265430" algn="l"/>
              </a:tabLst>
            </a:pPr>
            <a:r>
              <a:rPr lang="cs-CZ" sz="2000" b="1" dirty="0"/>
              <a:t>mění se statický pohled na insolvenci</a:t>
            </a:r>
          </a:p>
          <a:p>
            <a:pPr marL="609600" indent="-342900" algn="just">
              <a:lnSpc>
                <a:spcPct val="200000"/>
              </a:lnSpc>
              <a:buClr>
                <a:srgbClr val="1B4E7C"/>
              </a:buClr>
              <a:buFont typeface="Arial" panose="020B0604020202020204" pitchFamily="34" charset="0"/>
              <a:buChar char="•"/>
              <a:tabLst>
                <a:tab pos="265430" algn="l"/>
              </a:tabLst>
            </a:pPr>
            <a:r>
              <a:rPr lang="cs-CZ" sz="2000" b="1" dirty="0"/>
              <a:t>dynamický pohled – uzavírání mezery krytí</a:t>
            </a:r>
          </a:p>
          <a:p>
            <a:pPr marL="266700" indent="3175" algn="just">
              <a:lnSpc>
                <a:spcPct val="150000"/>
              </a:lnSpc>
              <a:buNone/>
            </a:pPr>
            <a:endParaRPr lang="cs-CZ" sz="2000" b="1" dirty="0"/>
          </a:p>
          <a:p>
            <a:endParaRPr lang="cs-CZ" sz="2000" b="1" dirty="0"/>
          </a:p>
          <a:p>
            <a:endParaRPr lang="cs-CZ" dirty="0"/>
          </a:p>
          <a:p>
            <a:endParaRPr lang="cs-CZ" dirty="0"/>
          </a:p>
          <a:p>
            <a:pPr marL="0" indent="0">
              <a:buNone/>
            </a:pPr>
            <a:endParaRPr lang="cs-CZ" dirty="0"/>
          </a:p>
          <a:p>
            <a:pPr lvl="8"/>
            <a:endParaRPr lang="cs-CZ" dirty="0"/>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7"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9"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0072584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Uzavírání mezery krytí</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55</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0">
              <a:buFont typeface="Wingdings" panose="05000000000000000000" pitchFamily="2" charset="2"/>
              <a:buNone/>
            </a:pPr>
            <a:endParaRPr lang="cs-CZ" dirty="0" smtClean="0"/>
          </a:p>
          <a:p>
            <a:pPr marL="612775" indent="-342900" algn="just">
              <a:lnSpc>
                <a:spcPct val="100000"/>
              </a:lnSpc>
              <a:buClr>
                <a:srgbClr val="1B4E7C"/>
              </a:buClr>
              <a:buFont typeface="Arial" panose="020B0604020202020204" pitchFamily="34" charset="0"/>
              <a:buChar char="•"/>
              <a:tabLst>
                <a:tab pos="265430" algn="l"/>
              </a:tabLst>
            </a:pPr>
            <a:r>
              <a:rPr lang="cs-CZ" sz="1900" b="1" dirty="0"/>
              <a:t>platební neschopnost nebo platební zadrhnutí?</a:t>
            </a:r>
          </a:p>
          <a:p>
            <a:pPr marL="265113" indent="4763" algn="just">
              <a:lnSpc>
                <a:spcPct val="100000"/>
              </a:lnSpc>
              <a:buFont typeface="Wingdings" panose="05000000000000000000" pitchFamily="2" charset="2"/>
              <a:buNone/>
            </a:pPr>
            <a:endParaRPr lang="cs-CZ" sz="1100" dirty="0" smtClean="0"/>
          </a:p>
          <a:p>
            <a:pPr marL="612775" indent="-342900" algn="just">
              <a:lnSpc>
                <a:spcPct val="100000"/>
              </a:lnSpc>
              <a:buClr>
                <a:srgbClr val="1B4E7C"/>
              </a:buClr>
              <a:buFont typeface="Arial" panose="020B0604020202020204" pitchFamily="34" charset="0"/>
              <a:buChar char="•"/>
              <a:tabLst>
                <a:tab pos="265430" algn="l"/>
              </a:tabLst>
            </a:pPr>
            <a:r>
              <a:rPr lang="cs-CZ" sz="1900" b="1" dirty="0"/>
              <a:t>trvalá neschopnost garantovat dostatek zdrojů na úhradu </a:t>
            </a:r>
            <a:r>
              <a:rPr lang="cs-CZ" sz="1900" b="1" dirty="0" smtClean="0"/>
              <a:t>úvazků</a:t>
            </a:r>
          </a:p>
          <a:p>
            <a:pPr marL="269875" indent="0" algn="just">
              <a:lnSpc>
                <a:spcPct val="100000"/>
              </a:lnSpc>
              <a:buClr>
                <a:srgbClr val="1B4E7C"/>
              </a:buClr>
              <a:buNone/>
              <a:tabLst>
                <a:tab pos="265430" algn="l"/>
              </a:tabLst>
            </a:pPr>
            <a:endParaRPr lang="cs-CZ" sz="1100" b="1" dirty="0" smtClean="0"/>
          </a:p>
          <a:p>
            <a:pPr marL="612775" indent="-342900" algn="just">
              <a:lnSpc>
                <a:spcPct val="100000"/>
              </a:lnSpc>
              <a:buClr>
                <a:srgbClr val="1B4E7C"/>
              </a:buClr>
              <a:buFont typeface="Arial" panose="020B0604020202020204" pitchFamily="34" charset="0"/>
              <a:buChar char="•"/>
              <a:tabLst>
                <a:tab pos="265430" algn="l"/>
              </a:tabLst>
            </a:pPr>
            <a:r>
              <a:rPr lang="cs-CZ" sz="1900" b="1" dirty="0"/>
              <a:t>dočasný výkyv, který lze překonat (skluz dodávky, oddálení fakturace</a:t>
            </a:r>
            <a:r>
              <a:rPr lang="cs-CZ" sz="1900" b="1" dirty="0" smtClean="0"/>
              <a:t>)</a:t>
            </a:r>
          </a:p>
          <a:p>
            <a:pPr marL="612775" indent="-342900" algn="just">
              <a:lnSpc>
                <a:spcPct val="100000"/>
              </a:lnSpc>
              <a:buClr>
                <a:srgbClr val="1B4E7C"/>
              </a:buClr>
              <a:buFont typeface="Arial" panose="020B0604020202020204" pitchFamily="34" charset="0"/>
              <a:buChar char="•"/>
              <a:tabLst>
                <a:tab pos="265430" algn="l"/>
              </a:tabLst>
            </a:pPr>
            <a:endParaRPr lang="cs-CZ" sz="1100" b="1" dirty="0"/>
          </a:p>
          <a:p>
            <a:pPr marL="612775" indent="-342900" algn="just">
              <a:lnSpc>
                <a:spcPct val="100000"/>
              </a:lnSpc>
              <a:buClr>
                <a:srgbClr val="1B4E7C"/>
              </a:buClr>
              <a:buFont typeface="Arial" panose="020B0604020202020204" pitchFamily="34" charset="0"/>
              <a:buChar char="•"/>
              <a:tabLst>
                <a:tab pos="265430" algn="l"/>
              </a:tabLst>
            </a:pPr>
            <a:r>
              <a:rPr lang="cs-CZ" sz="1900" b="1" dirty="0"/>
              <a:t>odpovědnost manažerů za reálné hodnocení stavu</a:t>
            </a:r>
          </a:p>
          <a:p>
            <a:pPr marL="612775" indent="-342900" algn="just">
              <a:lnSpc>
                <a:spcPct val="100000"/>
              </a:lnSpc>
              <a:buClr>
                <a:srgbClr val="1B4E7C"/>
              </a:buClr>
              <a:buFont typeface="Arial" panose="020B0604020202020204" pitchFamily="34" charset="0"/>
              <a:buChar char="•"/>
              <a:tabLst>
                <a:tab pos="265430" algn="l"/>
              </a:tabLst>
            </a:pPr>
            <a:endParaRPr lang="cs-CZ" sz="1000" b="1" dirty="0"/>
          </a:p>
          <a:p>
            <a:pPr marL="612775" indent="-342900" algn="just">
              <a:lnSpc>
                <a:spcPct val="100000"/>
              </a:lnSpc>
              <a:buClr>
                <a:srgbClr val="1B4E7C"/>
              </a:buClr>
              <a:buFont typeface="Arial" panose="020B0604020202020204" pitchFamily="34" charset="0"/>
              <a:buChar char="•"/>
              <a:tabLst>
                <a:tab pos="265430" algn="l"/>
              </a:tabLst>
            </a:pPr>
            <a:r>
              <a:rPr lang="cs-CZ" sz="1900" b="1" dirty="0"/>
              <a:t>jen v důvodných případech možnost uzavírání mezery krytí v </a:t>
            </a:r>
            <a:r>
              <a:rPr lang="cs-CZ" sz="1900" b="1" dirty="0" smtClean="0"/>
              <a:t>čase           2 měsíce</a:t>
            </a:r>
          </a:p>
          <a:p>
            <a:pPr marL="269875" indent="0" algn="just">
              <a:lnSpc>
                <a:spcPct val="100000"/>
              </a:lnSpc>
              <a:buClr>
                <a:srgbClr val="1B4E7C"/>
              </a:buClr>
              <a:buNone/>
              <a:tabLst>
                <a:tab pos="265430" algn="l"/>
              </a:tabLst>
            </a:pPr>
            <a:endParaRPr lang="cs-CZ" sz="1000" b="1" dirty="0" smtClean="0"/>
          </a:p>
          <a:p>
            <a:pPr marL="612775" indent="-342900" algn="just">
              <a:lnSpc>
                <a:spcPct val="100000"/>
              </a:lnSpc>
              <a:buClr>
                <a:srgbClr val="1B4E7C"/>
              </a:buClr>
              <a:buFont typeface="Arial" panose="020B0604020202020204" pitchFamily="34" charset="0"/>
              <a:buChar char="•"/>
              <a:tabLst>
                <a:tab pos="265430" algn="l"/>
              </a:tabLst>
            </a:pPr>
            <a:r>
              <a:rPr lang="cs-CZ" sz="1900" b="1" dirty="0"/>
              <a:t>konkrétní opatření: dokončí se dodávka, zvýší se výnosy, sníží se náklady, majitelé doplní kapitál</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9"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0"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1854537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err="1" smtClean="0"/>
              <a:t>Forum</a:t>
            </a:r>
            <a:r>
              <a:rPr lang="cs-CZ" dirty="0" smtClean="0"/>
              <a:t> shopping</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56</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775" indent="-342900">
              <a:buFont typeface="Arial" panose="020B0604020202020204" pitchFamily="34" charset="0"/>
              <a:buChar char="•"/>
            </a:pPr>
            <a:endParaRPr lang="cs-CZ" sz="2000" dirty="0"/>
          </a:p>
          <a:p>
            <a:pPr marL="623888" indent="-358775">
              <a:lnSpc>
                <a:spcPct val="100000"/>
              </a:lnSpc>
              <a:buClr>
                <a:srgbClr val="1B4E7C"/>
              </a:buClr>
              <a:buFont typeface="Arial" panose="020B0604020202020204" pitchFamily="34" charset="0"/>
              <a:buChar char="•"/>
              <a:tabLst>
                <a:tab pos="265430" algn="l"/>
              </a:tabLst>
            </a:pPr>
            <a:r>
              <a:rPr lang="cs-CZ" sz="2000" b="1" dirty="0"/>
              <a:t>jde o změnu sídla krátce před zahájením </a:t>
            </a:r>
            <a:r>
              <a:rPr lang="cs-CZ" sz="2000" b="1" dirty="0" smtClean="0"/>
              <a:t>řízení</a:t>
            </a:r>
          </a:p>
          <a:p>
            <a:pPr marL="623888" indent="-358775">
              <a:lnSpc>
                <a:spcPct val="100000"/>
              </a:lnSpc>
              <a:buClr>
                <a:srgbClr val="1B4E7C"/>
              </a:buClr>
              <a:buFont typeface="Arial" panose="020B0604020202020204" pitchFamily="34" charset="0"/>
              <a:buChar char="•"/>
              <a:tabLst>
                <a:tab pos="265430" algn="l"/>
              </a:tabLst>
            </a:pPr>
            <a:endParaRPr lang="cs-CZ" sz="1100" b="1" dirty="0"/>
          </a:p>
          <a:p>
            <a:pPr marL="623888" indent="-358775">
              <a:lnSpc>
                <a:spcPct val="100000"/>
              </a:lnSpc>
              <a:buClr>
                <a:srgbClr val="1B4E7C"/>
              </a:buClr>
              <a:buFont typeface="Arial" panose="020B0604020202020204" pitchFamily="34" charset="0"/>
              <a:buChar char="•"/>
              <a:tabLst>
                <a:tab pos="265430" algn="l"/>
              </a:tabLst>
            </a:pPr>
            <a:r>
              <a:rPr lang="cs-CZ" sz="2000" b="1" dirty="0"/>
              <a:t>možný účel </a:t>
            </a:r>
            <a:r>
              <a:rPr lang="cs-CZ" sz="2000" b="1" dirty="0" err="1"/>
              <a:t>forum</a:t>
            </a:r>
            <a:r>
              <a:rPr lang="cs-CZ" sz="2000" b="1" dirty="0"/>
              <a:t> </a:t>
            </a:r>
            <a:r>
              <a:rPr lang="cs-CZ" sz="2000" b="1" dirty="0" err="1"/>
              <a:t>shoppingu</a:t>
            </a:r>
            <a:r>
              <a:rPr lang="cs-CZ" sz="2000" b="1" dirty="0"/>
              <a:t> (důvodová zpráva novely):</a:t>
            </a:r>
          </a:p>
          <a:p>
            <a:pPr marL="623888" lvl="1" indent="0">
              <a:lnSpc>
                <a:spcPct val="100000"/>
              </a:lnSpc>
              <a:spcBef>
                <a:spcPts val="1000"/>
              </a:spcBef>
              <a:buFont typeface="+mj-lt"/>
              <a:buAutoNum type="alphaLcParenR"/>
              <a:tabLst>
                <a:tab pos="487045" algn="l"/>
              </a:tabLst>
            </a:pPr>
            <a:r>
              <a:rPr lang="cs-CZ" sz="2000" b="1" dirty="0" smtClean="0"/>
              <a:t> ztížit </a:t>
            </a:r>
            <a:r>
              <a:rPr lang="cs-CZ" sz="2000" b="1" dirty="0"/>
              <a:t>výkon práv věřitelů</a:t>
            </a:r>
          </a:p>
          <a:p>
            <a:pPr marL="623888" lvl="1" indent="0">
              <a:lnSpc>
                <a:spcPct val="100000"/>
              </a:lnSpc>
              <a:spcBef>
                <a:spcPts val="1000"/>
              </a:spcBef>
              <a:buFont typeface="+mj-lt"/>
              <a:buAutoNum type="alphaLcParenR"/>
              <a:tabLst>
                <a:tab pos="488950" algn="l"/>
              </a:tabLst>
            </a:pPr>
            <a:r>
              <a:rPr lang="cs-CZ" sz="2000" b="1" dirty="0" smtClean="0"/>
              <a:t> dosáhnout </a:t>
            </a:r>
            <a:r>
              <a:rPr lang="cs-CZ" sz="2000" b="1" dirty="0"/>
              <a:t>příznivějšího posuzování věci jiným </a:t>
            </a:r>
            <a:r>
              <a:rPr lang="cs-CZ" sz="2000" b="1" dirty="0" smtClean="0"/>
              <a:t>soudem</a:t>
            </a:r>
          </a:p>
          <a:p>
            <a:pPr marL="623888" lvl="1" indent="0">
              <a:lnSpc>
                <a:spcPct val="100000"/>
              </a:lnSpc>
              <a:spcBef>
                <a:spcPts val="1000"/>
              </a:spcBef>
              <a:buFont typeface="+mj-lt"/>
              <a:buAutoNum type="alphaLcParenR"/>
              <a:tabLst>
                <a:tab pos="488950" algn="l"/>
              </a:tabLst>
            </a:pPr>
            <a:endParaRPr lang="cs-CZ" sz="1100" b="1" dirty="0"/>
          </a:p>
          <a:p>
            <a:pPr marL="623888" indent="-358775">
              <a:lnSpc>
                <a:spcPct val="100000"/>
              </a:lnSpc>
              <a:buClr>
                <a:srgbClr val="1B4E7C"/>
              </a:buClr>
              <a:buFont typeface="Arial" panose="020B0604020202020204" pitchFamily="34" charset="0"/>
              <a:buChar char="•"/>
              <a:tabLst>
                <a:tab pos="265430" algn="l"/>
              </a:tabLst>
            </a:pPr>
            <a:r>
              <a:rPr lang="cs-CZ" sz="2100" b="1" dirty="0"/>
              <a:t>USA – i názory, že pružnější soud = lepší „služba“</a:t>
            </a:r>
          </a:p>
          <a:p>
            <a:pPr marL="265113" indent="0">
              <a:lnSpc>
                <a:spcPct val="100000"/>
              </a:lnSpc>
              <a:buClr>
                <a:srgbClr val="1B4E7C"/>
              </a:buClr>
              <a:buNone/>
              <a:tabLst>
                <a:tab pos="265430" algn="l"/>
              </a:tabLst>
            </a:pPr>
            <a:endParaRPr lang="cs-CZ" sz="1100" b="1" dirty="0"/>
          </a:p>
          <a:p>
            <a:pPr marL="623888" indent="-358775">
              <a:lnSpc>
                <a:spcPct val="100000"/>
              </a:lnSpc>
              <a:buClr>
                <a:srgbClr val="1B4E7C"/>
              </a:buClr>
              <a:buFont typeface="Arial" panose="020B0604020202020204" pitchFamily="34" charset="0"/>
              <a:buChar char="•"/>
              <a:tabLst>
                <a:tab pos="265430" algn="l"/>
              </a:tabLst>
            </a:pPr>
            <a:r>
              <a:rPr lang="cs-CZ" sz="2100" b="1" dirty="0"/>
              <a:t>navrhovaná změna místní příslušnosti: rozhodné sídlo 6 měsíců před zahájením řízení</a:t>
            </a:r>
          </a:p>
          <a:p>
            <a:pPr marL="623888" indent="-358775">
              <a:lnSpc>
                <a:spcPct val="100000"/>
              </a:lnSpc>
              <a:buClr>
                <a:srgbClr val="1B4E7C"/>
              </a:buClr>
              <a:buFont typeface="Arial" panose="020B0604020202020204" pitchFamily="34" charset="0"/>
              <a:buChar char="•"/>
              <a:tabLst>
                <a:tab pos="265430" algn="l"/>
              </a:tabLst>
            </a:pPr>
            <a:endParaRPr lang="cs-CZ" sz="1100" b="1" dirty="0"/>
          </a:p>
          <a:p>
            <a:pPr marL="623888" indent="-358775">
              <a:lnSpc>
                <a:spcPct val="100000"/>
              </a:lnSpc>
              <a:buClr>
                <a:srgbClr val="1B4E7C"/>
              </a:buClr>
              <a:buFont typeface="Arial" panose="020B0604020202020204" pitchFamily="34" charset="0"/>
              <a:buChar char="•"/>
              <a:tabLst>
                <a:tab pos="265430" algn="l"/>
              </a:tabLst>
            </a:pPr>
            <a:r>
              <a:rPr lang="cs-CZ" sz="2100" b="1" dirty="0"/>
              <a:t>nové evropské nařízení 3 měsíce (čl. 3 bod 1. druhý </a:t>
            </a:r>
            <a:r>
              <a:rPr lang="cs-CZ" sz="2100" b="1" dirty="0" smtClean="0"/>
              <a:t>pododstavec in </a:t>
            </a:r>
            <a:r>
              <a:rPr lang="cs-CZ" sz="2100" b="1" dirty="0"/>
              <a:t>fine)</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794979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Pravomoc „nepříslušného soudu“ </a:t>
            </a:r>
            <a:r>
              <a:rPr lang="cs-CZ" dirty="0" smtClean="0"/>
              <a:t>                       (</a:t>
            </a:r>
            <a:r>
              <a:rPr lang="cs-CZ" dirty="0"/>
              <a:t>nový § 7b/5)</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57</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775" indent="-342900">
              <a:buFont typeface="Arial" panose="020B0604020202020204" pitchFamily="34" charset="0"/>
              <a:buChar char="•"/>
            </a:pPr>
            <a:endParaRPr lang="cs-CZ" sz="2000" dirty="0"/>
          </a:p>
          <a:p>
            <a:pPr marL="623888" indent="-358775">
              <a:lnSpc>
                <a:spcPct val="100000"/>
              </a:lnSpc>
              <a:buClr>
                <a:srgbClr val="1B4E7C"/>
              </a:buClr>
              <a:buFont typeface="Arial" panose="020B0604020202020204" pitchFamily="34" charset="0"/>
              <a:buChar char="•"/>
              <a:tabLst>
                <a:tab pos="265430" algn="l"/>
              </a:tabLst>
            </a:pPr>
            <a:r>
              <a:rPr lang="cs-CZ" sz="2000" b="1" dirty="0"/>
              <a:t>opatření, která nesnesou </a:t>
            </a:r>
            <a:r>
              <a:rPr lang="cs-CZ" sz="2000" b="1" dirty="0" smtClean="0"/>
              <a:t>odkladu</a:t>
            </a:r>
          </a:p>
          <a:p>
            <a:pPr marL="265113" indent="0">
              <a:lnSpc>
                <a:spcPct val="100000"/>
              </a:lnSpc>
              <a:buClr>
                <a:srgbClr val="1B4E7C"/>
              </a:buClr>
              <a:buNone/>
              <a:tabLst>
                <a:tab pos="265430" algn="l"/>
              </a:tabLst>
            </a:pPr>
            <a:endParaRPr lang="cs-CZ" sz="1000" b="1" dirty="0"/>
          </a:p>
          <a:p>
            <a:pPr marL="623888" indent="-358775">
              <a:lnSpc>
                <a:spcPct val="100000"/>
              </a:lnSpc>
              <a:buClr>
                <a:srgbClr val="1B4E7C"/>
              </a:buClr>
              <a:buFont typeface="Arial" panose="020B0604020202020204" pitchFamily="34" charset="0"/>
              <a:buChar char="•"/>
              <a:tabLst>
                <a:tab pos="265430" algn="l"/>
              </a:tabLst>
            </a:pPr>
            <a:r>
              <a:rPr lang="cs-CZ" sz="2000" b="1" dirty="0"/>
              <a:t>jmenování prozatímního věřitelského </a:t>
            </a:r>
            <a:r>
              <a:rPr lang="cs-CZ" sz="2000" b="1" dirty="0" smtClean="0"/>
              <a:t>výboru</a:t>
            </a:r>
          </a:p>
          <a:p>
            <a:pPr marL="265113" indent="0">
              <a:lnSpc>
                <a:spcPct val="100000"/>
              </a:lnSpc>
              <a:buClr>
                <a:srgbClr val="1B4E7C"/>
              </a:buClr>
              <a:buNone/>
              <a:tabLst>
                <a:tab pos="265430" algn="l"/>
              </a:tabLst>
            </a:pPr>
            <a:endParaRPr lang="cs-CZ" sz="1000" b="1" dirty="0"/>
          </a:p>
          <a:p>
            <a:pPr marL="623888" indent="-358775">
              <a:lnSpc>
                <a:spcPct val="100000"/>
              </a:lnSpc>
              <a:buClr>
                <a:srgbClr val="1B4E7C"/>
              </a:buClr>
              <a:buFont typeface="Arial" panose="020B0604020202020204" pitchFamily="34" charset="0"/>
              <a:buChar char="•"/>
              <a:tabLst>
                <a:tab pos="265430" algn="l"/>
              </a:tabLst>
            </a:pPr>
            <a:r>
              <a:rPr lang="cs-CZ" sz="2000" b="1" dirty="0"/>
              <a:t>jmenování předběžného </a:t>
            </a:r>
            <a:r>
              <a:rPr lang="cs-CZ" sz="2000" b="1" dirty="0" smtClean="0"/>
              <a:t>správce</a:t>
            </a:r>
          </a:p>
          <a:p>
            <a:pPr marL="265113" indent="0">
              <a:lnSpc>
                <a:spcPct val="100000"/>
              </a:lnSpc>
              <a:buClr>
                <a:srgbClr val="1B4E7C"/>
              </a:buClr>
              <a:buNone/>
              <a:tabLst>
                <a:tab pos="265430" algn="l"/>
              </a:tabLst>
            </a:pPr>
            <a:endParaRPr lang="cs-CZ" sz="1000" b="1" dirty="0"/>
          </a:p>
          <a:p>
            <a:pPr marL="623888" indent="-358775">
              <a:lnSpc>
                <a:spcPct val="100000"/>
              </a:lnSpc>
              <a:buClr>
                <a:srgbClr val="1B4E7C"/>
              </a:buClr>
              <a:buFont typeface="Arial" panose="020B0604020202020204" pitchFamily="34" charset="0"/>
              <a:buChar char="•"/>
              <a:tabLst>
                <a:tab pos="265430" algn="l"/>
              </a:tabLst>
            </a:pPr>
            <a:r>
              <a:rPr lang="cs-CZ" sz="2000" b="1" dirty="0"/>
              <a:t>rozhodnutí o nezveřejnění insolvenčního </a:t>
            </a:r>
            <a:r>
              <a:rPr lang="cs-CZ" sz="2000" b="1" dirty="0" smtClean="0"/>
              <a:t>návrhu</a:t>
            </a:r>
          </a:p>
          <a:p>
            <a:pPr marL="265113" indent="0">
              <a:lnSpc>
                <a:spcPct val="100000"/>
              </a:lnSpc>
              <a:buClr>
                <a:srgbClr val="1B4E7C"/>
              </a:buClr>
              <a:buNone/>
              <a:tabLst>
                <a:tab pos="265430" algn="l"/>
              </a:tabLst>
            </a:pPr>
            <a:endParaRPr lang="cs-CZ" sz="1000" b="1" dirty="0"/>
          </a:p>
          <a:p>
            <a:pPr marL="623888" indent="-358775">
              <a:lnSpc>
                <a:spcPct val="100000"/>
              </a:lnSpc>
              <a:buClr>
                <a:srgbClr val="1B4E7C"/>
              </a:buClr>
              <a:buFont typeface="Arial" panose="020B0604020202020204" pitchFamily="34" charset="0"/>
              <a:buChar char="•"/>
              <a:tabLst>
                <a:tab pos="265430" algn="l"/>
              </a:tabLst>
            </a:pPr>
            <a:r>
              <a:rPr lang="cs-CZ" sz="2000" b="1" dirty="0"/>
              <a:t>rozhodnutí o odmítnutí insolvenčního </a:t>
            </a:r>
            <a:r>
              <a:rPr lang="cs-CZ" sz="2000" b="1" dirty="0" smtClean="0"/>
              <a:t>návrhu</a:t>
            </a:r>
          </a:p>
          <a:p>
            <a:pPr marL="265113" indent="0">
              <a:lnSpc>
                <a:spcPct val="100000"/>
              </a:lnSpc>
              <a:buClr>
                <a:srgbClr val="1B4E7C"/>
              </a:buClr>
              <a:buNone/>
              <a:tabLst>
                <a:tab pos="265430" algn="l"/>
              </a:tabLst>
            </a:pPr>
            <a:endParaRPr lang="cs-CZ" sz="1000" b="1" dirty="0"/>
          </a:p>
          <a:p>
            <a:pPr marL="623888" indent="-358775">
              <a:lnSpc>
                <a:spcPct val="100000"/>
              </a:lnSpc>
              <a:buClr>
                <a:srgbClr val="1B4E7C"/>
              </a:buClr>
              <a:buFont typeface="Arial" panose="020B0604020202020204" pitchFamily="34" charset="0"/>
              <a:buChar char="•"/>
              <a:tabLst>
                <a:tab pos="265430" algn="l"/>
              </a:tabLst>
            </a:pPr>
            <a:r>
              <a:rPr lang="cs-CZ" sz="2000" b="1" dirty="0"/>
              <a:t>pozn.: otázka zákonného soudce</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6153698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Výměna správců (změny § 29/1)</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58</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775" indent="-342900">
              <a:buFont typeface="Arial" panose="020B0604020202020204" pitchFamily="34" charset="0"/>
              <a:buChar char="•"/>
            </a:pPr>
            <a:endParaRPr lang="cs-CZ" sz="2000" dirty="0"/>
          </a:p>
          <a:p>
            <a:pPr marL="623888" marR="5080" indent="-358775" algn="just">
              <a:lnSpc>
                <a:spcPct val="100000"/>
              </a:lnSpc>
              <a:buClr>
                <a:srgbClr val="1B4E7C"/>
              </a:buClr>
              <a:buFont typeface="Arial" panose="020B0604020202020204" pitchFamily="34" charset="0"/>
              <a:buChar char="•"/>
              <a:tabLst>
                <a:tab pos="265430" algn="l"/>
              </a:tabLst>
            </a:pPr>
            <a:r>
              <a:rPr lang="cs-CZ" sz="1900" b="1" dirty="0"/>
              <a:t>rozšíření možnosti věřitelů odvolat/ustanovit správce, určeného reorganizačním plánem  (předjednaná REO) - na schůzi věřitelů po přeměně reorganizace v konkurs</a:t>
            </a:r>
          </a:p>
          <a:p>
            <a:pPr marL="623888" marR="5080" indent="-358775" algn="just">
              <a:lnSpc>
                <a:spcPct val="100000"/>
              </a:lnSpc>
              <a:buClr>
                <a:srgbClr val="1B4E7C"/>
              </a:buClr>
              <a:buFont typeface="Arial" panose="020B0604020202020204" pitchFamily="34" charset="0"/>
              <a:buChar char="•"/>
              <a:tabLst>
                <a:tab pos="265430" algn="l"/>
              </a:tabLst>
            </a:pPr>
            <a:endParaRPr lang="cs-CZ" sz="1000" b="1" dirty="0"/>
          </a:p>
          <a:p>
            <a:pPr marL="623888" marR="5080" indent="-358775" algn="just">
              <a:lnSpc>
                <a:spcPct val="100000"/>
              </a:lnSpc>
              <a:buClr>
                <a:srgbClr val="1B4E7C"/>
              </a:buClr>
              <a:buFont typeface="Arial" panose="020B0604020202020204" pitchFamily="34" charset="0"/>
              <a:buChar char="•"/>
              <a:tabLst>
                <a:tab pos="265430" algn="l"/>
              </a:tabLst>
            </a:pPr>
            <a:r>
              <a:rPr lang="cs-CZ" sz="1900" b="1" dirty="0"/>
              <a:t>komparace: v oddlužení se tato možnost naopak omezuje – </a:t>
            </a:r>
            <a:r>
              <a:rPr lang="cs-CZ" sz="1900" b="1" dirty="0" smtClean="0"/>
              <a:t>                    o </a:t>
            </a:r>
            <a:r>
              <a:rPr lang="cs-CZ" sz="1900" b="1" dirty="0"/>
              <a:t>odvolání/ustanovení správce  hlasují věřitelé nejen podle výše pohledávek, ale nově i podle počtu hlav (kumulativně)</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707840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Výměna správců (změny § 29/1)</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59</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775" indent="-342900">
              <a:buFont typeface="Arial" panose="020B0604020202020204" pitchFamily="34" charset="0"/>
              <a:buChar char="•"/>
            </a:pPr>
            <a:endParaRPr lang="cs-CZ" sz="2000" dirty="0"/>
          </a:p>
          <a:p>
            <a:pPr marL="623888" indent="-358775">
              <a:lnSpc>
                <a:spcPct val="100000"/>
              </a:lnSpc>
              <a:buClr>
                <a:srgbClr val="1B4E7C"/>
              </a:buClr>
              <a:buFont typeface="Arial" panose="020B0604020202020204" pitchFamily="34" charset="0"/>
              <a:buChar char="•"/>
              <a:tabLst>
                <a:tab pos="265430" algn="l"/>
              </a:tabLst>
            </a:pPr>
            <a:r>
              <a:rPr lang="cs-CZ" sz="2000" b="1" dirty="0"/>
              <a:t>přezkum pohledávky, kterou </a:t>
            </a:r>
            <a:r>
              <a:rPr lang="cs-CZ" sz="2000" b="1" dirty="0" smtClean="0"/>
              <a:t>popřel</a:t>
            </a:r>
          </a:p>
          <a:p>
            <a:pPr marL="265113" indent="0">
              <a:lnSpc>
                <a:spcPct val="100000"/>
              </a:lnSpc>
              <a:buClr>
                <a:srgbClr val="1B4E7C"/>
              </a:buClr>
              <a:buNone/>
              <a:tabLst>
                <a:tab pos="265430" algn="l"/>
              </a:tabLst>
            </a:pPr>
            <a:endParaRPr lang="cs-CZ" sz="1100" b="1" dirty="0"/>
          </a:p>
          <a:p>
            <a:pPr marL="623888" indent="-358775">
              <a:lnSpc>
                <a:spcPct val="100000"/>
              </a:lnSpc>
              <a:buClr>
                <a:srgbClr val="1B4E7C"/>
              </a:buClr>
              <a:buFont typeface="Arial" panose="020B0604020202020204" pitchFamily="34" charset="0"/>
              <a:buChar char="•"/>
              <a:tabLst>
                <a:tab pos="265430" algn="l"/>
              </a:tabLst>
            </a:pPr>
            <a:r>
              <a:rPr lang="cs-CZ" sz="2000" b="1" dirty="0"/>
              <a:t>vedení s tím souvisejících incidenčních </a:t>
            </a:r>
            <a:r>
              <a:rPr lang="cs-CZ" sz="2000" b="1" dirty="0" smtClean="0"/>
              <a:t>sporů</a:t>
            </a:r>
          </a:p>
          <a:p>
            <a:pPr marL="265113" indent="0">
              <a:lnSpc>
                <a:spcPct val="100000"/>
              </a:lnSpc>
              <a:buClr>
                <a:srgbClr val="1B4E7C"/>
              </a:buClr>
              <a:buNone/>
              <a:tabLst>
                <a:tab pos="265430" algn="l"/>
              </a:tabLst>
            </a:pPr>
            <a:endParaRPr lang="cs-CZ" sz="1100" b="1" dirty="0" smtClean="0"/>
          </a:p>
          <a:p>
            <a:pPr marL="623888" marR="5080" indent="-358775" algn="just">
              <a:lnSpc>
                <a:spcPct val="110000"/>
              </a:lnSpc>
              <a:buClr>
                <a:srgbClr val="1B4E7C"/>
              </a:buClr>
              <a:buFont typeface="Arial" panose="020B0604020202020204" pitchFamily="34" charset="0"/>
              <a:buChar char="•"/>
              <a:tabLst>
                <a:tab pos="265430" algn="l"/>
              </a:tabLst>
            </a:pPr>
            <a:r>
              <a:rPr lang="cs-CZ" sz="2100" b="1" dirty="0"/>
              <a:t>uplatňování majetkových práv vůči tomu, kdo jej odvolal </a:t>
            </a:r>
            <a:r>
              <a:rPr lang="cs-CZ" sz="2100" b="1" dirty="0" smtClean="0"/>
              <a:t>(</a:t>
            </a:r>
            <a:r>
              <a:rPr lang="cs-CZ" sz="2100" b="1" dirty="0"/>
              <a:t>zde již nejsou zmíněny incidenční spory)</a:t>
            </a:r>
          </a:p>
          <a:p>
            <a:pPr marL="265113" marR="5080" indent="0">
              <a:lnSpc>
                <a:spcPct val="100000"/>
              </a:lnSpc>
              <a:buClr>
                <a:srgbClr val="1B4E7C"/>
              </a:buClr>
              <a:buNone/>
              <a:tabLst>
                <a:tab pos="265430" algn="l"/>
              </a:tabLst>
            </a:pPr>
            <a:endParaRPr lang="cs-CZ" sz="1100" b="1" dirty="0"/>
          </a:p>
          <a:p>
            <a:pPr marL="623888" indent="-358775">
              <a:lnSpc>
                <a:spcPct val="100000"/>
              </a:lnSpc>
              <a:buClr>
                <a:srgbClr val="1B4E7C"/>
              </a:buClr>
              <a:buFont typeface="Arial" panose="020B0604020202020204" pitchFamily="34" charset="0"/>
              <a:buChar char="•"/>
              <a:tabLst>
                <a:tab pos="265430" algn="l"/>
              </a:tabLst>
            </a:pPr>
            <a:r>
              <a:rPr lang="cs-CZ" sz="2000" b="1" dirty="0"/>
              <a:t>soud může rozhodnout jinak</a:t>
            </a:r>
          </a:p>
          <a:p>
            <a:pPr>
              <a:lnSpc>
                <a:spcPct val="100000"/>
              </a:lnSpc>
              <a:buClr>
                <a:srgbClr val="1B4E7C"/>
              </a:buClr>
              <a:buFont typeface="Franklin Gothic Book"/>
              <a:buChar char="●"/>
              <a:tabLst>
                <a:tab pos="265430" algn="l"/>
              </a:tabLst>
            </a:pPr>
            <a:endParaRPr lang="cs-CZ" sz="1100" b="1" dirty="0"/>
          </a:p>
          <a:p>
            <a:pPr marL="265113" indent="-265113">
              <a:lnSpc>
                <a:spcPct val="110000"/>
              </a:lnSpc>
              <a:buClr>
                <a:srgbClr val="1B4E7C"/>
              </a:buClr>
              <a:buNone/>
              <a:tabLst>
                <a:tab pos="265430" algn="l"/>
              </a:tabLst>
            </a:pPr>
            <a:r>
              <a:rPr lang="cs-CZ" sz="2000" b="1" dirty="0"/>
              <a:t>    Status odvolaného </a:t>
            </a:r>
            <a:r>
              <a:rPr lang="cs-CZ" sz="2000" b="1" dirty="0" smtClean="0"/>
              <a:t>správce</a:t>
            </a:r>
          </a:p>
          <a:p>
            <a:pPr marL="265113" indent="-265113">
              <a:lnSpc>
                <a:spcPct val="110000"/>
              </a:lnSpc>
              <a:buClr>
                <a:srgbClr val="1B4E7C"/>
              </a:buClr>
              <a:buNone/>
              <a:tabLst>
                <a:tab pos="265430" algn="l"/>
              </a:tabLst>
            </a:pPr>
            <a:endParaRPr lang="cs-CZ" sz="1100" b="1" dirty="0"/>
          </a:p>
          <a:p>
            <a:pPr marL="623888" indent="-358775">
              <a:lnSpc>
                <a:spcPct val="110000"/>
              </a:lnSpc>
              <a:buClr>
                <a:srgbClr val="1B4E7C"/>
              </a:buClr>
              <a:buFont typeface="Arial" panose="020B0604020202020204" pitchFamily="34" charset="0"/>
              <a:buChar char="•"/>
              <a:tabLst>
                <a:tab pos="265430" algn="l"/>
              </a:tabLst>
            </a:pPr>
            <a:r>
              <a:rPr lang="cs-CZ" sz="2000" b="1" dirty="0"/>
              <a:t>postavení odděleného </a:t>
            </a:r>
            <a:r>
              <a:rPr lang="cs-CZ" sz="2000" b="1" dirty="0" smtClean="0"/>
              <a:t>správce</a:t>
            </a:r>
            <a:endParaRPr lang="cs-CZ" sz="2000" b="1" dirty="0"/>
          </a:p>
          <a:p>
            <a:pPr marL="623888" indent="-358775">
              <a:lnSpc>
                <a:spcPct val="100000"/>
              </a:lnSpc>
              <a:buClr>
                <a:srgbClr val="1B4E7C"/>
              </a:buClr>
              <a:buFont typeface="Arial" panose="020B0604020202020204" pitchFamily="34" charset="0"/>
              <a:buChar char="•"/>
              <a:tabLst>
                <a:tab pos="265430" algn="l"/>
              </a:tabLst>
            </a:pPr>
            <a:r>
              <a:rPr lang="cs-CZ" sz="2000" b="1" dirty="0"/>
              <a:t>podmínka souhlas správce</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836367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6</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Zpracovatelé NPO </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274" y="1706335"/>
            <a:ext cx="5947455" cy="445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obsah 1"/>
          <p:cNvSpPr>
            <a:spLocks noGrp="1"/>
          </p:cNvSpPr>
          <p:nvPr>
            <p:ph sz="quarter" idx="12"/>
          </p:nvPr>
        </p:nvSpPr>
        <p:spPr>
          <a:xfrm>
            <a:off x="372835" y="2049543"/>
            <a:ext cx="9179379" cy="4326765"/>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8"/>
            <a:endParaRPr lang="cs-CZ" dirty="0"/>
          </a:p>
          <a:p>
            <a:pPr marL="3657600" lvl="8" indent="0">
              <a:buNone/>
            </a:pPr>
            <a:r>
              <a:rPr lang="cs-CZ" sz="1050" dirty="0"/>
              <a:t>                                        </a:t>
            </a:r>
            <a:r>
              <a:rPr lang="cs-CZ" sz="800" dirty="0"/>
              <a:t>zdroj: Poradna při finanční tísni David Šmejkal</a:t>
            </a:r>
            <a:endParaRPr lang="cs-CZ" sz="1050" dirty="0"/>
          </a:p>
        </p:txBody>
      </p:sp>
      <p:sp>
        <p:nvSpPr>
          <p:cNvPr id="11" name="Obdélník 10">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2" name="Obrázek 11">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5"/>
          <a:stretch>
            <a:fillRect/>
          </a:stretch>
        </p:blipFill>
        <p:spPr>
          <a:xfrm>
            <a:off x="667295" y="581612"/>
            <a:ext cx="483880" cy="671241"/>
          </a:xfrm>
          <a:prstGeom prst="rect">
            <a:avLst/>
          </a:prstGeom>
        </p:spPr>
      </p:pic>
    </p:spTree>
    <p:extLst>
      <p:ext uri="{BB962C8B-B14F-4D97-AF65-F5344CB8AC3E}">
        <p14:creationId xmlns:p14="http://schemas.microsoft.com/office/powerpoint/2010/main" val="480554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a:t>Věřitelé se střetem zájmů – vývoj úpravy</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60</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358775" algn="just">
              <a:lnSpc>
                <a:spcPct val="100000"/>
              </a:lnSpc>
              <a:buClr>
                <a:srgbClr val="1B4E7C"/>
              </a:buClr>
              <a:buFont typeface="Arial" panose="020B0604020202020204" pitchFamily="34" charset="0"/>
              <a:buChar char="•"/>
              <a:tabLst>
                <a:tab pos="265430" algn="l"/>
              </a:tabLst>
            </a:pPr>
            <a:endParaRPr lang="cs-CZ" sz="1900" b="1" dirty="0" smtClean="0"/>
          </a:p>
          <a:p>
            <a:pPr marL="623888" indent="-358775" algn="just">
              <a:lnSpc>
                <a:spcPct val="100000"/>
              </a:lnSpc>
              <a:buClr>
                <a:srgbClr val="1B4E7C"/>
              </a:buClr>
              <a:buFont typeface="Arial" panose="020B0604020202020204" pitchFamily="34" charset="0"/>
              <a:buChar char="•"/>
              <a:tabLst>
                <a:tab pos="265430" algn="l"/>
              </a:tabLst>
            </a:pPr>
            <a:r>
              <a:rPr lang="cs-CZ" sz="2000" b="1" dirty="0" smtClean="0"/>
              <a:t>původní </a:t>
            </a:r>
            <a:r>
              <a:rPr lang="cs-CZ" sz="2000" b="1" dirty="0"/>
              <a:t>úprava:</a:t>
            </a:r>
          </a:p>
          <a:p>
            <a:pPr algn="just">
              <a:lnSpc>
                <a:spcPct val="100000"/>
              </a:lnSpc>
              <a:buClr>
                <a:srgbClr val="1B4E7C"/>
              </a:buClr>
              <a:buFont typeface="Franklin Gothic Book"/>
              <a:buChar char="●"/>
              <a:tabLst>
                <a:tab pos="265430" algn="l"/>
              </a:tabLst>
            </a:pPr>
            <a:endParaRPr lang="cs-CZ" sz="1000" b="1" dirty="0"/>
          </a:p>
          <a:p>
            <a:pPr marL="623888" marR="5080" indent="0" algn="just">
              <a:lnSpc>
                <a:spcPct val="100000"/>
              </a:lnSpc>
              <a:buClr>
                <a:srgbClr val="1B4E7C"/>
              </a:buClr>
              <a:buNone/>
              <a:tabLst>
                <a:tab pos="265430" algn="l"/>
              </a:tabLst>
            </a:pPr>
            <a:r>
              <a:rPr lang="cs-CZ" sz="2000" b="1" i="1" dirty="0"/>
              <a:t>„Nejde–</a:t>
            </a:r>
            <a:r>
              <a:rPr lang="cs-CZ" sz="2000" b="1" i="1" dirty="0" err="1"/>
              <a:t>li</a:t>
            </a:r>
            <a:r>
              <a:rPr lang="cs-CZ" sz="2000" b="1" i="1" dirty="0"/>
              <a:t> o volbu věřitelského orgánu, nesmí žádný z věřitelů hlasovat ve vlastní věci  nebo ve věci osoby věřiteli blízké anebo osoby, která tvoří s věřitelem koncern.“</a:t>
            </a:r>
          </a:p>
          <a:p>
            <a:pPr marL="623888" indent="-358775" algn="just">
              <a:lnSpc>
                <a:spcPct val="100000"/>
              </a:lnSpc>
              <a:buClr>
                <a:srgbClr val="1B4E7C"/>
              </a:buClr>
              <a:tabLst>
                <a:tab pos="265430" algn="l"/>
              </a:tabLst>
            </a:pPr>
            <a:endParaRPr lang="cs-CZ" sz="1000" b="1" i="1" dirty="0"/>
          </a:p>
          <a:p>
            <a:pPr marL="623888" indent="-358775" algn="just">
              <a:lnSpc>
                <a:spcPct val="100000"/>
              </a:lnSpc>
              <a:buClr>
                <a:srgbClr val="1B4E7C"/>
              </a:buClr>
              <a:buFont typeface="Arial" panose="020B0604020202020204" pitchFamily="34" charset="0"/>
              <a:buChar char="•"/>
              <a:tabLst>
                <a:tab pos="265430" algn="l"/>
              </a:tabLst>
            </a:pPr>
            <a:r>
              <a:rPr lang="cs-CZ" sz="2000" b="1" dirty="0"/>
              <a:t>ideový koncept: „záchrana ve skupině“ dnes (§ </a:t>
            </a:r>
            <a:r>
              <a:rPr lang="cs-CZ" sz="2000" b="1" dirty="0" smtClean="0"/>
              <a:t>53/1):</a:t>
            </a:r>
            <a:endParaRPr lang="cs-CZ" sz="2000" b="1" dirty="0"/>
          </a:p>
          <a:p>
            <a:pPr algn="just">
              <a:lnSpc>
                <a:spcPct val="100000"/>
              </a:lnSpc>
              <a:buClr>
                <a:srgbClr val="1B4E7C"/>
              </a:buClr>
              <a:tabLst>
                <a:tab pos="265430" algn="l"/>
              </a:tabLst>
            </a:pPr>
            <a:endParaRPr lang="cs-CZ" sz="1000" b="1" dirty="0"/>
          </a:p>
          <a:p>
            <a:pPr marL="623888" marR="56515" indent="0" algn="just">
              <a:lnSpc>
                <a:spcPct val="100000"/>
              </a:lnSpc>
              <a:buClr>
                <a:srgbClr val="1B4E7C"/>
              </a:buClr>
              <a:buNone/>
              <a:tabLst>
                <a:tab pos="265430" algn="l"/>
              </a:tabLst>
            </a:pPr>
            <a:r>
              <a:rPr lang="cs-CZ" sz="2000" b="1" i="1" dirty="0"/>
              <a:t>„Nejde-li o volbu věřitelského výboru, nesmí žádný z věřitelů hlasovat ve vlastní věci.  Ve věci osoby, která tvoří s věřitelem koncern, nebo ve věci osoby věřiteli blízké,  může věřitel hlasovat, nestanoví-li tento zákon jinak.“</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lgn="just">
              <a:buNone/>
            </a:pPr>
            <a:endParaRPr lang="cs-CZ" sz="2000" b="1" dirty="0" smtClean="0"/>
          </a:p>
          <a:p>
            <a:pPr algn="just"/>
            <a:endParaRPr lang="cs-CZ" dirty="0" smtClean="0"/>
          </a:p>
          <a:p>
            <a:pPr algn="just"/>
            <a:endParaRPr lang="cs-CZ" dirty="0" smtClean="0"/>
          </a:p>
          <a:p>
            <a:pPr marL="0" indent="0" algn="just">
              <a:buFont typeface="Wingdings" panose="05000000000000000000" pitchFamily="2" charset="2"/>
              <a:buNone/>
            </a:pPr>
            <a:endParaRPr lang="cs-CZ" dirty="0" smtClean="0"/>
          </a:p>
          <a:p>
            <a:pPr lvl="8" algn="just"/>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4724993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Nový koncept „koncernový únos“ (změna § 53/1)</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61</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249562" cy="458972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358775">
              <a:lnSpc>
                <a:spcPct val="100000"/>
              </a:lnSpc>
              <a:buClr>
                <a:srgbClr val="1B4E7C"/>
              </a:buClr>
              <a:buFont typeface="Arial" panose="020B0604020202020204" pitchFamily="34" charset="0"/>
              <a:buChar char="•"/>
              <a:tabLst>
                <a:tab pos="265430" algn="l"/>
              </a:tabLst>
            </a:pPr>
            <a:endParaRPr lang="cs-CZ" sz="1900" b="1" dirty="0" smtClean="0"/>
          </a:p>
          <a:p>
            <a:pPr marL="627063" marR="240029" lvl="1" indent="-357188" algn="just">
              <a:lnSpc>
                <a:spcPct val="100000"/>
              </a:lnSpc>
              <a:spcBef>
                <a:spcPts val="1000"/>
              </a:spcBef>
              <a:buClr>
                <a:srgbClr val="1B4E7C"/>
              </a:buClr>
              <a:tabLst>
                <a:tab pos="265113" algn="l"/>
                <a:tab pos="627063" algn="l"/>
              </a:tabLst>
            </a:pPr>
            <a:r>
              <a:rPr lang="cs-CZ" sz="2000" b="1" dirty="0"/>
              <a:t>idea: koncernoví věřitelé mají zájem na straně dlužníka, nejde jim o plnění  na jejich pohledávku, silou svých hlasů „unáší“ řízení ostatním:</a:t>
            </a:r>
          </a:p>
          <a:p>
            <a:pPr marL="265113" indent="-252413">
              <a:lnSpc>
                <a:spcPct val="110000"/>
              </a:lnSpc>
              <a:buClr>
                <a:srgbClr val="1B4E7C"/>
              </a:buClr>
              <a:buFont typeface="Franklin Gothic Book"/>
              <a:buChar char="●"/>
              <a:tabLst>
                <a:tab pos="265430" algn="l"/>
              </a:tabLst>
            </a:pPr>
            <a:endParaRPr lang="cs-CZ" sz="1000" b="1" dirty="0"/>
          </a:p>
          <a:p>
            <a:pPr marL="269875" marR="240029" lvl="1" indent="0" algn="ctr">
              <a:lnSpc>
                <a:spcPct val="100000"/>
              </a:lnSpc>
              <a:spcBef>
                <a:spcPts val="1000"/>
              </a:spcBef>
              <a:buClr>
                <a:srgbClr val="1B4E7C"/>
              </a:buClr>
              <a:buNone/>
              <a:tabLst>
                <a:tab pos="265113" algn="l"/>
                <a:tab pos="627063" algn="l"/>
              </a:tabLst>
            </a:pPr>
            <a:r>
              <a:rPr lang="cs-CZ" sz="2000" b="1" i="1" dirty="0" smtClean="0"/>
              <a:t>„</a:t>
            </a:r>
            <a:r>
              <a:rPr lang="cs-CZ" sz="2000" b="1" i="1" dirty="0"/>
              <a:t>Věřitel, který s dlužníkem tvoří koncern anebo je osobou dlužníkovi blízkou, nesmí na schůzi věřitelů hlasovat, nestanoví-li zákon jinak: </a:t>
            </a:r>
            <a:r>
              <a:rPr lang="cs-CZ" sz="2000" b="1" i="1" dirty="0" smtClean="0"/>
              <a:t>o </a:t>
            </a:r>
            <a:r>
              <a:rPr lang="cs-CZ" sz="2000" b="1" i="1" dirty="0"/>
              <a:t>reorganizačním plánu předloženém  jinou osobou než dlužníkem nebo věřitelem podle věty před středníkem (pozn. věřitelem,  který tvoří s dlužníkem koncern nebo je osobou dlužníkovi blízkou) hlasovat může.“</a:t>
            </a:r>
          </a:p>
          <a:p>
            <a:pPr marL="265113" indent="-252413">
              <a:lnSpc>
                <a:spcPct val="110000"/>
              </a:lnSpc>
              <a:buClr>
                <a:srgbClr val="1B4E7C"/>
              </a:buClr>
              <a:tabLst>
                <a:tab pos="265430" algn="l"/>
              </a:tabLst>
            </a:pPr>
            <a:endParaRPr lang="cs-CZ" sz="1000" b="1" i="1" dirty="0"/>
          </a:p>
          <a:p>
            <a:pPr marL="623888" indent="-358775">
              <a:lnSpc>
                <a:spcPct val="110000"/>
              </a:lnSpc>
              <a:buClr>
                <a:srgbClr val="1B4E7C"/>
              </a:buClr>
              <a:buFont typeface="Arial" panose="020B0604020202020204" pitchFamily="34" charset="0"/>
              <a:buChar char="•"/>
              <a:tabLst>
                <a:tab pos="265430" algn="l"/>
              </a:tabLst>
            </a:pPr>
            <a:r>
              <a:rPr lang="cs-CZ" sz="2000" b="1" dirty="0"/>
              <a:t>i další omezení (ale je zachováno právo na plnění na pohledávku)</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7351443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Proces rozhodování o hlasovacích právech (§ 51 a § 52)</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62</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8" y="1594131"/>
            <a:ext cx="9276807" cy="4589723"/>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358775" algn="just">
              <a:lnSpc>
                <a:spcPct val="110000"/>
              </a:lnSpc>
              <a:buClr>
                <a:srgbClr val="1B4E7C"/>
              </a:buClr>
              <a:buFont typeface="Arial" panose="020B0604020202020204" pitchFamily="34" charset="0"/>
              <a:buChar char="•"/>
              <a:tabLst>
                <a:tab pos="265430" algn="l"/>
              </a:tabLst>
            </a:pPr>
            <a:endParaRPr lang="cs-CZ" sz="1900" b="1" dirty="0"/>
          </a:p>
          <a:p>
            <a:pPr marL="627063" marR="240029" lvl="1" indent="-357188" algn="just">
              <a:lnSpc>
                <a:spcPct val="110000"/>
              </a:lnSpc>
              <a:spcBef>
                <a:spcPts val="1000"/>
              </a:spcBef>
              <a:buClr>
                <a:srgbClr val="1B4E7C"/>
              </a:buClr>
              <a:tabLst>
                <a:tab pos="265113" algn="l"/>
                <a:tab pos="627063" algn="l"/>
              </a:tabLst>
            </a:pPr>
            <a:r>
              <a:rPr lang="cs-CZ" sz="2100" b="1" dirty="0"/>
              <a:t>základní princip: není-li zde rozhodnutí schůze věřitelů ani rozhodnutí soudu dle § 51/1,  uplatní se stanovisko insolvenčního správce uvedené v seznamu přihlášených pohledávek  (změna § 51/3)</a:t>
            </a:r>
          </a:p>
          <a:p>
            <a:pPr marL="627063" marR="240029" lvl="1" indent="-357188" algn="just">
              <a:lnSpc>
                <a:spcPct val="110000"/>
              </a:lnSpc>
              <a:spcBef>
                <a:spcPts val="1000"/>
              </a:spcBef>
              <a:buClr>
                <a:srgbClr val="1B4E7C"/>
              </a:buClr>
              <a:tabLst>
                <a:tab pos="265113" algn="l"/>
                <a:tab pos="627063" algn="l"/>
              </a:tabLst>
            </a:pPr>
            <a:endParaRPr lang="cs-CZ" sz="1100" b="1" dirty="0"/>
          </a:p>
          <a:p>
            <a:pPr marL="627063" marR="240029" lvl="1" indent="-357188" algn="just">
              <a:lnSpc>
                <a:spcPct val="110000"/>
              </a:lnSpc>
              <a:spcBef>
                <a:spcPts val="1000"/>
              </a:spcBef>
              <a:buClr>
                <a:srgbClr val="1B4E7C"/>
              </a:buClr>
              <a:tabLst>
                <a:tab pos="265113" algn="l"/>
                <a:tab pos="627063" algn="l"/>
              </a:tabLst>
            </a:pPr>
            <a:r>
              <a:rPr lang="cs-CZ" sz="2100" b="1" dirty="0"/>
              <a:t>rozhoduje-li soud, platí „</a:t>
            </a:r>
            <a:r>
              <a:rPr lang="cs-CZ" sz="2100" b="1" dirty="0" err="1"/>
              <a:t>miniproces</a:t>
            </a:r>
            <a:r>
              <a:rPr lang="cs-CZ" sz="2100" b="1" dirty="0"/>
              <a:t>“ s krátkými lhůtami, které mají   soudu umožnit připravit se  na rozhodnutí (nový § 52/2):</a:t>
            </a:r>
          </a:p>
          <a:p>
            <a:pPr marL="623888" marR="5080" indent="-358775" algn="just">
              <a:lnSpc>
                <a:spcPct val="110000"/>
              </a:lnSpc>
              <a:buClr>
                <a:srgbClr val="1B4E7C"/>
              </a:buClr>
              <a:buFont typeface="Arial" panose="020B0604020202020204" pitchFamily="34" charset="0"/>
              <a:buChar char="•"/>
              <a:tabLst>
                <a:tab pos="265430" algn="l"/>
              </a:tabLst>
            </a:pPr>
            <a:endParaRPr lang="cs-CZ" sz="1100" b="1" dirty="0"/>
          </a:p>
          <a:p>
            <a:pPr marL="623888" marR="240029" lvl="1" indent="0" algn="just">
              <a:lnSpc>
                <a:spcPct val="110000"/>
              </a:lnSpc>
              <a:spcBef>
                <a:spcPts val="1000"/>
              </a:spcBef>
              <a:buClr>
                <a:srgbClr val="1B4E7C"/>
              </a:buClr>
              <a:buAutoNum type="alphaLcParenR"/>
              <a:tabLst>
                <a:tab pos="265430" algn="l"/>
              </a:tabLst>
            </a:pPr>
            <a:r>
              <a:rPr lang="cs-CZ" sz="2100" b="1" dirty="0" smtClean="0"/>
              <a:t> návrh </a:t>
            </a:r>
            <a:r>
              <a:rPr lang="cs-CZ" sz="2100" b="1" dirty="0"/>
              <a:t>na rozhodnutí soudu musí být doručen soudu 7 dní před schůzí věřitelů; lhůta </a:t>
            </a:r>
            <a:r>
              <a:rPr lang="cs-CZ" sz="2100" b="1" dirty="0" smtClean="0"/>
              <a:t>však neskončí </a:t>
            </a:r>
            <a:r>
              <a:rPr lang="cs-CZ" sz="2100" b="1" dirty="0"/>
              <a:t>dříve než 5 dní po zveřejnění </a:t>
            </a:r>
            <a:r>
              <a:rPr lang="cs-CZ" sz="2100" b="1" dirty="0" smtClean="0"/>
              <a:t>seznamu</a:t>
            </a:r>
            <a:endParaRPr lang="cs-CZ" sz="1200" b="1" dirty="0"/>
          </a:p>
          <a:p>
            <a:pPr marL="623888" marR="240029" lvl="1" indent="0" algn="just">
              <a:lnSpc>
                <a:spcPct val="110000"/>
              </a:lnSpc>
              <a:spcBef>
                <a:spcPts val="1000"/>
              </a:spcBef>
              <a:buClr>
                <a:srgbClr val="1B4E7C"/>
              </a:buClr>
              <a:buFont typeface="Arial" panose="020B0604020202020204" pitchFamily="34" charset="0"/>
              <a:buAutoNum type="alphaLcParenR"/>
              <a:tabLst>
                <a:tab pos="265430" algn="l"/>
              </a:tabLst>
            </a:pPr>
            <a:r>
              <a:rPr lang="cs-CZ" sz="2100" b="1" dirty="0"/>
              <a:t> rozhodné skutečnosti a důkazy musí navrhovatel předložit soudu 2 pracovní dny před  schůzí věřitelů</a:t>
            </a:r>
          </a:p>
          <a:p>
            <a:pPr marL="612775" indent="-342900"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8486941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err="1"/>
              <a:t>Šikanózní</a:t>
            </a:r>
            <a:r>
              <a:rPr lang="cs-CZ" dirty="0"/>
              <a:t> insolvenční návrhy (dosud)</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63</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594131"/>
            <a:ext cx="9036051" cy="4589723"/>
          </a:xfrm>
          <a:prstGeom prst="rect">
            <a:avLst/>
          </a:prstGeom>
        </p:spPr>
        <p:txBody>
          <a:bodyPr vert="horz" lIns="0" tIns="0" rIns="0" bIns="0" rtlCol="0">
            <a:normAutofit fontScale="6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358775">
              <a:lnSpc>
                <a:spcPct val="110000"/>
              </a:lnSpc>
              <a:buClr>
                <a:srgbClr val="1B4E7C"/>
              </a:buClr>
              <a:buFont typeface="Arial" panose="020B0604020202020204" pitchFamily="34" charset="0"/>
              <a:buChar char="•"/>
              <a:tabLst>
                <a:tab pos="265430" algn="l"/>
              </a:tabLst>
            </a:pPr>
            <a:endParaRPr lang="cs-CZ" sz="2600" b="1" dirty="0"/>
          </a:p>
          <a:p>
            <a:pPr marL="612775" indent="-347663">
              <a:buClr>
                <a:srgbClr val="1B4E7C"/>
              </a:buClr>
              <a:buFont typeface="Arial" panose="020B0604020202020204" pitchFamily="34" charset="0"/>
              <a:buChar char="•"/>
              <a:tabLst>
                <a:tab pos="265430" algn="l"/>
              </a:tabLst>
            </a:pPr>
            <a:r>
              <a:rPr lang="cs-CZ" sz="2900" b="1" dirty="0"/>
              <a:t>účel: poškodit konkurenta v soutěži o </a:t>
            </a:r>
            <a:r>
              <a:rPr lang="cs-CZ" sz="2900" b="1" dirty="0" smtClean="0"/>
              <a:t>zakázky</a:t>
            </a:r>
          </a:p>
          <a:p>
            <a:pPr marL="436562" indent="-171450">
              <a:buClr>
                <a:srgbClr val="1B4E7C"/>
              </a:buClr>
              <a:buFont typeface="Arial" panose="020B0604020202020204" pitchFamily="34" charset="0"/>
              <a:buChar char="•"/>
              <a:tabLst>
                <a:tab pos="265430" algn="l"/>
              </a:tabLst>
            </a:pPr>
            <a:endParaRPr lang="cs-CZ" sz="1600" b="1" dirty="0"/>
          </a:p>
          <a:p>
            <a:pPr marL="612775" indent="-347663">
              <a:buClr>
                <a:srgbClr val="1B4E7C"/>
              </a:buClr>
              <a:buFont typeface="Arial" panose="020B0604020202020204" pitchFamily="34" charset="0"/>
              <a:buChar char="•"/>
              <a:tabLst>
                <a:tab pos="265430" algn="l"/>
              </a:tabLst>
            </a:pPr>
            <a:r>
              <a:rPr lang="cs-CZ" sz="2900" b="1" dirty="0"/>
              <a:t>současné nástroje obrany</a:t>
            </a:r>
            <a:r>
              <a:rPr lang="cs-CZ" sz="2900" b="1" dirty="0" smtClean="0"/>
              <a:t>:</a:t>
            </a:r>
          </a:p>
          <a:p>
            <a:pPr marL="436562" indent="-171450">
              <a:buClr>
                <a:srgbClr val="1B4E7C"/>
              </a:buClr>
              <a:buFont typeface="Arial" panose="020B0604020202020204" pitchFamily="34" charset="0"/>
              <a:buChar char="•"/>
              <a:tabLst>
                <a:tab pos="265430" algn="l"/>
              </a:tabLst>
            </a:pPr>
            <a:endParaRPr lang="cs-CZ" sz="1600" b="1" dirty="0"/>
          </a:p>
          <a:p>
            <a:pPr marL="982663" lvl="1" indent="-369888">
              <a:spcBef>
                <a:spcPts val="1000"/>
              </a:spcBef>
              <a:buClr>
                <a:srgbClr val="1B4E7C"/>
              </a:buClr>
              <a:buFont typeface="+mj-lt"/>
              <a:buAutoNum type="alphaLcParenR"/>
              <a:tabLst>
                <a:tab pos="265430" algn="l"/>
              </a:tabLst>
            </a:pPr>
            <a:r>
              <a:rPr lang="cs-CZ" sz="2900" b="1" dirty="0" smtClean="0"/>
              <a:t>odmítnutí </a:t>
            </a:r>
            <a:r>
              <a:rPr lang="cs-CZ" sz="2900" b="1" dirty="0"/>
              <a:t>návrhu pro zjevnou bezdůvodnost (§ </a:t>
            </a:r>
            <a:r>
              <a:rPr lang="cs-CZ" sz="2900" b="1" dirty="0" smtClean="0"/>
              <a:t>128a)</a:t>
            </a:r>
            <a:endParaRPr lang="cs-CZ" sz="2900" b="1" dirty="0"/>
          </a:p>
          <a:p>
            <a:pPr marL="982663" lvl="1" indent="-369888">
              <a:spcBef>
                <a:spcPts val="1000"/>
              </a:spcBef>
              <a:buClr>
                <a:srgbClr val="1B4E7C"/>
              </a:buClr>
              <a:buFont typeface="+mj-lt"/>
              <a:buAutoNum type="alphaLcParenR"/>
              <a:tabLst>
                <a:tab pos="265430" algn="l"/>
              </a:tabLst>
            </a:pPr>
            <a:r>
              <a:rPr lang="cs-CZ" sz="2900" b="1" dirty="0" smtClean="0"/>
              <a:t>sankce </a:t>
            </a:r>
            <a:r>
              <a:rPr lang="cs-CZ" sz="2900" b="1" dirty="0"/>
              <a:t>za zjevně bezdůvodný návrh (§ </a:t>
            </a:r>
            <a:r>
              <a:rPr lang="cs-CZ" sz="2900" b="1" dirty="0" smtClean="0"/>
              <a:t>128a/3)</a:t>
            </a:r>
            <a:endParaRPr lang="cs-CZ" sz="2900" b="1" dirty="0"/>
          </a:p>
          <a:p>
            <a:pPr marL="982663" lvl="1" indent="-369888">
              <a:spcBef>
                <a:spcPts val="1000"/>
              </a:spcBef>
              <a:buClr>
                <a:srgbClr val="1B4E7C"/>
              </a:buClr>
              <a:buFont typeface="+mj-lt"/>
              <a:buAutoNum type="alphaLcParenR"/>
              <a:tabLst>
                <a:tab pos="265430" algn="l"/>
              </a:tabLst>
            </a:pPr>
            <a:r>
              <a:rPr lang="cs-CZ" sz="2900" b="1" dirty="0" smtClean="0"/>
              <a:t>jistota </a:t>
            </a:r>
            <a:r>
              <a:rPr lang="cs-CZ" sz="2900" b="1" dirty="0"/>
              <a:t>na způsobenou škodu či újmu (§ </a:t>
            </a:r>
            <a:r>
              <a:rPr lang="cs-CZ" sz="2900" b="1" dirty="0" smtClean="0"/>
              <a:t>82/2c)</a:t>
            </a:r>
            <a:endParaRPr lang="cs-CZ" sz="2900" b="1" dirty="0"/>
          </a:p>
          <a:p>
            <a:pPr marL="982663" lvl="1" indent="-369888">
              <a:spcBef>
                <a:spcPts val="1000"/>
              </a:spcBef>
              <a:buClr>
                <a:srgbClr val="1B4E7C"/>
              </a:buClr>
              <a:buFont typeface="+mj-lt"/>
              <a:buAutoNum type="alphaLcParenR"/>
              <a:tabLst>
                <a:tab pos="265430" algn="l"/>
              </a:tabLst>
            </a:pPr>
            <a:r>
              <a:rPr lang="cs-CZ" sz="2900" b="1" dirty="0" smtClean="0"/>
              <a:t>vyloučení </a:t>
            </a:r>
            <a:r>
              <a:rPr lang="cs-CZ" sz="2900" b="1" dirty="0"/>
              <a:t>účinků zahájení řízení (§ 82/2 b) </a:t>
            </a:r>
            <a:endParaRPr lang="cs-CZ" sz="2900" b="1" dirty="0" smtClean="0"/>
          </a:p>
          <a:p>
            <a:pPr marL="784225" lvl="1" indent="-171450">
              <a:spcBef>
                <a:spcPts val="1000"/>
              </a:spcBef>
              <a:buClr>
                <a:srgbClr val="1B4E7C"/>
              </a:buClr>
              <a:tabLst>
                <a:tab pos="265430" algn="l"/>
              </a:tabLst>
            </a:pPr>
            <a:endParaRPr lang="cs-CZ" sz="1600" b="1" dirty="0"/>
          </a:p>
          <a:p>
            <a:pPr marL="722312" indent="-457200">
              <a:buClr>
                <a:srgbClr val="1B4E7C"/>
              </a:buClr>
              <a:buFont typeface="Arial" panose="020B0604020202020204" pitchFamily="34" charset="0"/>
              <a:buChar char="•"/>
              <a:tabLst>
                <a:tab pos="265430" algn="l"/>
              </a:tabLst>
            </a:pPr>
            <a:r>
              <a:rPr lang="cs-CZ" sz="2900" b="1" dirty="0"/>
              <a:t>další nástroje (novela</a:t>
            </a:r>
            <a:r>
              <a:rPr lang="cs-CZ" sz="2900" b="1" dirty="0" smtClean="0"/>
              <a:t>):</a:t>
            </a:r>
          </a:p>
          <a:p>
            <a:pPr marL="982663" indent="-358775">
              <a:buClr>
                <a:srgbClr val="1B4E7C"/>
              </a:buClr>
              <a:buFont typeface="Arial" panose="020B0604020202020204" pitchFamily="34" charset="0"/>
              <a:buChar char="●"/>
              <a:tabLst>
                <a:tab pos="265430" algn="l"/>
              </a:tabLst>
            </a:pPr>
            <a:endParaRPr lang="cs-CZ" sz="1600" b="1" dirty="0"/>
          </a:p>
          <a:p>
            <a:pPr marL="982663" indent="-358775">
              <a:buClr>
                <a:srgbClr val="1B4E7C"/>
              </a:buClr>
              <a:buFont typeface="Arial" panose="020B0604020202020204" pitchFamily="34" charset="0"/>
              <a:buAutoNum type="alphaLcParenR" startAt="5"/>
              <a:tabLst>
                <a:tab pos="265430" algn="l"/>
              </a:tabLst>
            </a:pPr>
            <a:r>
              <a:rPr lang="cs-CZ" sz="2900" b="1" dirty="0"/>
              <a:t>předběžné posouzení věřitelského návrhu (dále)</a:t>
            </a:r>
          </a:p>
          <a:p>
            <a:pPr marL="982663" indent="-358775">
              <a:buClr>
                <a:srgbClr val="1B4E7C"/>
              </a:buClr>
              <a:buFont typeface="Arial" panose="020B0604020202020204" pitchFamily="34" charset="0"/>
              <a:buAutoNum type="alphaLcParenR" startAt="5"/>
              <a:tabLst>
                <a:tab pos="265430" algn="l"/>
              </a:tabLst>
            </a:pPr>
            <a:r>
              <a:rPr lang="cs-CZ" sz="2900" b="1" dirty="0"/>
              <a:t>povinnost navrhovatele doložit existenci pohledávky (dále)</a:t>
            </a:r>
          </a:p>
          <a:p>
            <a:pPr marL="982663" indent="-358775">
              <a:buClr>
                <a:srgbClr val="1B4E7C"/>
              </a:buClr>
              <a:buFont typeface="Arial" panose="020B0604020202020204" pitchFamily="34" charset="0"/>
              <a:buAutoNum type="alphaLcParenR" startAt="5"/>
              <a:tabLst>
                <a:tab pos="265430" algn="l"/>
              </a:tabLst>
            </a:pPr>
            <a:r>
              <a:rPr lang="cs-CZ" sz="2900" b="1" dirty="0"/>
              <a:t>nové následky zjevně bezdůvodného návrhu (dále)</a:t>
            </a:r>
          </a:p>
          <a:p>
            <a:pPr marL="612775" indent="-347663"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7616940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Předběžné posouzení věřitelského návrhu (nový § </a:t>
            </a:r>
            <a:r>
              <a:rPr lang="cs-CZ" dirty="0" smtClean="0"/>
              <a:t>100a)</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64</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683521"/>
            <a:ext cx="9346475" cy="4500333"/>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358775" algn="just">
              <a:lnSpc>
                <a:spcPct val="70000"/>
              </a:lnSpc>
              <a:buClr>
                <a:srgbClr val="1B4E7C"/>
              </a:buClr>
              <a:buFont typeface="Arial" panose="020B0604020202020204" pitchFamily="34" charset="0"/>
              <a:buChar char="•"/>
              <a:tabLst>
                <a:tab pos="265430" algn="l"/>
              </a:tabLst>
            </a:pPr>
            <a:endParaRPr lang="cs-CZ" b="1" dirty="0"/>
          </a:p>
          <a:p>
            <a:pPr marL="623888" marR="337820" indent="-358775" algn="just">
              <a:lnSpc>
                <a:spcPct val="100000"/>
              </a:lnSpc>
              <a:buClr>
                <a:srgbClr val="1B4E7C"/>
              </a:buClr>
              <a:buFont typeface="Arial" panose="020B0604020202020204" pitchFamily="34" charset="0"/>
              <a:buChar char="•"/>
              <a:tabLst>
                <a:tab pos="265430" algn="l"/>
              </a:tabLst>
            </a:pPr>
            <a:r>
              <a:rPr lang="cs-CZ" sz="1900" b="1" dirty="0"/>
              <a:t>v případě pochybností o důvodnosti: soud do druhého pracovního dne po podání  insolvenčního návrhu (IN) rozhodne o nezveřejnění</a:t>
            </a:r>
          </a:p>
          <a:p>
            <a:pPr marL="623888" marR="337820" indent="-358775" algn="just">
              <a:lnSpc>
                <a:spcPct val="100000"/>
              </a:lnSpc>
              <a:buClr>
                <a:srgbClr val="1B4E7C"/>
              </a:buClr>
              <a:buFont typeface="Arial" panose="020B0604020202020204" pitchFamily="34" charset="0"/>
              <a:buChar char="•"/>
              <a:tabLst>
                <a:tab pos="265430" algn="l"/>
              </a:tabLst>
            </a:pPr>
            <a:endParaRPr lang="cs-CZ" sz="1100" b="1" dirty="0"/>
          </a:p>
          <a:p>
            <a:pPr marL="623888" marR="337820" indent="-358775" algn="just">
              <a:lnSpc>
                <a:spcPct val="100000"/>
              </a:lnSpc>
              <a:buClr>
                <a:srgbClr val="1B4E7C"/>
              </a:buClr>
              <a:buFont typeface="Arial" panose="020B0604020202020204" pitchFamily="34" charset="0"/>
              <a:buChar char="•"/>
              <a:tabLst>
                <a:tab pos="265430" algn="l"/>
              </a:tabLst>
            </a:pPr>
            <a:r>
              <a:rPr lang="cs-CZ" sz="1900" b="1" dirty="0"/>
              <a:t>i když se IN nezveřejní, doručením rozhodnutí dlužníkovi nastávají účinky  </a:t>
            </a:r>
            <a:r>
              <a:rPr lang="cs-CZ" sz="1900" b="1" dirty="0" smtClean="0"/>
              <a:t>     § </a:t>
            </a:r>
            <a:r>
              <a:rPr lang="cs-CZ" sz="1900" b="1" dirty="0"/>
              <a:t>111 </a:t>
            </a:r>
          </a:p>
          <a:p>
            <a:pPr marL="623888" marR="337820" indent="-358775" algn="just">
              <a:lnSpc>
                <a:spcPct val="100000"/>
              </a:lnSpc>
              <a:buClr>
                <a:srgbClr val="1B4E7C"/>
              </a:buClr>
              <a:buFont typeface="Arial" panose="020B0604020202020204" pitchFamily="34" charset="0"/>
              <a:buChar char="•"/>
              <a:tabLst>
                <a:tab pos="265430" algn="l"/>
              </a:tabLst>
            </a:pPr>
            <a:endParaRPr lang="cs-CZ" sz="1100" b="1" dirty="0"/>
          </a:p>
          <a:p>
            <a:pPr marL="623888" marR="337820" indent="-358775" algn="just">
              <a:lnSpc>
                <a:spcPct val="100000"/>
              </a:lnSpc>
              <a:buClr>
                <a:srgbClr val="1B4E7C"/>
              </a:buClr>
              <a:buFont typeface="Arial" panose="020B0604020202020204" pitchFamily="34" charset="0"/>
              <a:buChar char="•"/>
              <a:tabLst>
                <a:tab pos="265430" algn="l"/>
              </a:tabLst>
            </a:pPr>
            <a:r>
              <a:rPr lang="cs-CZ" sz="1900" b="1" dirty="0"/>
              <a:t>nahlížet do spisu může pouze dlužník a insolvenční navrhovatel</a:t>
            </a:r>
          </a:p>
          <a:p>
            <a:pPr marL="623888" marR="337820" indent="-358775" algn="just">
              <a:lnSpc>
                <a:spcPct val="100000"/>
              </a:lnSpc>
              <a:buClr>
                <a:srgbClr val="1B4E7C"/>
              </a:buClr>
              <a:buFont typeface="Arial" panose="020B0604020202020204" pitchFamily="34" charset="0"/>
              <a:buChar char="•"/>
              <a:tabLst>
                <a:tab pos="265430" algn="l"/>
              </a:tabLst>
            </a:pPr>
            <a:endParaRPr lang="cs-CZ" sz="1100" b="1" dirty="0"/>
          </a:p>
          <a:p>
            <a:pPr marL="623888" marR="337820" indent="-358775" algn="just">
              <a:lnSpc>
                <a:spcPct val="100000"/>
              </a:lnSpc>
              <a:buClr>
                <a:srgbClr val="1B4E7C"/>
              </a:buClr>
              <a:buFont typeface="Arial" panose="020B0604020202020204" pitchFamily="34" charset="0"/>
              <a:buChar char="•"/>
              <a:tabLst>
                <a:tab pos="265430" algn="l"/>
              </a:tabLst>
            </a:pPr>
            <a:r>
              <a:rPr lang="cs-CZ" sz="1900" b="1" dirty="0"/>
              <a:t>ve lhůtě 7 dní od podání IN pak soud:</a:t>
            </a:r>
          </a:p>
          <a:p>
            <a:pPr marL="623888" marR="337820" indent="-358775" algn="just">
              <a:lnSpc>
                <a:spcPct val="100000"/>
              </a:lnSpc>
              <a:buClr>
                <a:srgbClr val="1B4E7C"/>
              </a:buClr>
              <a:buFont typeface="Arial" panose="020B0604020202020204" pitchFamily="34" charset="0"/>
              <a:buChar char="•"/>
              <a:tabLst>
                <a:tab pos="265430" algn="l"/>
              </a:tabLst>
            </a:pPr>
            <a:endParaRPr lang="cs-CZ" sz="1100" b="1" dirty="0"/>
          </a:p>
          <a:p>
            <a:pPr marL="896938" marR="337820" lvl="1" indent="-273050" algn="just">
              <a:lnSpc>
                <a:spcPct val="100000"/>
              </a:lnSpc>
              <a:spcBef>
                <a:spcPts val="1000"/>
              </a:spcBef>
              <a:buClr>
                <a:srgbClr val="1B4E7C"/>
              </a:buClr>
              <a:buFont typeface="+mj-lt"/>
              <a:buAutoNum type="alphaLcParenR"/>
              <a:tabLst>
                <a:tab pos="265430" algn="l"/>
              </a:tabLst>
            </a:pPr>
            <a:r>
              <a:rPr lang="cs-CZ" sz="1900" b="1" dirty="0"/>
              <a:t>buď IN odmítne pro zjevnou bezdůvodnost (nový § 101/3 a starý § 100a/1), nebo</a:t>
            </a:r>
          </a:p>
          <a:p>
            <a:pPr marL="896938" marR="337820" lvl="1" indent="-273050" algn="just">
              <a:lnSpc>
                <a:spcPct val="100000"/>
              </a:lnSpc>
              <a:spcBef>
                <a:spcPts val="1000"/>
              </a:spcBef>
              <a:buClr>
                <a:srgbClr val="1B4E7C"/>
              </a:buClr>
              <a:buFont typeface="+mj-lt"/>
              <a:buAutoNum type="alphaLcParenR"/>
              <a:tabLst>
                <a:tab pos="265430" algn="l"/>
              </a:tabLst>
            </a:pPr>
            <a:r>
              <a:rPr lang="cs-CZ" sz="1900" b="1" dirty="0"/>
              <a:t>oznámí zahájení insolvenčního řízení vyhláškou a vede již řízení veřejně (nový § 101/3)</a:t>
            </a:r>
          </a:p>
          <a:p>
            <a:pPr marL="612775" indent="-347663" algn="just">
              <a:lnSpc>
                <a:spcPct val="100000"/>
              </a:lnSpc>
              <a:buClr>
                <a:srgbClr val="1B4E7C"/>
              </a:buClr>
              <a:buFont typeface="Arial" panose="020B0604020202020204" pitchFamily="34" charset="0"/>
              <a:buChar char="•"/>
              <a:tabLst>
                <a:tab pos="265430" algn="l"/>
              </a:tabLst>
            </a:pPr>
            <a:endParaRPr lang="cs-CZ" sz="1900" b="1" dirty="0"/>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0798014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Povinnost navrhovatele doložit existenci pohledávky  (doplněný § </a:t>
            </a:r>
            <a:r>
              <a:rPr lang="cs-CZ" dirty="0" smtClean="0"/>
              <a:t>105)</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65</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98054" y="1683522"/>
            <a:ext cx="9346475" cy="4661412"/>
          </a:xfrm>
          <a:prstGeom prst="rect">
            <a:avLst/>
          </a:prstGeom>
        </p:spPr>
        <p:txBody>
          <a:bodyPr vert="horz" lIns="0" tIns="0" rIns="0" bIns="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358775">
              <a:lnSpc>
                <a:spcPct val="70000"/>
              </a:lnSpc>
              <a:buClr>
                <a:srgbClr val="1B4E7C"/>
              </a:buClr>
              <a:buFont typeface="Arial" panose="020B0604020202020204" pitchFamily="34" charset="0"/>
              <a:buChar char="•"/>
              <a:tabLst>
                <a:tab pos="265430" algn="l"/>
              </a:tabLst>
            </a:pPr>
            <a:endParaRPr lang="cs-CZ" sz="1600" b="1" dirty="0"/>
          </a:p>
          <a:p>
            <a:pPr marL="623888" marR="337820" indent="-358775" algn="just">
              <a:lnSpc>
                <a:spcPct val="110000"/>
              </a:lnSpc>
              <a:buClr>
                <a:srgbClr val="1B4E7C"/>
              </a:buClr>
              <a:buFont typeface="Arial" panose="020B0604020202020204" pitchFamily="34" charset="0"/>
              <a:buChar char="•"/>
              <a:tabLst>
                <a:tab pos="265430" algn="l"/>
              </a:tabLst>
            </a:pPr>
            <a:r>
              <a:rPr lang="cs-CZ" b="1" dirty="0"/>
              <a:t>každý navrhovatel musí (nadále) doložit, že má proti dlužníkovi splatnou </a:t>
            </a:r>
            <a:r>
              <a:rPr lang="cs-CZ" b="1" dirty="0" smtClean="0"/>
              <a:t>pohledávku</a:t>
            </a:r>
            <a:endParaRPr lang="cs-CZ" b="1" dirty="0"/>
          </a:p>
          <a:p>
            <a:pPr marL="623888" marR="337820" indent="-358775" algn="just">
              <a:lnSpc>
                <a:spcPct val="110000"/>
              </a:lnSpc>
              <a:buClr>
                <a:srgbClr val="1B4E7C"/>
              </a:buClr>
              <a:buFont typeface="Arial" panose="020B0604020202020204" pitchFamily="34" charset="0"/>
              <a:buChar char="•"/>
              <a:tabLst>
                <a:tab pos="265430" algn="l"/>
              </a:tabLst>
            </a:pPr>
            <a:r>
              <a:rPr lang="cs-CZ" b="1" dirty="0"/>
              <a:t>je-li dlužníkem právnická osoba: korporace a živnostníci musí nově doložit pohledávku ještě:</a:t>
            </a:r>
          </a:p>
          <a:p>
            <a:pPr marL="896938" marR="337820" lvl="1" indent="-273050" algn="just">
              <a:spcBef>
                <a:spcPts val="1000"/>
              </a:spcBef>
              <a:buClr>
                <a:srgbClr val="1B4E7C"/>
              </a:buClr>
              <a:buFont typeface="+mj-lt"/>
              <a:buAutoNum type="alphaLcParenR"/>
              <a:tabLst>
                <a:tab pos="265430" algn="l"/>
              </a:tabLst>
            </a:pPr>
            <a:r>
              <a:rPr lang="cs-CZ" b="1" dirty="0" smtClean="0"/>
              <a:t>uznáním </a:t>
            </a:r>
            <a:r>
              <a:rPr lang="cs-CZ" b="1" dirty="0"/>
              <a:t>dlužníka s ověřeným podpisem nebo</a:t>
            </a:r>
          </a:p>
          <a:p>
            <a:pPr marL="896938" marR="337820" lvl="1" indent="-273050" algn="just">
              <a:spcBef>
                <a:spcPts val="1000"/>
              </a:spcBef>
              <a:buClr>
                <a:srgbClr val="1B4E7C"/>
              </a:buClr>
              <a:buFont typeface="+mj-lt"/>
              <a:buAutoNum type="alphaLcParenR"/>
              <a:tabLst>
                <a:tab pos="265430" algn="l"/>
              </a:tabLst>
            </a:pPr>
            <a:r>
              <a:rPr lang="cs-CZ" b="1" dirty="0"/>
              <a:t>vykonatelným rozhodnutím nebo</a:t>
            </a:r>
          </a:p>
          <a:p>
            <a:pPr marL="896938" marR="337820" lvl="1" indent="-273050" algn="just">
              <a:spcBef>
                <a:spcPts val="1000"/>
              </a:spcBef>
              <a:buClr>
                <a:srgbClr val="1B4E7C"/>
              </a:buClr>
              <a:buFont typeface="+mj-lt"/>
              <a:buAutoNum type="alphaLcParenR"/>
              <a:tabLst>
                <a:tab pos="265430" algn="l"/>
              </a:tabLst>
            </a:pPr>
            <a:r>
              <a:rPr lang="cs-CZ" b="1" dirty="0"/>
              <a:t>notářským zápisem se svolením k vykonatelnosti nebo</a:t>
            </a:r>
          </a:p>
          <a:p>
            <a:pPr marL="896938" marR="337820" lvl="1" indent="-273050" algn="just">
              <a:spcBef>
                <a:spcPts val="1000"/>
              </a:spcBef>
              <a:buClr>
                <a:srgbClr val="1B4E7C"/>
              </a:buClr>
              <a:buFont typeface="+mj-lt"/>
              <a:buAutoNum type="alphaLcParenR"/>
              <a:tabLst>
                <a:tab pos="265430" algn="l"/>
              </a:tabLst>
            </a:pPr>
            <a:r>
              <a:rPr lang="cs-CZ" b="1" dirty="0"/>
              <a:t>potvrzením auditora nebo</a:t>
            </a:r>
          </a:p>
          <a:p>
            <a:pPr marL="896938" marR="337820" lvl="1" indent="-273050" algn="just">
              <a:spcBef>
                <a:spcPts val="1000"/>
              </a:spcBef>
              <a:buClr>
                <a:srgbClr val="1B4E7C"/>
              </a:buClr>
              <a:buFont typeface="+mj-lt"/>
              <a:buAutoNum type="alphaLcParenR"/>
              <a:tabLst>
                <a:tab pos="265430" algn="l"/>
              </a:tabLst>
            </a:pPr>
            <a:r>
              <a:rPr lang="cs-CZ" b="1" dirty="0"/>
              <a:t>potvrzením soudního znalce nebo</a:t>
            </a:r>
          </a:p>
          <a:p>
            <a:pPr marL="896938" marR="337820" lvl="1" indent="-273050" algn="just">
              <a:spcBef>
                <a:spcPts val="1000"/>
              </a:spcBef>
              <a:buClr>
                <a:srgbClr val="1B4E7C"/>
              </a:buClr>
              <a:buFont typeface="+mj-lt"/>
              <a:buAutoNum type="alphaLcParenR"/>
              <a:tabLst>
                <a:tab pos="265430" algn="l"/>
              </a:tabLst>
            </a:pPr>
            <a:r>
              <a:rPr lang="cs-CZ" b="1" dirty="0"/>
              <a:t>potvrzením daňového poradce nebo</a:t>
            </a:r>
          </a:p>
          <a:p>
            <a:pPr marL="896938" marR="337820" lvl="1" indent="-273050" algn="just">
              <a:spcBef>
                <a:spcPts val="1000"/>
              </a:spcBef>
              <a:buClr>
                <a:srgbClr val="1B4E7C"/>
              </a:buClr>
              <a:buFont typeface="+mj-lt"/>
              <a:buAutoNum type="alphaLcParenR"/>
              <a:tabLst>
                <a:tab pos="265430" algn="l"/>
              </a:tabLst>
            </a:pPr>
            <a:r>
              <a:rPr lang="cs-CZ" b="1" dirty="0"/>
              <a:t>u zahraničního věřitele </a:t>
            </a:r>
            <a:r>
              <a:rPr lang="cs-CZ" b="1" dirty="0" smtClean="0"/>
              <a:t>obdobně</a:t>
            </a:r>
            <a:endParaRPr lang="cs-CZ" b="1" dirty="0"/>
          </a:p>
          <a:p>
            <a:pPr marL="623888" marR="337820" indent="-358775" algn="just">
              <a:lnSpc>
                <a:spcPct val="110000"/>
              </a:lnSpc>
              <a:buClr>
                <a:srgbClr val="1B4E7C"/>
              </a:buClr>
              <a:buFont typeface="Arial" panose="020B0604020202020204" pitchFamily="34" charset="0"/>
              <a:buChar char="•"/>
              <a:tabLst>
                <a:tab pos="265430" algn="l"/>
              </a:tabLst>
            </a:pPr>
            <a:r>
              <a:rPr lang="cs-CZ" sz="1700" b="1" dirty="0"/>
              <a:t>v případě pohledávek postoupených v 6-ti měsících před zahájením řízení platí i povinnost  doložit skutečného majitele navrhovatele (nové § 105/3 </a:t>
            </a:r>
            <a:r>
              <a:rPr lang="cs-CZ" sz="1700" b="1" dirty="0" smtClean="0"/>
              <a:t>a </a:t>
            </a:r>
            <a:r>
              <a:rPr lang="cs-CZ" sz="1700" b="1" dirty="0"/>
              <a:t>§ 177/2)</a:t>
            </a:r>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8437796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Nové následky zjevně bezdůvodného návrhu  (změněný § </a:t>
            </a:r>
            <a:r>
              <a:rPr lang="cs-CZ" dirty="0" smtClean="0"/>
              <a:t>128a)</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66</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1683522"/>
            <a:ext cx="9346475" cy="459763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marR="337820" indent="-358775">
              <a:lnSpc>
                <a:spcPct val="70000"/>
              </a:lnSpc>
              <a:buClr>
                <a:srgbClr val="1B4E7C"/>
              </a:buClr>
              <a:buFont typeface="Arial" panose="020B0604020202020204" pitchFamily="34" charset="0"/>
              <a:buChar char="•"/>
              <a:tabLst>
                <a:tab pos="265430" algn="l"/>
              </a:tabLst>
            </a:pPr>
            <a:endParaRPr lang="cs-CZ" sz="17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zjevně bezdůvodné návrhy soud nadále </a:t>
            </a:r>
            <a:r>
              <a:rPr lang="cs-CZ" sz="2000" b="1" dirty="0" smtClean="0"/>
              <a:t>odmítá</a:t>
            </a:r>
          </a:p>
          <a:p>
            <a:pPr marL="265113" marR="337820" indent="0" algn="just">
              <a:lnSpc>
                <a:spcPct val="70000"/>
              </a:lnSpc>
              <a:buClr>
                <a:srgbClr val="1B4E7C"/>
              </a:buClr>
              <a:buNone/>
              <a:tabLst>
                <a:tab pos="265430" algn="l"/>
              </a:tabLst>
            </a:pPr>
            <a:endParaRPr lang="cs-CZ" sz="10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nově se za ně ale považují i návrhy, kdy věřitel řádně a včas nezaplatí zálohu na náklady řízení  (doplněný § 128a/2 d</a:t>
            </a:r>
            <a:r>
              <a:rPr lang="cs-CZ" sz="2000" b="1" dirty="0" smtClean="0"/>
              <a:t>)</a:t>
            </a:r>
          </a:p>
          <a:p>
            <a:pPr marL="265113" marR="337820" indent="0" algn="just">
              <a:lnSpc>
                <a:spcPct val="70000"/>
              </a:lnSpc>
              <a:buClr>
                <a:srgbClr val="1B4E7C"/>
              </a:buClr>
              <a:buNone/>
              <a:tabLst>
                <a:tab pos="265430" algn="l"/>
              </a:tabLst>
            </a:pPr>
            <a:endParaRPr lang="cs-CZ" sz="10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maximální pokuta za zjevně bezdůvodný návrh se zvyšuje </a:t>
            </a:r>
            <a:r>
              <a:rPr lang="cs-CZ" sz="2000" b="1" dirty="0" smtClean="0"/>
              <a:t>                z </a:t>
            </a:r>
            <a:r>
              <a:rPr lang="cs-CZ" sz="2000" b="1" dirty="0"/>
              <a:t>původních 50 000 Kč  na 500 000 Kč (změna § </a:t>
            </a:r>
            <a:r>
              <a:rPr lang="cs-CZ" sz="2000" b="1" dirty="0" smtClean="0"/>
              <a:t>128a/3)</a:t>
            </a:r>
          </a:p>
          <a:p>
            <a:pPr marL="265113" marR="337820" indent="0" algn="just">
              <a:lnSpc>
                <a:spcPct val="70000"/>
              </a:lnSpc>
              <a:buClr>
                <a:srgbClr val="1B4E7C"/>
              </a:buClr>
              <a:buNone/>
              <a:tabLst>
                <a:tab pos="265430" algn="l"/>
              </a:tabLst>
            </a:pPr>
            <a:endParaRPr lang="cs-CZ" sz="10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nový návrh může věřitel podat po jeho odmítnutí nejdříve 6 měsíců od právní moci rozhodnutí  o odmítnutí (nový § </a:t>
            </a:r>
            <a:r>
              <a:rPr lang="cs-CZ" sz="2000" b="1" dirty="0" smtClean="0"/>
              <a:t>128a/4) </a:t>
            </a:r>
            <a:r>
              <a:rPr lang="cs-CZ" sz="2000" b="1" dirty="0"/>
              <a:t>- neplatí jen u odmítnutí pro nezaplacení zálohy</a:t>
            </a:r>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4787878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cs-CZ" dirty="0"/>
              <a:t>„Odhalování závoje“ některých věřitelů (doplněný § 177)</a:t>
            </a:r>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67</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2033898"/>
            <a:ext cx="9302932" cy="42472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týká se nabyvatelů pohledávek, získaných (postoupením - nebo obdobně</a:t>
            </a:r>
            <a:r>
              <a:rPr lang="cs-CZ" sz="2000" b="1" dirty="0" smtClean="0"/>
              <a:t>):</a:t>
            </a:r>
          </a:p>
          <a:p>
            <a:pPr marL="265113" marR="337820" indent="0" algn="just">
              <a:lnSpc>
                <a:spcPct val="70000"/>
              </a:lnSpc>
              <a:buClr>
                <a:srgbClr val="1B4E7C"/>
              </a:buClr>
              <a:buNone/>
              <a:tabLst>
                <a:tab pos="265430" algn="l"/>
              </a:tabLst>
            </a:pPr>
            <a:endParaRPr lang="cs-CZ" sz="1000" b="1" dirty="0"/>
          </a:p>
          <a:p>
            <a:pPr marL="896938" marR="337820" lvl="1" indent="-273050" algn="just">
              <a:lnSpc>
                <a:spcPct val="70000"/>
              </a:lnSpc>
              <a:spcBef>
                <a:spcPts val="1000"/>
              </a:spcBef>
              <a:buClr>
                <a:srgbClr val="1B4E7C"/>
              </a:buClr>
              <a:buFont typeface="+mj-lt"/>
              <a:buAutoNum type="alphaLcParenR"/>
              <a:tabLst>
                <a:tab pos="265430" algn="l"/>
              </a:tabLst>
            </a:pPr>
            <a:r>
              <a:rPr lang="cs-CZ" sz="2000" b="1" dirty="0"/>
              <a:t>v době 6 měsíců před zahájením insolvenčního řízení nebo</a:t>
            </a:r>
          </a:p>
          <a:p>
            <a:pPr marL="896938" marR="337820" lvl="1" indent="-273050" algn="just">
              <a:lnSpc>
                <a:spcPct val="70000"/>
              </a:lnSpc>
              <a:spcBef>
                <a:spcPts val="1000"/>
              </a:spcBef>
              <a:buClr>
                <a:srgbClr val="1B4E7C"/>
              </a:buClr>
              <a:buFont typeface="+mj-lt"/>
              <a:buAutoNum type="alphaLcParenR"/>
              <a:tabLst>
                <a:tab pos="265430" algn="l"/>
              </a:tabLst>
            </a:pPr>
            <a:r>
              <a:rPr lang="cs-CZ" sz="2000" b="1" dirty="0"/>
              <a:t>po jeho </a:t>
            </a:r>
            <a:r>
              <a:rPr lang="cs-CZ" sz="2000" b="1" dirty="0" smtClean="0"/>
              <a:t>zahájení</a:t>
            </a:r>
          </a:p>
          <a:p>
            <a:pPr marL="623888" marR="337820" lvl="1" indent="0" algn="just">
              <a:lnSpc>
                <a:spcPct val="70000"/>
              </a:lnSpc>
              <a:spcBef>
                <a:spcPts val="1000"/>
              </a:spcBef>
              <a:buClr>
                <a:srgbClr val="1B4E7C"/>
              </a:buClr>
              <a:buNone/>
              <a:tabLst>
                <a:tab pos="265430" algn="l"/>
              </a:tabLst>
            </a:pPr>
            <a:endParaRPr lang="cs-CZ" sz="10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povinnost dokládat „skutečného majitele” pohledávky dle </a:t>
            </a:r>
            <a:r>
              <a:rPr lang="cs-CZ" sz="2000" b="1" dirty="0" smtClean="0"/>
              <a:t>                   </a:t>
            </a:r>
            <a:r>
              <a:rPr lang="cs-CZ" sz="2000" b="1" dirty="0" err="1" smtClean="0"/>
              <a:t>z.č</a:t>
            </a:r>
            <a:r>
              <a:rPr lang="cs-CZ" sz="2000" b="1" dirty="0"/>
              <a:t>. 253/2008 Sb. o některých  opatřeních proti legalizaci výnosů </a:t>
            </a:r>
            <a:r>
              <a:rPr lang="cs-CZ" sz="2000" b="1" dirty="0" smtClean="0"/>
              <a:t>       z </a:t>
            </a:r>
            <a:r>
              <a:rPr lang="cs-CZ" sz="2000" b="1" dirty="0"/>
              <a:t>trestné činnosti a financování terorismu, v platném </a:t>
            </a:r>
            <a:r>
              <a:rPr lang="cs-CZ" sz="2000" b="1" dirty="0" smtClean="0"/>
              <a:t>znění</a:t>
            </a:r>
          </a:p>
          <a:p>
            <a:pPr marL="265113" marR="337820" indent="0" algn="just">
              <a:lnSpc>
                <a:spcPct val="70000"/>
              </a:lnSpc>
              <a:buClr>
                <a:srgbClr val="1B4E7C"/>
              </a:buClr>
              <a:buNone/>
              <a:tabLst>
                <a:tab pos="265430" algn="l"/>
              </a:tabLst>
            </a:pPr>
            <a:endParaRPr lang="cs-CZ" sz="10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dokládá se čestným prohlášením: dokud věřitel nedoloží, nemůže </a:t>
            </a:r>
            <a:r>
              <a:rPr lang="cs-CZ" sz="2000" b="1" dirty="0" smtClean="0"/>
              <a:t>hlasovat</a:t>
            </a:r>
          </a:p>
          <a:p>
            <a:pPr marL="265113" marR="337820" indent="0" algn="just">
              <a:lnSpc>
                <a:spcPct val="70000"/>
              </a:lnSpc>
              <a:buClr>
                <a:srgbClr val="1B4E7C"/>
              </a:buClr>
              <a:buNone/>
              <a:tabLst>
                <a:tab pos="265430" algn="l"/>
              </a:tabLst>
            </a:pPr>
            <a:endParaRPr lang="cs-CZ" sz="1000" b="1" dirty="0"/>
          </a:p>
          <a:p>
            <a:pPr marL="623888" marR="337820" indent="-358775" algn="just">
              <a:lnSpc>
                <a:spcPct val="70000"/>
              </a:lnSpc>
              <a:buClr>
                <a:srgbClr val="1B4E7C"/>
              </a:buClr>
              <a:buFont typeface="Arial" panose="020B0604020202020204" pitchFamily="34" charset="0"/>
              <a:buChar char="•"/>
              <a:tabLst>
                <a:tab pos="265430" algn="l"/>
              </a:tabLst>
            </a:pPr>
            <a:r>
              <a:rPr lang="cs-CZ" sz="2000" b="1" dirty="0"/>
              <a:t>neplatí pro fyzické osoby a pro věřitele, kde jsou informace o jeho skutečném majiteli uvedeny  ve veřejné evidenci</a:t>
            </a:r>
          </a:p>
          <a:p>
            <a:pPr marL="0" indent="0" algn="just">
              <a:buNone/>
            </a:pPr>
            <a:endParaRPr lang="cs-CZ" sz="2000" b="1" dirty="0" smtClean="0"/>
          </a:p>
          <a:p>
            <a:pPr algn="just"/>
            <a:endParaRPr lang="cs-CZ" dirty="0" smtClean="0"/>
          </a:p>
          <a:p>
            <a:pPr algn="just"/>
            <a:endParaRPr lang="cs-CZ" dirty="0" smtClean="0"/>
          </a:p>
          <a:p>
            <a:pPr marL="0" indent="0" algn="just">
              <a:buFont typeface="Wingdings" panose="05000000000000000000" pitchFamily="2" charset="2"/>
              <a:buNone/>
            </a:pPr>
            <a:endParaRPr lang="cs-CZ" dirty="0" smtClean="0"/>
          </a:p>
          <a:p>
            <a:pPr lvl="8" algn="just"/>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216738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636827"/>
            <a:ext cx="6210300" cy="664797"/>
          </a:xfrm>
        </p:spPr>
        <p:txBody>
          <a:bodyPr/>
          <a:lstStyle/>
          <a:p>
            <a:pPr algn="ctr"/>
            <a:r>
              <a:rPr lang="pl-PL" dirty="0"/>
              <a:t>Skutečný majitel podnikatele </a:t>
            </a:r>
            <a:r>
              <a:rPr lang="pl-PL" dirty="0" smtClean="0"/>
              <a:t>                   (§ </a:t>
            </a:r>
            <a:r>
              <a:rPr lang="pl-PL" dirty="0"/>
              <a:t>4/4 cit.z.)</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68</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8" name="Zástupný symbol pro obsah 1"/>
          <p:cNvSpPr txBox="1">
            <a:spLocks/>
          </p:cNvSpPr>
          <p:nvPr/>
        </p:nvSpPr>
        <p:spPr>
          <a:xfrm>
            <a:off x="380999" y="2016808"/>
            <a:ext cx="9302932" cy="4841192"/>
          </a:xfrm>
          <a:prstGeom prst="rect">
            <a:avLst/>
          </a:prstGeom>
        </p:spPr>
        <p:txBody>
          <a:bodyPr vert="horz" lIns="0" tIns="0" rIns="0" bIns="0" rtlCol="0">
            <a:normAutofit fontScale="250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Ø"/>
              <a:defRPr lang="cs-CZ" sz="18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cs-CZ" sz="18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54777"/>
              </a:buClr>
              <a:buFont typeface="Arial" panose="020B0604020202020204" pitchFamily="34" charset="0"/>
              <a:buChar char="•"/>
              <a:defRPr sz="1600" kern="1200">
                <a:solidFill>
                  <a:srgbClr val="054777"/>
                </a:solidFill>
                <a:latin typeface="+mn-lt"/>
                <a:ea typeface="+mn-ea"/>
                <a:cs typeface="+mn-cs"/>
              </a:defRPr>
            </a:lvl3pPr>
            <a:lvl4pPr marL="1600200" indent="-228600" algn="l" defTabSz="914400" rtl="0" eaLnBrk="1" latinLnBrk="0" hangingPunct="1">
              <a:lnSpc>
                <a:spcPct val="90000"/>
              </a:lnSpc>
              <a:spcBef>
                <a:spcPts val="500"/>
              </a:spcBef>
              <a:buClr>
                <a:srgbClr val="054777"/>
              </a:buClr>
              <a:buFont typeface="Arial" panose="020B0604020202020204" pitchFamily="34" charset="0"/>
              <a:buChar char="•"/>
              <a:defRPr sz="1400" kern="1200">
                <a:solidFill>
                  <a:srgbClr val="054777"/>
                </a:solidFill>
                <a:latin typeface="+mn-lt"/>
                <a:ea typeface="+mn-ea"/>
                <a:cs typeface="+mn-cs"/>
              </a:defRPr>
            </a:lvl4pPr>
            <a:lvl5pPr marL="2057400" indent="-228600" algn="l" defTabSz="914400" rtl="0" eaLnBrk="1" latinLnBrk="0" hangingPunct="1">
              <a:lnSpc>
                <a:spcPct val="90000"/>
              </a:lnSpc>
              <a:spcBef>
                <a:spcPts val="500"/>
              </a:spcBef>
              <a:buClr>
                <a:srgbClr val="054777"/>
              </a:buClr>
              <a:buFont typeface="Arial" panose="020B0604020202020204" pitchFamily="34" charset="0"/>
              <a:buChar char="•"/>
              <a:defRPr sz="1200" kern="1200">
                <a:solidFill>
                  <a:srgbClr val="054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marR="337820" indent="-358775" algn="just">
              <a:lnSpc>
                <a:spcPct val="110000"/>
              </a:lnSpc>
              <a:buClr>
                <a:srgbClr val="1B4E7C"/>
              </a:buClr>
              <a:buFont typeface="Arial" panose="020B0604020202020204" pitchFamily="34" charset="0"/>
              <a:buChar char="•"/>
              <a:tabLst>
                <a:tab pos="265430" algn="l"/>
              </a:tabLst>
            </a:pPr>
            <a:r>
              <a:rPr lang="cs-CZ" sz="7200" b="1" dirty="0"/>
              <a:t>fyzická osoba, která fakticky nebo právně vykonává přímo nebo nepřímo rozhodující vliv na řízení nebo provozování obchodního závodu podnikatele; nepřímým vlivem se rozumí vliv  vykonávaný prostřednictvím jiné osoby nebo jiných </a:t>
            </a:r>
            <a:r>
              <a:rPr lang="cs-CZ" sz="7200" b="1" dirty="0" smtClean="0"/>
              <a:t>osob</a:t>
            </a:r>
            <a:endParaRPr lang="cs-CZ" sz="7200" b="1" dirty="0"/>
          </a:p>
          <a:p>
            <a:pPr marL="623888" marR="337820" indent="-358775" algn="just">
              <a:lnSpc>
                <a:spcPct val="110000"/>
              </a:lnSpc>
              <a:buClr>
                <a:srgbClr val="1B4E7C"/>
              </a:buClr>
              <a:buFont typeface="Arial" panose="020B0604020202020204" pitchFamily="34" charset="0"/>
              <a:buChar char="•"/>
              <a:tabLst>
                <a:tab pos="265430" algn="l"/>
              </a:tabLst>
            </a:pPr>
            <a:r>
              <a:rPr lang="cs-CZ" sz="7200" b="1" dirty="0"/>
              <a:t>fyzická osoba, která sama nebo na základě dohody s jiným společníkem nebo společníky  disponuje více než 25 % hlasovacích práv podnikatele; disponováním s hlasovacími právy se rozumí možnost vykonávat hlasovací práva na základě vlastního uvážení bez ohledu na to,  zda a na základě jakého právního důvodu jsou vykonávána, popřípadě možnost ovlivňovat  výkon hlasovacích práv jinou </a:t>
            </a:r>
            <a:r>
              <a:rPr lang="cs-CZ" sz="7200" b="1" dirty="0" smtClean="0"/>
              <a:t>osobou</a:t>
            </a:r>
            <a:endParaRPr lang="cs-CZ" sz="7200" b="1" dirty="0"/>
          </a:p>
          <a:p>
            <a:pPr marL="623888" marR="337820" indent="-358775" algn="just">
              <a:lnSpc>
                <a:spcPct val="110000"/>
              </a:lnSpc>
              <a:buClr>
                <a:srgbClr val="1B4E7C"/>
              </a:buClr>
              <a:buFont typeface="Arial" panose="020B0604020202020204" pitchFamily="34" charset="0"/>
              <a:buChar char="•"/>
              <a:tabLst>
                <a:tab pos="265430" algn="l"/>
              </a:tabLst>
            </a:pPr>
            <a:r>
              <a:rPr lang="cs-CZ" sz="7200" b="1" dirty="0"/>
              <a:t>fyzické osoby jednající ve shodě, které disponují více než 25 % hlasovacích práv </a:t>
            </a:r>
            <a:r>
              <a:rPr lang="cs-CZ" sz="7200" b="1" dirty="0" smtClean="0"/>
              <a:t>podnikatele</a:t>
            </a:r>
            <a:endParaRPr lang="cs-CZ" sz="7200" b="1" dirty="0"/>
          </a:p>
          <a:p>
            <a:pPr marL="623888" marR="337820" indent="-358775" algn="just">
              <a:lnSpc>
                <a:spcPct val="110000"/>
              </a:lnSpc>
              <a:buClr>
                <a:srgbClr val="1B4E7C"/>
              </a:buClr>
              <a:buFont typeface="Arial" panose="020B0604020202020204" pitchFamily="34" charset="0"/>
              <a:buChar char="•"/>
              <a:tabLst>
                <a:tab pos="265430" algn="l"/>
              </a:tabLst>
            </a:pPr>
            <a:r>
              <a:rPr lang="cs-CZ" sz="7200" b="1" dirty="0"/>
              <a:t>fyzická osoba, která je na základě jiné skutečnosti příjemcem výnosů z činnosti </a:t>
            </a:r>
            <a:r>
              <a:rPr lang="cs-CZ" sz="7200" b="1" dirty="0" smtClean="0"/>
              <a:t>podnikatele</a:t>
            </a:r>
            <a:endParaRPr lang="cs-CZ" sz="7200" b="1" dirty="0"/>
          </a:p>
          <a:p>
            <a:pPr marL="623888" marR="337820" indent="-358775" algn="just">
              <a:lnSpc>
                <a:spcPct val="110000"/>
              </a:lnSpc>
              <a:buClr>
                <a:srgbClr val="1B4E7C"/>
              </a:buClr>
              <a:buFont typeface="Arial" panose="020B0604020202020204" pitchFamily="34" charset="0"/>
              <a:buChar char="•"/>
              <a:tabLst>
                <a:tab pos="265430" algn="l"/>
              </a:tabLst>
            </a:pPr>
            <a:r>
              <a:rPr lang="cs-CZ" sz="7200" b="1" dirty="0"/>
              <a:t>některé další případy mají speciální úpravu (nadace apod.)</a:t>
            </a:r>
          </a:p>
          <a:p>
            <a:pPr marL="0" indent="0">
              <a:buNone/>
            </a:pPr>
            <a:endParaRPr lang="cs-CZ" sz="2000" b="1" dirty="0" smtClean="0"/>
          </a:p>
          <a:p>
            <a:endParaRPr lang="cs-CZ" dirty="0" smtClean="0"/>
          </a:p>
          <a:p>
            <a:endParaRPr lang="cs-CZ" dirty="0" smtClean="0"/>
          </a:p>
          <a:p>
            <a:pPr marL="0" indent="0">
              <a:buFont typeface="Wingdings" panose="05000000000000000000" pitchFamily="2" charset="2"/>
              <a:buNone/>
            </a:pPr>
            <a:endParaRPr lang="cs-CZ" dirty="0" smtClean="0"/>
          </a:p>
          <a:p>
            <a:pPr lvl="8"/>
            <a:endParaRPr lang="cs-CZ" dirty="0"/>
          </a:p>
        </p:txBody>
      </p:sp>
      <p:grpSp>
        <p:nvGrpSpPr>
          <p:cNvPr id="7"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41313669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4CDF59F9-22E8-44AE-9723-A09099B9B2B4}"/>
              </a:ext>
            </a:extLst>
          </p:cNvPr>
          <p:cNvSpPr>
            <a:spLocks noGrp="1"/>
          </p:cNvSpPr>
          <p:nvPr>
            <p:ph type="title"/>
          </p:nvPr>
        </p:nvSpPr>
        <p:spPr>
          <a:xfrm>
            <a:off x="3314700" y="803026"/>
            <a:ext cx="6210300" cy="332399"/>
          </a:xfrm>
        </p:spPr>
        <p:txBody>
          <a:bodyPr/>
          <a:lstStyle/>
          <a:p>
            <a:pPr algn="ctr"/>
            <a:r>
              <a:rPr lang="cs-CZ" dirty="0" smtClean="0"/>
              <a:t>Předpoklady sanace</a:t>
            </a:r>
            <a:endParaRPr lang="cs-CZ" dirty="0"/>
          </a:p>
        </p:txBody>
      </p:sp>
      <p:sp>
        <p:nvSpPr>
          <p:cNvPr id="6" name="Zástupný symbol pro číslo snímku 5">
            <a:extLst>
              <a:ext uri="{FF2B5EF4-FFF2-40B4-BE49-F238E27FC236}">
                <a16:creationId xmlns:a16="http://schemas.microsoft.com/office/drawing/2014/main" xmlns="" id="{966767A5-00A9-4513-993D-AB649DBF71A0}"/>
              </a:ext>
            </a:extLst>
          </p:cNvPr>
          <p:cNvSpPr>
            <a:spLocks noGrp="1"/>
          </p:cNvSpPr>
          <p:nvPr>
            <p:ph type="sldNum" sz="quarter" idx="11"/>
          </p:nvPr>
        </p:nvSpPr>
        <p:spPr/>
        <p:txBody>
          <a:bodyPr/>
          <a:lstStyle/>
          <a:p>
            <a:fld id="{6D585F20-A27E-4E0E-82C8-5C727F4060CE}" type="slidenum">
              <a:rPr lang="cs-CZ" smtClean="0"/>
              <a:pPr/>
              <a:t>69</a:t>
            </a:fld>
            <a:endParaRPr lang="cs-CZ"/>
          </a:p>
        </p:txBody>
      </p:sp>
      <p:sp>
        <p:nvSpPr>
          <p:cNvPr id="15"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16" name="Obdélník 15">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66"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67"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8"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69"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0"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08" name="Obrázek 107"/>
          <p:cNvPicPr>
            <a:picLocks noChangeAspect="1"/>
          </p:cNvPicPr>
          <p:nvPr/>
        </p:nvPicPr>
        <p:blipFill rotWithShape="1">
          <a:blip r:embed="rId3"/>
          <a:srcRect t="29458" b="22648"/>
          <a:stretch/>
        </p:blipFill>
        <p:spPr>
          <a:xfrm>
            <a:off x="8191000" y="6093498"/>
            <a:ext cx="1296837" cy="241540"/>
          </a:xfrm>
          <a:prstGeom prst="rect">
            <a:avLst/>
          </a:prstGeom>
        </p:spPr>
      </p:pic>
      <p:sp>
        <p:nvSpPr>
          <p:cNvPr id="14" name="object 2"/>
          <p:cNvSpPr/>
          <p:nvPr/>
        </p:nvSpPr>
        <p:spPr>
          <a:xfrm>
            <a:off x="4254736" y="2838091"/>
            <a:ext cx="2525626" cy="2388154"/>
          </a:xfrm>
          <a:custGeom>
            <a:avLst/>
            <a:gdLst/>
            <a:ahLst/>
            <a:cxnLst/>
            <a:rect l="l" t="t" r="r" b="b"/>
            <a:pathLst>
              <a:path w="3338195" h="3314700">
                <a:moveTo>
                  <a:pt x="2468946" y="2743200"/>
                </a:moveTo>
                <a:lnTo>
                  <a:pt x="804357" y="2743200"/>
                </a:lnTo>
                <a:lnTo>
                  <a:pt x="854671" y="2755900"/>
                </a:lnTo>
                <a:lnTo>
                  <a:pt x="900774" y="2768600"/>
                </a:lnTo>
                <a:lnTo>
                  <a:pt x="944116" y="2794000"/>
                </a:lnTo>
                <a:lnTo>
                  <a:pt x="984518" y="2819400"/>
                </a:lnTo>
                <a:lnTo>
                  <a:pt x="1021803" y="2844800"/>
                </a:lnTo>
                <a:lnTo>
                  <a:pt x="1055794" y="2870200"/>
                </a:lnTo>
                <a:lnTo>
                  <a:pt x="1086312" y="2908300"/>
                </a:lnTo>
                <a:lnTo>
                  <a:pt x="1113180" y="2946400"/>
                </a:lnTo>
                <a:lnTo>
                  <a:pt x="1136220" y="2984500"/>
                </a:lnTo>
                <a:lnTo>
                  <a:pt x="1155254" y="3022600"/>
                </a:lnTo>
                <a:lnTo>
                  <a:pt x="1170105" y="3073400"/>
                </a:lnTo>
                <a:lnTo>
                  <a:pt x="1180594" y="3111500"/>
                </a:lnTo>
                <a:lnTo>
                  <a:pt x="1186545" y="3162300"/>
                </a:lnTo>
                <a:lnTo>
                  <a:pt x="1187778" y="3213100"/>
                </a:lnTo>
                <a:lnTo>
                  <a:pt x="1184118" y="3251200"/>
                </a:lnTo>
                <a:lnTo>
                  <a:pt x="1175385" y="3302000"/>
                </a:lnTo>
                <a:lnTo>
                  <a:pt x="1190948" y="3302000"/>
                </a:lnTo>
                <a:lnTo>
                  <a:pt x="1198755" y="3314700"/>
                </a:lnTo>
                <a:lnTo>
                  <a:pt x="1238021" y="3314700"/>
                </a:lnTo>
                <a:lnTo>
                  <a:pt x="1255552" y="3276600"/>
                </a:lnTo>
                <a:lnTo>
                  <a:pt x="1277295" y="3238500"/>
                </a:lnTo>
                <a:lnTo>
                  <a:pt x="1302932" y="3200400"/>
                </a:lnTo>
                <a:lnTo>
                  <a:pt x="1332144" y="3162300"/>
                </a:lnTo>
                <a:lnTo>
                  <a:pt x="1364612" y="3124200"/>
                </a:lnTo>
                <a:lnTo>
                  <a:pt x="1400017" y="3098800"/>
                </a:lnTo>
                <a:lnTo>
                  <a:pt x="1438040" y="3073400"/>
                </a:lnTo>
                <a:lnTo>
                  <a:pt x="1478363" y="3048000"/>
                </a:lnTo>
                <a:lnTo>
                  <a:pt x="1520667" y="3035300"/>
                </a:lnTo>
                <a:lnTo>
                  <a:pt x="1609944" y="3009900"/>
                </a:lnTo>
                <a:lnTo>
                  <a:pt x="2185846" y="3009900"/>
                </a:lnTo>
                <a:lnTo>
                  <a:pt x="2204955" y="2971800"/>
                </a:lnTo>
                <a:lnTo>
                  <a:pt x="2227814" y="2933700"/>
                </a:lnTo>
                <a:lnTo>
                  <a:pt x="2254139" y="2895600"/>
                </a:lnTo>
                <a:lnTo>
                  <a:pt x="2283646" y="2857500"/>
                </a:lnTo>
                <a:lnTo>
                  <a:pt x="2316050" y="2832100"/>
                </a:lnTo>
                <a:lnTo>
                  <a:pt x="2351066" y="2806700"/>
                </a:lnTo>
                <a:lnTo>
                  <a:pt x="2388411" y="2781300"/>
                </a:lnTo>
                <a:lnTo>
                  <a:pt x="2427799" y="2755900"/>
                </a:lnTo>
                <a:lnTo>
                  <a:pt x="2468946" y="2743200"/>
                </a:lnTo>
                <a:close/>
              </a:path>
              <a:path w="3338195" h="3314700">
                <a:moveTo>
                  <a:pt x="2185846" y="3009900"/>
                </a:moveTo>
                <a:lnTo>
                  <a:pt x="1750747" y="3009900"/>
                </a:lnTo>
                <a:lnTo>
                  <a:pt x="1846995" y="3035300"/>
                </a:lnTo>
                <a:lnTo>
                  <a:pt x="1892634" y="3060700"/>
                </a:lnTo>
                <a:lnTo>
                  <a:pt x="1934950" y="3086100"/>
                </a:lnTo>
                <a:lnTo>
                  <a:pt x="1973733" y="3124200"/>
                </a:lnTo>
                <a:lnTo>
                  <a:pt x="2008772" y="3149600"/>
                </a:lnTo>
                <a:lnTo>
                  <a:pt x="2039857" y="3187700"/>
                </a:lnTo>
                <a:lnTo>
                  <a:pt x="2066775" y="3225800"/>
                </a:lnTo>
                <a:lnTo>
                  <a:pt x="2089317" y="3276600"/>
                </a:lnTo>
                <a:lnTo>
                  <a:pt x="2107272" y="3314700"/>
                </a:lnTo>
                <a:lnTo>
                  <a:pt x="2138365" y="3314700"/>
                </a:lnTo>
                <a:lnTo>
                  <a:pt x="2153832" y="3302000"/>
                </a:lnTo>
                <a:lnTo>
                  <a:pt x="2169248" y="3302000"/>
                </a:lnTo>
                <a:lnTo>
                  <a:pt x="2159033" y="3251200"/>
                </a:lnTo>
                <a:lnTo>
                  <a:pt x="2153869" y="3200400"/>
                </a:lnTo>
                <a:lnTo>
                  <a:pt x="2153965" y="3149600"/>
                </a:lnTo>
                <a:lnTo>
                  <a:pt x="2159530" y="3098800"/>
                </a:lnTo>
                <a:lnTo>
                  <a:pt x="2170772" y="3060700"/>
                </a:lnTo>
                <a:lnTo>
                  <a:pt x="2185846" y="3009900"/>
                </a:lnTo>
                <a:close/>
              </a:path>
              <a:path w="3338195" h="3314700">
                <a:moveTo>
                  <a:pt x="126022" y="1003300"/>
                </a:moveTo>
                <a:lnTo>
                  <a:pt x="119508" y="1016000"/>
                </a:lnTo>
                <a:lnTo>
                  <a:pt x="113106" y="1041400"/>
                </a:lnTo>
                <a:lnTo>
                  <a:pt x="106837" y="1054100"/>
                </a:lnTo>
                <a:lnTo>
                  <a:pt x="100723" y="1066800"/>
                </a:lnTo>
                <a:lnTo>
                  <a:pt x="142738" y="1079500"/>
                </a:lnTo>
                <a:lnTo>
                  <a:pt x="182036" y="1104900"/>
                </a:lnTo>
                <a:lnTo>
                  <a:pt x="218458" y="1130300"/>
                </a:lnTo>
                <a:lnTo>
                  <a:pt x="251845" y="1168400"/>
                </a:lnTo>
                <a:lnTo>
                  <a:pt x="282036" y="1193800"/>
                </a:lnTo>
                <a:lnTo>
                  <a:pt x="308873" y="1231900"/>
                </a:lnTo>
                <a:lnTo>
                  <a:pt x="332196" y="1270000"/>
                </a:lnTo>
                <a:lnTo>
                  <a:pt x="351845" y="1308100"/>
                </a:lnTo>
                <a:lnTo>
                  <a:pt x="367661" y="1346200"/>
                </a:lnTo>
                <a:lnTo>
                  <a:pt x="379484" y="1397000"/>
                </a:lnTo>
                <a:lnTo>
                  <a:pt x="387155" y="1435100"/>
                </a:lnTo>
                <a:lnTo>
                  <a:pt x="390514" y="1485900"/>
                </a:lnTo>
                <a:lnTo>
                  <a:pt x="389402" y="1524000"/>
                </a:lnTo>
                <a:lnTo>
                  <a:pt x="383659" y="1574800"/>
                </a:lnTo>
                <a:lnTo>
                  <a:pt x="373125" y="1612900"/>
                </a:lnTo>
                <a:lnTo>
                  <a:pt x="356889" y="1663700"/>
                </a:lnTo>
                <a:lnTo>
                  <a:pt x="336079" y="1714500"/>
                </a:lnTo>
                <a:lnTo>
                  <a:pt x="311039" y="1752600"/>
                </a:lnTo>
                <a:lnTo>
                  <a:pt x="282117" y="1790700"/>
                </a:lnTo>
                <a:lnTo>
                  <a:pt x="249659" y="1828800"/>
                </a:lnTo>
                <a:lnTo>
                  <a:pt x="214009" y="1854200"/>
                </a:lnTo>
                <a:lnTo>
                  <a:pt x="175514" y="1879600"/>
                </a:lnTo>
                <a:lnTo>
                  <a:pt x="134520" y="1905000"/>
                </a:lnTo>
                <a:lnTo>
                  <a:pt x="91372" y="1917700"/>
                </a:lnTo>
                <a:lnTo>
                  <a:pt x="0" y="1943100"/>
                </a:lnTo>
                <a:lnTo>
                  <a:pt x="2514" y="1955800"/>
                </a:lnTo>
                <a:lnTo>
                  <a:pt x="5178" y="1981200"/>
                </a:lnTo>
                <a:lnTo>
                  <a:pt x="7990" y="1993900"/>
                </a:lnTo>
                <a:lnTo>
                  <a:pt x="10947" y="2006600"/>
                </a:lnTo>
                <a:lnTo>
                  <a:pt x="156533" y="2006600"/>
                </a:lnTo>
                <a:lnTo>
                  <a:pt x="205701" y="2019300"/>
                </a:lnTo>
                <a:lnTo>
                  <a:pt x="250136" y="2032000"/>
                </a:lnTo>
                <a:lnTo>
                  <a:pt x="292017" y="2057400"/>
                </a:lnTo>
                <a:lnTo>
                  <a:pt x="331187" y="2082800"/>
                </a:lnTo>
                <a:lnTo>
                  <a:pt x="367487" y="2108200"/>
                </a:lnTo>
                <a:lnTo>
                  <a:pt x="400757" y="2133600"/>
                </a:lnTo>
                <a:lnTo>
                  <a:pt x="430840" y="2171700"/>
                </a:lnTo>
                <a:lnTo>
                  <a:pt x="457577" y="2197100"/>
                </a:lnTo>
                <a:lnTo>
                  <a:pt x="480809" y="2235200"/>
                </a:lnTo>
                <a:lnTo>
                  <a:pt x="500377" y="2273300"/>
                </a:lnTo>
                <a:lnTo>
                  <a:pt x="516123" y="2324100"/>
                </a:lnTo>
                <a:lnTo>
                  <a:pt x="527888" y="2362200"/>
                </a:lnTo>
                <a:lnTo>
                  <a:pt x="535514" y="2400300"/>
                </a:lnTo>
                <a:lnTo>
                  <a:pt x="538842" y="2451100"/>
                </a:lnTo>
                <a:lnTo>
                  <a:pt x="537712" y="2501900"/>
                </a:lnTo>
                <a:lnTo>
                  <a:pt x="531968" y="2540000"/>
                </a:lnTo>
                <a:lnTo>
                  <a:pt x="521449" y="2590800"/>
                </a:lnTo>
                <a:lnTo>
                  <a:pt x="504777" y="2641600"/>
                </a:lnTo>
                <a:lnTo>
                  <a:pt x="483326" y="2679700"/>
                </a:lnTo>
                <a:lnTo>
                  <a:pt x="457465" y="2717800"/>
                </a:lnTo>
                <a:lnTo>
                  <a:pt x="427568" y="2755900"/>
                </a:lnTo>
                <a:lnTo>
                  <a:pt x="394004" y="2794000"/>
                </a:lnTo>
                <a:lnTo>
                  <a:pt x="404631" y="2806700"/>
                </a:lnTo>
                <a:lnTo>
                  <a:pt x="415369" y="2819400"/>
                </a:lnTo>
                <a:lnTo>
                  <a:pt x="426226" y="2832100"/>
                </a:lnTo>
                <a:lnTo>
                  <a:pt x="437210" y="2844800"/>
                </a:lnTo>
                <a:lnTo>
                  <a:pt x="476129" y="2819400"/>
                </a:lnTo>
                <a:lnTo>
                  <a:pt x="517799" y="2794000"/>
                </a:lnTo>
                <a:lnTo>
                  <a:pt x="561840" y="2768600"/>
                </a:lnTo>
                <a:lnTo>
                  <a:pt x="655521" y="2743200"/>
                </a:lnTo>
                <a:lnTo>
                  <a:pt x="2468946" y="2743200"/>
                </a:lnTo>
                <a:lnTo>
                  <a:pt x="2511568" y="2730500"/>
                </a:lnTo>
                <a:lnTo>
                  <a:pt x="2555379" y="2730500"/>
                </a:lnTo>
                <a:lnTo>
                  <a:pt x="2600097" y="2717800"/>
                </a:lnTo>
                <a:lnTo>
                  <a:pt x="2886049" y="2717800"/>
                </a:lnTo>
                <a:lnTo>
                  <a:pt x="2859093" y="2679700"/>
                </a:lnTo>
                <a:lnTo>
                  <a:pt x="2836213" y="2641600"/>
                </a:lnTo>
                <a:lnTo>
                  <a:pt x="2817603" y="2590800"/>
                </a:lnTo>
                <a:lnTo>
                  <a:pt x="2803454" y="2552700"/>
                </a:lnTo>
                <a:lnTo>
                  <a:pt x="2793960" y="2501900"/>
                </a:lnTo>
                <a:lnTo>
                  <a:pt x="2789315" y="2451100"/>
                </a:lnTo>
                <a:lnTo>
                  <a:pt x="2789710" y="2400300"/>
                </a:lnTo>
                <a:lnTo>
                  <a:pt x="2795339" y="2362200"/>
                </a:lnTo>
                <a:lnTo>
                  <a:pt x="2806395" y="2311400"/>
                </a:lnTo>
                <a:lnTo>
                  <a:pt x="2821496" y="2260600"/>
                </a:lnTo>
                <a:lnTo>
                  <a:pt x="2840646" y="2222500"/>
                </a:lnTo>
                <a:lnTo>
                  <a:pt x="2863558" y="2184400"/>
                </a:lnTo>
                <a:lnTo>
                  <a:pt x="2889946" y="2146300"/>
                </a:lnTo>
                <a:lnTo>
                  <a:pt x="2919525" y="2108200"/>
                </a:lnTo>
                <a:lnTo>
                  <a:pt x="2952008" y="2082800"/>
                </a:lnTo>
                <a:lnTo>
                  <a:pt x="2987110" y="2057400"/>
                </a:lnTo>
                <a:lnTo>
                  <a:pt x="3024544" y="2032000"/>
                </a:lnTo>
                <a:lnTo>
                  <a:pt x="3064024" y="2019300"/>
                </a:lnTo>
                <a:lnTo>
                  <a:pt x="3105265" y="1993900"/>
                </a:lnTo>
                <a:lnTo>
                  <a:pt x="3147981" y="1981200"/>
                </a:lnTo>
                <a:lnTo>
                  <a:pt x="3327869" y="1981200"/>
                </a:lnTo>
                <a:lnTo>
                  <a:pt x="3330611" y="1968500"/>
                </a:lnTo>
                <a:lnTo>
                  <a:pt x="3333173" y="1955800"/>
                </a:lnTo>
                <a:lnTo>
                  <a:pt x="3335576" y="1930400"/>
                </a:lnTo>
                <a:lnTo>
                  <a:pt x="3337839" y="1917700"/>
                </a:lnTo>
                <a:lnTo>
                  <a:pt x="3295422" y="1917700"/>
                </a:lnTo>
                <a:lnTo>
                  <a:pt x="3274190" y="1905000"/>
                </a:lnTo>
                <a:lnTo>
                  <a:pt x="3252978" y="1905000"/>
                </a:lnTo>
                <a:lnTo>
                  <a:pt x="3208545" y="1892300"/>
                </a:lnTo>
                <a:lnTo>
                  <a:pt x="3166665" y="1866900"/>
                </a:lnTo>
                <a:lnTo>
                  <a:pt x="3127497" y="1841500"/>
                </a:lnTo>
                <a:lnTo>
                  <a:pt x="3091198" y="1816100"/>
                </a:lnTo>
                <a:lnTo>
                  <a:pt x="3057928" y="1790700"/>
                </a:lnTo>
                <a:lnTo>
                  <a:pt x="3027845" y="1752600"/>
                </a:lnTo>
                <a:lnTo>
                  <a:pt x="3001108" y="1727200"/>
                </a:lnTo>
                <a:lnTo>
                  <a:pt x="2977876" y="1689100"/>
                </a:lnTo>
                <a:lnTo>
                  <a:pt x="2958308" y="1651000"/>
                </a:lnTo>
                <a:lnTo>
                  <a:pt x="2942562" y="1600200"/>
                </a:lnTo>
                <a:lnTo>
                  <a:pt x="2930797" y="1562100"/>
                </a:lnTo>
                <a:lnTo>
                  <a:pt x="2923172" y="1511300"/>
                </a:lnTo>
                <a:lnTo>
                  <a:pt x="2919845" y="1473200"/>
                </a:lnTo>
                <a:lnTo>
                  <a:pt x="2920976" y="1422400"/>
                </a:lnTo>
                <a:lnTo>
                  <a:pt x="2926722" y="1384300"/>
                </a:lnTo>
                <a:lnTo>
                  <a:pt x="2937243" y="1333500"/>
                </a:lnTo>
                <a:lnTo>
                  <a:pt x="2953475" y="1282700"/>
                </a:lnTo>
                <a:lnTo>
                  <a:pt x="2974280" y="1244600"/>
                </a:lnTo>
                <a:lnTo>
                  <a:pt x="2999313" y="1206500"/>
                </a:lnTo>
                <a:lnTo>
                  <a:pt x="3028228" y="1168400"/>
                </a:lnTo>
                <a:lnTo>
                  <a:pt x="3060678" y="1130300"/>
                </a:lnTo>
                <a:lnTo>
                  <a:pt x="3096317" y="1104900"/>
                </a:lnTo>
                <a:lnTo>
                  <a:pt x="3134801" y="1066800"/>
                </a:lnTo>
                <a:lnTo>
                  <a:pt x="3175782" y="1054100"/>
                </a:lnTo>
                <a:lnTo>
                  <a:pt x="252201" y="1054100"/>
                </a:lnTo>
                <a:lnTo>
                  <a:pt x="206476" y="1041400"/>
                </a:lnTo>
                <a:lnTo>
                  <a:pt x="185547" y="1028700"/>
                </a:lnTo>
                <a:lnTo>
                  <a:pt x="165153" y="1028700"/>
                </a:lnTo>
                <a:lnTo>
                  <a:pt x="145308" y="1016000"/>
                </a:lnTo>
                <a:lnTo>
                  <a:pt x="126022" y="1003300"/>
                </a:lnTo>
                <a:close/>
              </a:path>
              <a:path w="3338195" h="3314700">
                <a:moveTo>
                  <a:pt x="2886049" y="2717800"/>
                </a:moveTo>
                <a:lnTo>
                  <a:pt x="2645435" y="2717800"/>
                </a:lnTo>
                <a:lnTo>
                  <a:pt x="2736837" y="2743200"/>
                </a:lnTo>
                <a:lnTo>
                  <a:pt x="2784510" y="2755900"/>
                </a:lnTo>
                <a:lnTo>
                  <a:pt x="2829217" y="2781300"/>
                </a:lnTo>
                <a:lnTo>
                  <a:pt x="2870761" y="2806700"/>
                </a:lnTo>
                <a:lnTo>
                  <a:pt x="2908947" y="2832100"/>
                </a:lnTo>
                <a:lnTo>
                  <a:pt x="2919725" y="2819400"/>
                </a:lnTo>
                <a:lnTo>
                  <a:pt x="2930396" y="2806700"/>
                </a:lnTo>
                <a:lnTo>
                  <a:pt x="2940960" y="2794000"/>
                </a:lnTo>
                <a:lnTo>
                  <a:pt x="2951416" y="2781300"/>
                </a:lnTo>
                <a:lnTo>
                  <a:pt x="2916887" y="2755900"/>
                </a:lnTo>
                <a:lnTo>
                  <a:pt x="2886049" y="2717800"/>
                </a:lnTo>
                <a:close/>
              </a:path>
              <a:path w="3338195" h="3314700">
                <a:moveTo>
                  <a:pt x="748741" y="279400"/>
                </a:moveTo>
                <a:lnTo>
                  <a:pt x="734645" y="279400"/>
                </a:lnTo>
                <a:lnTo>
                  <a:pt x="692912" y="317500"/>
                </a:lnTo>
                <a:lnTo>
                  <a:pt x="719853" y="355600"/>
                </a:lnTo>
                <a:lnTo>
                  <a:pt x="742722" y="393700"/>
                </a:lnTo>
                <a:lnTo>
                  <a:pt x="761325" y="431800"/>
                </a:lnTo>
                <a:lnTo>
                  <a:pt x="775468" y="482600"/>
                </a:lnTo>
                <a:lnTo>
                  <a:pt x="784958" y="533400"/>
                </a:lnTo>
                <a:lnTo>
                  <a:pt x="789603" y="571500"/>
                </a:lnTo>
                <a:lnTo>
                  <a:pt x="789208" y="622300"/>
                </a:lnTo>
                <a:lnTo>
                  <a:pt x="783581" y="673100"/>
                </a:lnTo>
                <a:lnTo>
                  <a:pt x="772528" y="723900"/>
                </a:lnTo>
                <a:lnTo>
                  <a:pt x="757456" y="762000"/>
                </a:lnTo>
                <a:lnTo>
                  <a:pt x="738349" y="812800"/>
                </a:lnTo>
                <a:lnTo>
                  <a:pt x="715491" y="850900"/>
                </a:lnTo>
                <a:lnTo>
                  <a:pt x="689167" y="889000"/>
                </a:lnTo>
                <a:lnTo>
                  <a:pt x="659660" y="914400"/>
                </a:lnTo>
                <a:lnTo>
                  <a:pt x="627257" y="952500"/>
                </a:lnTo>
                <a:lnTo>
                  <a:pt x="592240" y="977900"/>
                </a:lnTo>
                <a:lnTo>
                  <a:pt x="554896" y="990600"/>
                </a:lnTo>
                <a:lnTo>
                  <a:pt x="515508" y="1016000"/>
                </a:lnTo>
                <a:lnTo>
                  <a:pt x="474361" y="1028700"/>
                </a:lnTo>
                <a:lnTo>
                  <a:pt x="387928" y="1054100"/>
                </a:lnTo>
                <a:lnTo>
                  <a:pt x="3175782" y="1054100"/>
                </a:lnTo>
                <a:lnTo>
                  <a:pt x="3218916" y="1028700"/>
                </a:lnTo>
                <a:lnTo>
                  <a:pt x="2890692" y="1028700"/>
                </a:lnTo>
                <a:lnTo>
                  <a:pt x="2837510" y="1016000"/>
                </a:lnTo>
                <a:lnTo>
                  <a:pt x="2793075" y="1003300"/>
                </a:lnTo>
                <a:lnTo>
                  <a:pt x="2751193" y="977900"/>
                </a:lnTo>
                <a:lnTo>
                  <a:pt x="2712023" y="952500"/>
                </a:lnTo>
                <a:lnTo>
                  <a:pt x="2675723" y="927100"/>
                </a:lnTo>
                <a:lnTo>
                  <a:pt x="2642451" y="901700"/>
                </a:lnTo>
                <a:lnTo>
                  <a:pt x="2612367" y="863600"/>
                </a:lnTo>
                <a:lnTo>
                  <a:pt x="2585630" y="838200"/>
                </a:lnTo>
                <a:lnTo>
                  <a:pt x="2562398" y="800100"/>
                </a:lnTo>
                <a:lnTo>
                  <a:pt x="2542829" y="762000"/>
                </a:lnTo>
                <a:lnTo>
                  <a:pt x="2527082" y="711200"/>
                </a:lnTo>
                <a:lnTo>
                  <a:pt x="2515317" y="673100"/>
                </a:lnTo>
                <a:lnTo>
                  <a:pt x="2507692" y="635000"/>
                </a:lnTo>
                <a:lnTo>
                  <a:pt x="2504365" y="584200"/>
                </a:lnTo>
                <a:lnTo>
                  <a:pt x="2505495" y="533400"/>
                </a:lnTo>
                <a:lnTo>
                  <a:pt x="2507411" y="520700"/>
                </a:lnTo>
                <a:lnTo>
                  <a:pt x="1118209" y="520700"/>
                </a:lnTo>
                <a:lnTo>
                  <a:pt x="1026807" y="495300"/>
                </a:lnTo>
                <a:lnTo>
                  <a:pt x="975369" y="482600"/>
                </a:lnTo>
                <a:lnTo>
                  <a:pt x="927422" y="457200"/>
                </a:lnTo>
                <a:lnTo>
                  <a:pt x="883214" y="431800"/>
                </a:lnTo>
                <a:lnTo>
                  <a:pt x="842994" y="393700"/>
                </a:lnTo>
                <a:lnTo>
                  <a:pt x="807009" y="355600"/>
                </a:lnTo>
                <a:lnTo>
                  <a:pt x="775508" y="317500"/>
                </a:lnTo>
                <a:lnTo>
                  <a:pt x="748741" y="279400"/>
                </a:lnTo>
                <a:close/>
              </a:path>
              <a:path w="3338195" h="3314700">
                <a:moveTo>
                  <a:pt x="3191319" y="965200"/>
                </a:moveTo>
                <a:lnTo>
                  <a:pt x="3145648" y="990600"/>
                </a:lnTo>
                <a:lnTo>
                  <a:pt x="3097607" y="1016000"/>
                </a:lnTo>
                <a:lnTo>
                  <a:pt x="3047645" y="1028700"/>
                </a:lnTo>
                <a:lnTo>
                  <a:pt x="3218916" y="1028700"/>
                </a:lnTo>
                <a:lnTo>
                  <a:pt x="3212243" y="1016000"/>
                </a:lnTo>
                <a:lnTo>
                  <a:pt x="3205422" y="1003300"/>
                </a:lnTo>
                <a:lnTo>
                  <a:pt x="3198449" y="990600"/>
                </a:lnTo>
                <a:lnTo>
                  <a:pt x="3191319" y="965200"/>
                </a:lnTo>
                <a:close/>
              </a:path>
              <a:path w="3338195" h="3314700">
                <a:moveTo>
                  <a:pt x="2559691" y="254000"/>
                </a:moveTo>
                <a:lnTo>
                  <a:pt x="2544889" y="254000"/>
                </a:lnTo>
                <a:lnTo>
                  <a:pt x="2522541" y="292100"/>
                </a:lnTo>
                <a:lnTo>
                  <a:pt x="2496524" y="330200"/>
                </a:lnTo>
                <a:lnTo>
                  <a:pt x="2467138" y="368300"/>
                </a:lnTo>
                <a:lnTo>
                  <a:pt x="2434685" y="393700"/>
                </a:lnTo>
                <a:lnTo>
                  <a:pt x="2399466" y="419100"/>
                </a:lnTo>
                <a:lnTo>
                  <a:pt x="2361780" y="444500"/>
                </a:lnTo>
                <a:lnTo>
                  <a:pt x="2321929" y="469900"/>
                </a:lnTo>
                <a:lnTo>
                  <a:pt x="2280214" y="482600"/>
                </a:lnTo>
                <a:lnTo>
                  <a:pt x="2192394" y="508000"/>
                </a:lnTo>
                <a:lnTo>
                  <a:pt x="1208265" y="508000"/>
                </a:lnTo>
                <a:lnTo>
                  <a:pt x="1163547" y="520700"/>
                </a:lnTo>
                <a:lnTo>
                  <a:pt x="2507411" y="520700"/>
                </a:lnTo>
                <a:lnTo>
                  <a:pt x="2511241" y="495300"/>
                </a:lnTo>
                <a:lnTo>
                  <a:pt x="2521762" y="444500"/>
                </a:lnTo>
                <a:lnTo>
                  <a:pt x="2536576" y="406400"/>
                </a:lnTo>
                <a:lnTo>
                  <a:pt x="2555306" y="368300"/>
                </a:lnTo>
                <a:lnTo>
                  <a:pt x="2577680" y="317500"/>
                </a:lnTo>
                <a:lnTo>
                  <a:pt x="2603423" y="292100"/>
                </a:lnTo>
                <a:lnTo>
                  <a:pt x="2559691" y="254000"/>
                </a:lnTo>
                <a:close/>
              </a:path>
              <a:path w="3338195" h="3314700">
                <a:moveTo>
                  <a:pt x="1676679" y="0"/>
                </a:moveTo>
                <a:lnTo>
                  <a:pt x="1607248" y="0"/>
                </a:lnTo>
                <a:lnTo>
                  <a:pt x="1610292" y="50800"/>
                </a:lnTo>
                <a:lnTo>
                  <a:pt x="1609013" y="88900"/>
                </a:lnTo>
                <a:lnTo>
                  <a:pt x="1603258" y="139700"/>
                </a:lnTo>
                <a:lnTo>
                  <a:pt x="1592872" y="177800"/>
                </a:lnTo>
                <a:lnTo>
                  <a:pt x="1577798" y="228600"/>
                </a:lnTo>
                <a:lnTo>
                  <a:pt x="1558689" y="266700"/>
                </a:lnTo>
                <a:lnTo>
                  <a:pt x="1535830" y="304800"/>
                </a:lnTo>
                <a:lnTo>
                  <a:pt x="1509505" y="342900"/>
                </a:lnTo>
                <a:lnTo>
                  <a:pt x="1479998" y="381000"/>
                </a:lnTo>
                <a:lnTo>
                  <a:pt x="1447594" y="406400"/>
                </a:lnTo>
                <a:lnTo>
                  <a:pt x="1412578" y="431800"/>
                </a:lnTo>
                <a:lnTo>
                  <a:pt x="1375233" y="457200"/>
                </a:lnTo>
                <a:lnTo>
                  <a:pt x="1335845" y="482600"/>
                </a:lnTo>
                <a:lnTo>
                  <a:pt x="1294698" y="495300"/>
                </a:lnTo>
                <a:lnTo>
                  <a:pt x="1252076" y="508000"/>
                </a:lnTo>
                <a:lnTo>
                  <a:pt x="2100726" y="508000"/>
                </a:lnTo>
                <a:lnTo>
                  <a:pt x="2054201" y="495300"/>
                </a:lnTo>
                <a:lnTo>
                  <a:pt x="2007615" y="495300"/>
                </a:lnTo>
                <a:lnTo>
                  <a:pt x="1962374" y="469900"/>
                </a:lnTo>
                <a:lnTo>
                  <a:pt x="1919784" y="457200"/>
                </a:lnTo>
                <a:lnTo>
                  <a:pt x="1880014" y="431800"/>
                </a:lnTo>
                <a:lnTo>
                  <a:pt x="1843233" y="406400"/>
                </a:lnTo>
                <a:lnTo>
                  <a:pt x="1809607" y="381000"/>
                </a:lnTo>
                <a:lnTo>
                  <a:pt x="1779304" y="342900"/>
                </a:lnTo>
                <a:lnTo>
                  <a:pt x="1752493" y="304800"/>
                </a:lnTo>
                <a:lnTo>
                  <a:pt x="1729342" y="266700"/>
                </a:lnTo>
                <a:lnTo>
                  <a:pt x="1710017" y="228600"/>
                </a:lnTo>
                <a:lnTo>
                  <a:pt x="1694688" y="190500"/>
                </a:lnTo>
                <a:lnTo>
                  <a:pt x="1683522" y="139700"/>
                </a:lnTo>
                <a:lnTo>
                  <a:pt x="1676686" y="101600"/>
                </a:lnTo>
                <a:lnTo>
                  <a:pt x="1674349" y="50800"/>
                </a:lnTo>
                <a:lnTo>
                  <a:pt x="1676679" y="0"/>
                </a:lnTo>
                <a:close/>
              </a:path>
            </a:pathLst>
          </a:custGeom>
          <a:solidFill>
            <a:srgbClr val="D8D9DA"/>
          </a:solidFill>
        </p:spPr>
        <p:txBody>
          <a:bodyPr wrap="square" lIns="0" tIns="0" rIns="0" bIns="0" rtlCol="0"/>
          <a:lstStyle/>
          <a:p>
            <a:endParaRPr/>
          </a:p>
        </p:txBody>
      </p:sp>
      <p:sp>
        <p:nvSpPr>
          <p:cNvPr id="19" name="object 4"/>
          <p:cNvSpPr/>
          <p:nvPr/>
        </p:nvSpPr>
        <p:spPr>
          <a:xfrm>
            <a:off x="3206187" y="1868481"/>
            <a:ext cx="4616935" cy="4327374"/>
          </a:xfrm>
          <a:prstGeom prst="rect">
            <a:avLst/>
          </a:prstGeom>
          <a:blipFill>
            <a:blip r:embed="rId4" cstate="print"/>
            <a:stretch>
              <a:fillRect/>
            </a:stretch>
          </a:blipFill>
        </p:spPr>
        <p:txBody>
          <a:bodyPr wrap="square" lIns="0" tIns="0" rIns="0" bIns="0" rtlCol="0"/>
          <a:lstStyle/>
          <a:p>
            <a:pPr marL="12700"/>
            <a:endParaRPr lang="cs-CZ" sz="2400" dirty="0">
              <a:latin typeface="Franklin Gothic Book"/>
              <a:cs typeface="Franklin Gothic Book"/>
            </a:endParaRPr>
          </a:p>
        </p:txBody>
      </p:sp>
      <p:sp>
        <p:nvSpPr>
          <p:cNvPr id="20" name="object 6"/>
          <p:cNvSpPr/>
          <p:nvPr/>
        </p:nvSpPr>
        <p:spPr>
          <a:xfrm>
            <a:off x="4234567" y="4048786"/>
            <a:ext cx="350888" cy="318922"/>
          </a:xfrm>
          <a:custGeom>
            <a:avLst/>
            <a:gdLst/>
            <a:ahLst/>
            <a:cxnLst/>
            <a:rect l="l" t="t" r="r" b="b"/>
            <a:pathLst>
              <a:path w="416560" h="416560">
                <a:moveTo>
                  <a:pt x="208140" y="0"/>
                </a:moveTo>
                <a:lnTo>
                  <a:pt x="166181" y="4227"/>
                </a:lnTo>
                <a:lnTo>
                  <a:pt x="127104" y="16352"/>
                </a:lnTo>
                <a:lnTo>
                  <a:pt x="91747" y="35538"/>
                </a:lnTo>
                <a:lnTo>
                  <a:pt x="60947" y="60947"/>
                </a:lnTo>
                <a:lnTo>
                  <a:pt x="35538" y="91746"/>
                </a:lnTo>
                <a:lnTo>
                  <a:pt x="16352" y="127103"/>
                </a:lnTo>
                <a:lnTo>
                  <a:pt x="4227" y="166176"/>
                </a:lnTo>
                <a:lnTo>
                  <a:pt x="0" y="208127"/>
                </a:lnTo>
                <a:lnTo>
                  <a:pt x="4227" y="250086"/>
                </a:lnTo>
                <a:lnTo>
                  <a:pt x="16352" y="289163"/>
                </a:lnTo>
                <a:lnTo>
                  <a:pt x="35538" y="324520"/>
                </a:lnTo>
                <a:lnTo>
                  <a:pt x="60947" y="355320"/>
                </a:lnTo>
                <a:lnTo>
                  <a:pt x="91747" y="380729"/>
                </a:lnTo>
                <a:lnTo>
                  <a:pt x="127104" y="399915"/>
                </a:lnTo>
                <a:lnTo>
                  <a:pt x="166181" y="412040"/>
                </a:lnTo>
                <a:lnTo>
                  <a:pt x="208140" y="416267"/>
                </a:lnTo>
                <a:lnTo>
                  <a:pt x="250091" y="412040"/>
                </a:lnTo>
                <a:lnTo>
                  <a:pt x="289164" y="399915"/>
                </a:lnTo>
                <a:lnTo>
                  <a:pt x="324520" y="380729"/>
                </a:lnTo>
                <a:lnTo>
                  <a:pt x="355320" y="355320"/>
                </a:lnTo>
                <a:lnTo>
                  <a:pt x="380729" y="324520"/>
                </a:lnTo>
                <a:lnTo>
                  <a:pt x="399915" y="289163"/>
                </a:lnTo>
                <a:lnTo>
                  <a:pt x="412040" y="250086"/>
                </a:lnTo>
                <a:lnTo>
                  <a:pt x="416267" y="208127"/>
                </a:lnTo>
                <a:lnTo>
                  <a:pt x="412040" y="166176"/>
                </a:lnTo>
                <a:lnTo>
                  <a:pt x="399915" y="127103"/>
                </a:lnTo>
                <a:lnTo>
                  <a:pt x="380729" y="91746"/>
                </a:lnTo>
                <a:lnTo>
                  <a:pt x="355320" y="60947"/>
                </a:lnTo>
                <a:lnTo>
                  <a:pt x="324520" y="35538"/>
                </a:lnTo>
                <a:lnTo>
                  <a:pt x="289164" y="16352"/>
                </a:lnTo>
                <a:lnTo>
                  <a:pt x="250091" y="4227"/>
                </a:lnTo>
                <a:lnTo>
                  <a:pt x="208140" y="0"/>
                </a:lnTo>
                <a:close/>
              </a:path>
            </a:pathLst>
          </a:custGeom>
          <a:solidFill>
            <a:srgbClr val="009EE0"/>
          </a:solidFill>
        </p:spPr>
        <p:txBody>
          <a:bodyPr wrap="square" lIns="0" tIns="0" rIns="0" bIns="0" rtlCol="0"/>
          <a:lstStyle/>
          <a:p>
            <a:endParaRPr/>
          </a:p>
        </p:txBody>
      </p:sp>
      <p:sp>
        <p:nvSpPr>
          <p:cNvPr id="21" name="object 16"/>
          <p:cNvSpPr txBox="1"/>
          <p:nvPr/>
        </p:nvSpPr>
        <p:spPr>
          <a:xfrm>
            <a:off x="4795711" y="3066349"/>
            <a:ext cx="219543" cy="238527"/>
          </a:xfrm>
          <a:prstGeom prst="rect">
            <a:avLst/>
          </a:prstGeom>
        </p:spPr>
        <p:txBody>
          <a:bodyPr vert="horz" wrap="square" lIns="0" tIns="0" rIns="0" bIns="0" rtlCol="0">
            <a:spAutoFit/>
          </a:bodyPr>
          <a:lstStyle/>
          <a:p>
            <a:pPr marL="12700">
              <a:lnSpc>
                <a:spcPct val="100000"/>
              </a:lnSpc>
            </a:pPr>
            <a:r>
              <a:rPr sz="1550" b="1" spc="-5" dirty="0">
                <a:solidFill>
                  <a:srgbClr val="FEFEFE"/>
                </a:solidFill>
                <a:latin typeface="Franklin Gothic Heavy"/>
                <a:cs typeface="Franklin Gothic Heavy"/>
              </a:rPr>
              <a:t>1</a:t>
            </a:r>
            <a:r>
              <a:rPr sz="1550" b="1" spc="10" dirty="0">
                <a:solidFill>
                  <a:srgbClr val="FEFEFE"/>
                </a:solidFill>
                <a:latin typeface="Franklin Gothic Heavy"/>
                <a:cs typeface="Franklin Gothic Heavy"/>
              </a:rPr>
              <a:t>1</a:t>
            </a:r>
            <a:endParaRPr sz="1550" dirty="0">
              <a:latin typeface="Franklin Gothic Heavy"/>
              <a:cs typeface="Franklin Gothic Heavy"/>
            </a:endParaRPr>
          </a:p>
        </p:txBody>
      </p:sp>
      <p:sp>
        <p:nvSpPr>
          <p:cNvPr id="22" name="object 15"/>
          <p:cNvSpPr txBox="1"/>
          <p:nvPr/>
        </p:nvSpPr>
        <p:spPr>
          <a:xfrm>
            <a:off x="4364966" y="3511357"/>
            <a:ext cx="430745" cy="238527"/>
          </a:xfrm>
          <a:prstGeom prst="rect">
            <a:avLst/>
          </a:prstGeom>
        </p:spPr>
        <p:txBody>
          <a:bodyPr vert="horz" wrap="square" lIns="0" tIns="0" rIns="0" bIns="0" rtlCol="0">
            <a:spAutoFit/>
          </a:bodyPr>
          <a:lstStyle/>
          <a:p>
            <a:pPr marL="12700">
              <a:lnSpc>
                <a:spcPct val="100000"/>
              </a:lnSpc>
            </a:pPr>
            <a:r>
              <a:rPr sz="1550" b="1" spc="-5" dirty="0">
                <a:solidFill>
                  <a:srgbClr val="FEFEFE"/>
                </a:solidFill>
                <a:latin typeface="Franklin Gothic Heavy"/>
                <a:cs typeface="Franklin Gothic Heavy"/>
              </a:rPr>
              <a:t>1</a:t>
            </a:r>
            <a:r>
              <a:rPr sz="1550" b="1" spc="10" dirty="0">
                <a:solidFill>
                  <a:srgbClr val="FEFEFE"/>
                </a:solidFill>
                <a:latin typeface="Franklin Gothic Heavy"/>
                <a:cs typeface="Franklin Gothic Heavy"/>
              </a:rPr>
              <a:t>0</a:t>
            </a:r>
            <a:endParaRPr sz="1550" dirty="0">
              <a:latin typeface="Franklin Gothic Heavy"/>
              <a:cs typeface="Franklin Gothic Heavy"/>
            </a:endParaRPr>
          </a:p>
        </p:txBody>
      </p:sp>
      <p:sp>
        <p:nvSpPr>
          <p:cNvPr id="23" name="object 8"/>
          <p:cNvSpPr txBox="1"/>
          <p:nvPr/>
        </p:nvSpPr>
        <p:spPr>
          <a:xfrm>
            <a:off x="5446109" y="2870419"/>
            <a:ext cx="137092" cy="238527"/>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1</a:t>
            </a:r>
            <a:endParaRPr sz="1550" dirty="0">
              <a:latin typeface="Franklin Gothic Heavy"/>
              <a:cs typeface="Franklin Gothic Heavy"/>
            </a:endParaRPr>
          </a:p>
        </p:txBody>
      </p:sp>
      <p:sp>
        <p:nvSpPr>
          <p:cNvPr id="24" name="object 9"/>
          <p:cNvSpPr txBox="1"/>
          <p:nvPr/>
        </p:nvSpPr>
        <p:spPr>
          <a:xfrm>
            <a:off x="6041798" y="3066349"/>
            <a:ext cx="142875" cy="253365"/>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2</a:t>
            </a:r>
            <a:endParaRPr sz="1550" dirty="0">
              <a:latin typeface="Franklin Gothic Heavy"/>
              <a:cs typeface="Franklin Gothic Heavy"/>
            </a:endParaRPr>
          </a:p>
        </p:txBody>
      </p:sp>
      <p:sp>
        <p:nvSpPr>
          <p:cNvPr id="25" name="object 21"/>
          <p:cNvSpPr txBox="1"/>
          <p:nvPr/>
        </p:nvSpPr>
        <p:spPr>
          <a:xfrm>
            <a:off x="6474162" y="3511356"/>
            <a:ext cx="284671" cy="238527"/>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3</a:t>
            </a:r>
            <a:endParaRPr sz="1550" dirty="0">
              <a:latin typeface="Franklin Gothic Heavy"/>
              <a:cs typeface="Franklin Gothic Heavy"/>
            </a:endParaRPr>
          </a:p>
        </p:txBody>
      </p:sp>
      <p:sp>
        <p:nvSpPr>
          <p:cNvPr id="26" name="object 22"/>
          <p:cNvSpPr txBox="1"/>
          <p:nvPr/>
        </p:nvSpPr>
        <p:spPr>
          <a:xfrm>
            <a:off x="6548678" y="4096401"/>
            <a:ext cx="207303" cy="238527"/>
          </a:xfrm>
          <a:prstGeom prst="rect">
            <a:avLst/>
          </a:prstGeom>
        </p:spPr>
        <p:txBody>
          <a:bodyPr vert="horz" wrap="square" lIns="0" tIns="0" rIns="0" bIns="0" rtlCol="0">
            <a:spAutoFit/>
          </a:bodyPr>
          <a:lstStyle/>
          <a:p>
            <a:pPr marL="12700">
              <a:lnSpc>
                <a:spcPct val="100000"/>
              </a:lnSpc>
            </a:pPr>
            <a:r>
              <a:rPr sz="1550" b="1" spc="10" dirty="0" smtClean="0">
                <a:solidFill>
                  <a:srgbClr val="FEFEFE"/>
                </a:solidFill>
                <a:latin typeface="Franklin Gothic Heavy"/>
                <a:cs typeface="Franklin Gothic Heavy"/>
              </a:rPr>
              <a:t>4</a:t>
            </a:r>
            <a:endParaRPr sz="1550" dirty="0">
              <a:latin typeface="Franklin Gothic Heavy"/>
              <a:cs typeface="Franklin Gothic Heavy"/>
            </a:endParaRPr>
          </a:p>
        </p:txBody>
      </p:sp>
      <p:sp>
        <p:nvSpPr>
          <p:cNvPr id="27" name="object 10"/>
          <p:cNvSpPr txBox="1"/>
          <p:nvPr/>
        </p:nvSpPr>
        <p:spPr>
          <a:xfrm>
            <a:off x="6301477" y="4625397"/>
            <a:ext cx="142875" cy="253365"/>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5</a:t>
            </a:r>
            <a:endParaRPr sz="1550" dirty="0">
              <a:latin typeface="Franklin Gothic Heavy"/>
              <a:cs typeface="Franklin Gothic Heavy"/>
            </a:endParaRPr>
          </a:p>
        </p:txBody>
      </p:sp>
      <p:sp>
        <p:nvSpPr>
          <p:cNvPr id="28" name="object 11"/>
          <p:cNvSpPr txBox="1"/>
          <p:nvPr/>
        </p:nvSpPr>
        <p:spPr>
          <a:xfrm>
            <a:off x="5764452" y="4951838"/>
            <a:ext cx="142875" cy="253365"/>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6</a:t>
            </a:r>
            <a:endParaRPr sz="1550" dirty="0">
              <a:latin typeface="Franklin Gothic Heavy"/>
              <a:cs typeface="Franklin Gothic Heavy"/>
            </a:endParaRPr>
          </a:p>
        </p:txBody>
      </p:sp>
      <p:sp>
        <p:nvSpPr>
          <p:cNvPr id="29" name="object 12"/>
          <p:cNvSpPr txBox="1"/>
          <p:nvPr/>
        </p:nvSpPr>
        <p:spPr>
          <a:xfrm>
            <a:off x="5132717" y="4951838"/>
            <a:ext cx="182709" cy="238527"/>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7</a:t>
            </a:r>
            <a:endParaRPr sz="1550" dirty="0">
              <a:latin typeface="Franklin Gothic Heavy"/>
              <a:cs typeface="Franklin Gothic Heavy"/>
            </a:endParaRPr>
          </a:p>
        </p:txBody>
      </p:sp>
      <p:sp>
        <p:nvSpPr>
          <p:cNvPr id="30" name="object 13"/>
          <p:cNvSpPr txBox="1"/>
          <p:nvPr/>
        </p:nvSpPr>
        <p:spPr>
          <a:xfrm>
            <a:off x="4606217" y="4625397"/>
            <a:ext cx="142875" cy="253365"/>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8</a:t>
            </a:r>
            <a:endParaRPr sz="1550" dirty="0">
              <a:latin typeface="Franklin Gothic Heavy"/>
              <a:cs typeface="Franklin Gothic Heavy"/>
            </a:endParaRPr>
          </a:p>
        </p:txBody>
      </p:sp>
      <p:sp>
        <p:nvSpPr>
          <p:cNvPr id="31" name="object 14"/>
          <p:cNvSpPr txBox="1"/>
          <p:nvPr/>
        </p:nvSpPr>
        <p:spPr>
          <a:xfrm>
            <a:off x="4338573" y="4081563"/>
            <a:ext cx="142875" cy="253365"/>
          </a:xfrm>
          <a:prstGeom prst="rect">
            <a:avLst/>
          </a:prstGeom>
        </p:spPr>
        <p:txBody>
          <a:bodyPr vert="horz" wrap="square" lIns="0" tIns="0" rIns="0" bIns="0" rtlCol="0">
            <a:spAutoFit/>
          </a:bodyPr>
          <a:lstStyle/>
          <a:p>
            <a:pPr marL="12700">
              <a:lnSpc>
                <a:spcPct val="100000"/>
              </a:lnSpc>
            </a:pPr>
            <a:r>
              <a:rPr sz="1550" b="1" spc="10" dirty="0">
                <a:solidFill>
                  <a:srgbClr val="FEFEFE"/>
                </a:solidFill>
                <a:latin typeface="Franklin Gothic Heavy"/>
                <a:cs typeface="Franklin Gothic Heavy"/>
              </a:rPr>
              <a:t>9</a:t>
            </a:r>
            <a:endParaRPr sz="1550" dirty="0">
              <a:latin typeface="Franklin Gothic Heavy"/>
              <a:cs typeface="Franklin Gothic Heavy"/>
            </a:endParaRPr>
          </a:p>
        </p:txBody>
      </p:sp>
      <p:sp>
        <p:nvSpPr>
          <p:cNvPr id="33" name="object 20"/>
          <p:cNvSpPr txBox="1"/>
          <p:nvPr/>
        </p:nvSpPr>
        <p:spPr>
          <a:xfrm>
            <a:off x="5358832" y="2180557"/>
            <a:ext cx="323215" cy="276999"/>
          </a:xfrm>
          <a:prstGeom prst="rect">
            <a:avLst/>
          </a:prstGeom>
        </p:spPr>
        <p:txBody>
          <a:bodyPr vert="horz" wrap="square" lIns="0" tIns="0" rIns="0" bIns="0" rtlCol="0">
            <a:spAutoFit/>
          </a:bodyPr>
          <a:lstStyle/>
          <a:p>
            <a:pPr marL="12700">
              <a:lnSpc>
                <a:spcPct val="100000"/>
              </a:lnSpc>
            </a:pPr>
            <a:r>
              <a:rPr spc="-5" dirty="0">
                <a:solidFill>
                  <a:srgbClr val="FEFEFE"/>
                </a:solidFill>
                <a:latin typeface="Franklin Gothic Book"/>
                <a:cs typeface="Franklin Gothic Book"/>
              </a:rPr>
              <a:t>t</a:t>
            </a:r>
            <a:r>
              <a:rPr spc="-15" dirty="0">
                <a:solidFill>
                  <a:srgbClr val="FEFEFE"/>
                </a:solidFill>
                <a:latin typeface="Franklin Gothic Book"/>
                <a:cs typeface="Franklin Gothic Book"/>
              </a:rPr>
              <a:t>r</a:t>
            </a:r>
            <a:r>
              <a:rPr spc="-5" dirty="0">
                <a:solidFill>
                  <a:srgbClr val="FEFEFE"/>
                </a:solidFill>
                <a:latin typeface="Franklin Gothic Book"/>
                <a:cs typeface="Franklin Gothic Book"/>
              </a:rPr>
              <a:t>h</a:t>
            </a:r>
            <a:endParaRPr dirty="0">
              <a:latin typeface="Franklin Gothic Book"/>
              <a:cs typeface="Franklin Gothic Book"/>
            </a:endParaRPr>
          </a:p>
        </p:txBody>
      </p:sp>
      <p:sp>
        <p:nvSpPr>
          <p:cNvPr id="34" name="object 17"/>
          <p:cNvSpPr txBox="1"/>
          <p:nvPr/>
        </p:nvSpPr>
        <p:spPr>
          <a:xfrm>
            <a:off x="6060924" y="2450129"/>
            <a:ext cx="1051227" cy="276999"/>
          </a:xfrm>
          <a:prstGeom prst="rect">
            <a:avLst/>
          </a:prstGeom>
        </p:spPr>
        <p:txBody>
          <a:bodyPr vert="horz" wrap="square" lIns="0" tIns="0" rIns="0" bIns="0" rtlCol="0">
            <a:spAutoFit/>
          </a:bodyPr>
          <a:lstStyle/>
          <a:p>
            <a:pPr marL="12700">
              <a:lnSpc>
                <a:spcPct val="100000"/>
              </a:lnSpc>
            </a:pPr>
            <a:r>
              <a:rPr spc="-5" dirty="0">
                <a:solidFill>
                  <a:srgbClr val="FEFEFE"/>
                </a:solidFill>
                <a:latin typeface="Franklin Gothic Book"/>
                <a:cs typeface="Franklin Gothic Book"/>
              </a:rPr>
              <a:t>manaž</a:t>
            </a:r>
            <a:r>
              <a:rPr spc="-10" dirty="0">
                <a:solidFill>
                  <a:srgbClr val="FEFEFE"/>
                </a:solidFill>
                <a:latin typeface="Franklin Gothic Book"/>
                <a:cs typeface="Franklin Gothic Book"/>
              </a:rPr>
              <a:t>e</a:t>
            </a:r>
            <a:r>
              <a:rPr spc="-5" dirty="0">
                <a:solidFill>
                  <a:srgbClr val="FEFEFE"/>
                </a:solidFill>
                <a:latin typeface="Franklin Gothic Book"/>
                <a:cs typeface="Franklin Gothic Book"/>
              </a:rPr>
              <a:t>r</a:t>
            </a:r>
            <a:endParaRPr dirty="0">
              <a:latin typeface="Franklin Gothic Book"/>
              <a:cs typeface="Franklin Gothic Book"/>
            </a:endParaRPr>
          </a:p>
        </p:txBody>
      </p:sp>
      <p:sp>
        <p:nvSpPr>
          <p:cNvPr id="35" name="object 25"/>
          <p:cNvSpPr txBox="1"/>
          <p:nvPr/>
        </p:nvSpPr>
        <p:spPr>
          <a:xfrm>
            <a:off x="6786402" y="3197039"/>
            <a:ext cx="849630" cy="276999"/>
          </a:xfrm>
          <a:prstGeom prst="rect">
            <a:avLst/>
          </a:prstGeom>
        </p:spPr>
        <p:txBody>
          <a:bodyPr vert="horz" wrap="square" lIns="0" tIns="0" rIns="0" bIns="0" rtlCol="0">
            <a:spAutoFit/>
          </a:bodyPr>
          <a:lstStyle/>
          <a:p>
            <a:pPr marL="12700">
              <a:lnSpc>
                <a:spcPct val="100000"/>
              </a:lnSpc>
            </a:pPr>
            <a:r>
              <a:rPr lang="cs-CZ" spc="-5" dirty="0">
                <a:solidFill>
                  <a:srgbClr val="FEFEFE"/>
                </a:solidFill>
                <a:latin typeface="Franklin Gothic Book"/>
                <a:cs typeface="Franklin Gothic Book"/>
              </a:rPr>
              <a:t>v</a:t>
            </a:r>
            <a:r>
              <a:rPr spc="-5" dirty="0" err="1" smtClean="0">
                <a:solidFill>
                  <a:srgbClr val="FEFEFE"/>
                </a:solidFill>
                <a:latin typeface="Franklin Gothic Book"/>
                <a:cs typeface="Franklin Gothic Book"/>
              </a:rPr>
              <a:t>lastník</a:t>
            </a:r>
            <a:r>
              <a:rPr lang="cs-CZ" spc="-5" dirty="0" smtClean="0">
                <a:solidFill>
                  <a:srgbClr val="FEFEFE"/>
                </a:solidFill>
                <a:latin typeface="Franklin Gothic Book"/>
                <a:cs typeface="Franklin Gothic Book"/>
              </a:rPr>
              <a:t> </a:t>
            </a:r>
            <a:endParaRPr dirty="0">
              <a:latin typeface="Franklin Gothic Book"/>
              <a:cs typeface="Franklin Gothic Book"/>
            </a:endParaRPr>
          </a:p>
        </p:txBody>
      </p:sp>
      <p:sp>
        <p:nvSpPr>
          <p:cNvPr id="36" name="object 26"/>
          <p:cNvSpPr txBox="1"/>
          <p:nvPr/>
        </p:nvSpPr>
        <p:spPr>
          <a:xfrm>
            <a:off x="7038689" y="4159361"/>
            <a:ext cx="676910" cy="276999"/>
          </a:xfrm>
          <a:prstGeom prst="rect">
            <a:avLst/>
          </a:prstGeom>
        </p:spPr>
        <p:txBody>
          <a:bodyPr vert="horz" wrap="square" lIns="0" tIns="0" rIns="0" bIns="0" rtlCol="0">
            <a:spAutoFit/>
          </a:bodyPr>
          <a:lstStyle/>
          <a:p>
            <a:pPr marL="12700">
              <a:lnSpc>
                <a:spcPct val="100000"/>
              </a:lnSpc>
            </a:pPr>
            <a:r>
              <a:rPr spc="-5" dirty="0">
                <a:solidFill>
                  <a:srgbClr val="FEFEFE"/>
                </a:solidFill>
                <a:latin typeface="Franklin Gothic Book"/>
                <a:cs typeface="Franklin Gothic Book"/>
              </a:rPr>
              <a:t>v</a:t>
            </a:r>
            <a:r>
              <a:rPr spc="-10" dirty="0">
                <a:solidFill>
                  <a:srgbClr val="FEFEFE"/>
                </a:solidFill>
                <a:latin typeface="Franklin Gothic Book"/>
                <a:cs typeface="Franklin Gothic Book"/>
              </a:rPr>
              <a:t>ěř</a:t>
            </a:r>
            <a:r>
              <a:rPr spc="-5" dirty="0">
                <a:solidFill>
                  <a:srgbClr val="FEFEFE"/>
                </a:solidFill>
                <a:latin typeface="Franklin Gothic Book"/>
                <a:cs typeface="Franklin Gothic Book"/>
              </a:rPr>
              <a:t>i</a:t>
            </a:r>
            <a:r>
              <a:rPr spc="-40" dirty="0">
                <a:solidFill>
                  <a:srgbClr val="FEFEFE"/>
                </a:solidFill>
                <a:latin typeface="Franklin Gothic Book"/>
                <a:cs typeface="Franklin Gothic Book"/>
              </a:rPr>
              <a:t>t</a:t>
            </a:r>
            <a:r>
              <a:rPr spc="-10" dirty="0">
                <a:solidFill>
                  <a:srgbClr val="FEFEFE"/>
                </a:solidFill>
                <a:latin typeface="Franklin Gothic Book"/>
                <a:cs typeface="Franklin Gothic Book"/>
              </a:rPr>
              <a:t>el</a:t>
            </a:r>
            <a:endParaRPr dirty="0">
              <a:latin typeface="Franklin Gothic Book"/>
              <a:cs typeface="Franklin Gothic Book"/>
            </a:endParaRPr>
          </a:p>
        </p:txBody>
      </p:sp>
      <p:sp>
        <p:nvSpPr>
          <p:cNvPr id="37" name="object 5"/>
          <p:cNvSpPr txBox="1"/>
          <p:nvPr/>
        </p:nvSpPr>
        <p:spPr>
          <a:xfrm>
            <a:off x="5073903" y="3840029"/>
            <a:ext cx="1356360" cy="369332"/>
          </a:xfrm>
          <a:prstGeom prst="rect">
            <a:avLst/>
          </a:prstGeom>
        </p:spPr>
        <p:txBody>
          <a:bodyPr vert="horz" wrap="square" lIns="0" tIns="0" rIns="0" bIns="0" rtlCol="0">
            <a:spAutoFit/>
          </a:bodyPr>
          <a:lstStyle/>
          <a:p>
            <a:pPr marL="12700">
              <a:lnSpc>
                <a:spcPct val="100000"/>
              </a:lnSpc>
            </a:pPr>
            <a:r>
              <a:rPr sz="2400" b="1" spc="5" dirty="0">
                <a:solidFill>
                  <a:srgbClr val="214F7B"/>
                </a:solidFill>
                <a:latin typeface="Franklin Gothic Heavy"/>
                <a:cs typeface="Franklin Gothic Heavy"/>
              </a:rPr>
              <a:t>re</a:t>
            </a:r>
            <a:r>
              <a:rPr sz="2400" b="1" spc="25" dirty="0">
                <a:solidFill>
                  <a:srgbClr val="214F7B"/>
                </a:solidFill>
                <a:latin typeface="Franklin Gothic Heavy"/>
                <a:cs typeface="Franklin Gothic Heavy"/>
              </a:rPr>
              <a:t>st</a:t>
            </a:r>
            <a:r>
              <a:rPr sz="2400" b="1" spc="10" dirty="0">
                <a:solidFill>
                  <a:srgbClr val="214F7B"/>
                </a:solidFill>
                <a:latin typeface="Franklin Gothic Heavy"/>
                <a:cs typeface="Franklin Gothic Heavy"/>
              </a:rPr>
              <a:t>a</a:t>
            </a:r>
            <a:r>
              <a:rPr sz="2400" b="1" spc="75" dirty="0">
                <a:solidFill>
                  <a:srgbClr val="214F7B"/>
                </a:solidFill>
                <a:latin typeface="Franklin Gothic Heavy"/>
                <a:cs typeface="Franklin Gothic Heavy"/>
              </a:rPr>
              <a:t>r</a:t>
            </a:r>
            <a:r>
              <a:rPr sz="2400" b="1" spc="10" dirty="0">
                <a:solidFill>
                  <a:srgbClr val="214F7B"/>
                </a:solidFill>
                <a:latin typeface="Franklin Gothic Heavy"/>
                <a:cs typeface="Franklin Gothic Heavy"/>
              </a:rPr>
              <a:t>t</a:t>
            </a:r>
            <a:endParaRPr sz="2400" dirty="0">
              <a:latin typeface="Franklin Gothic Heavy"/>
              <a:cs typeface="Franklin Gothic Heavy"/>
            </a:endParaRPr>
          </a:p>
        </p:txBody>
      </p:sp>
      <p:sp>
        <p:nvSpPr>
          <p:cNvPr id="38" name="object 24"/>
          <p:cNvSpPr txBox="1"/>
          <p:nvPr/>
        </p:nvSpPr>
        <p:spPr>
          <a:xfrm>
            <a:off x="6516678" y="5030916"/>
            <a:ext cx="1044022" cy="276999"/>
          </a:xfrm>
          <a:prstGeom prst="rect">
            <a:avLst/>
          </a:prstGeom>
        </p:spPr>
        <p:txBody>
          <a:bodyPr vert="horz" wrap="square" lIns="0" tIns="0" rIns="0" bIns="0" rtlCol="0">
            <a:spAutoFit/>
          </a:bodyPr>
          <a:lstStyle/>
          <a:p>
            <a:pPr marL="12700">
              <a:lnSpc>
                <a:spcPct val="100000"/>
              </a:lnSpc>
            </a:pPr>
            <a:r>
              <a:rPr spc="-5" dirty="0">
                <a:solidFill>
                  <a:srgbClr val="FEFEFE"/>
                </a:solidFill>
                <a:latin typeface="Franklin Gothic Book"/>
                <a:cs typeface="Franklin Gothic Book"/>
              </a:rPr>
              <a:t>sprá</a:t>
            </a:r>
            <a:r>
              <a:rPr spc="-35" dirty="0">
                <a:solidFill>
                  <a:srgbClr val="FEFEFE"/>
                </a:solidFill>
                <a:latin typeface="Franklin Gothic Book"/>
                <a:cs typeface="Franklin Gothic Book"/>
              </a:rPr>
              <a:t>v</a:t>
            </a:r>
            <a:r>
              <a:rPr spc="-5" dirty="0">
                <a:solidFill>
                  <a:srgbClr val="FEFEFE"/>
                </a:solidFill>
                <a:latin typeface="Franklin Gothic Book"/>
                <a:cs typeface="Franklin Gothic Book"/>
              </a:rPr>
              <a:t>ce</a:t>
            </a:r>
            <a:endParaRPr dirty="0">
              <a:latin typeface="Franklin Gothic Book"/>
              <a:cs typeface="Franklin Gothic Book"/>
            </a:endParaRPr>
          </a:p>
        </p:txBody>
      </p:sp>
      <p:sp>
        <p:nvSpPr>
          <p:cNvPr id="40" name="object 27"/>
          <p:cNvSpPr txBox="1"/>
          <p:nvPr/>
        </p:nvSpPr>
        <p:spPr>
          <a:xfrm>
            <a:off x="5657308" y="5572550"/>
            <a:ext cx="1086003" cy="276999"/>
          </a:xfrm>
          <a:prstGeom prst="rect">
            <a:avLst/>
          </a:prstGeom>
        </p:spPr>
        <p:txBody>
          <a:bodyPr vert="horz" wrap="square" lIns="0" tIns="0" rIns="0" bIns="0" rtlCol="0">
            <a:spAutoFit/>
          </a:bodyPr>
          <a:lstStyle/>
          <a:p>
            <a:pPr marL="12700">
              <a:lnSpc>
                <a:spcPct val="100000"/>
              </a:lnSpc>
            </a:pPr>
            <a:r>
              <a:rPr spc="-20" dirty="0">
                <a:solidFill>
                  <a:srgbClr val="FEFEFE"/>
                </a:solidFill>
                <a:latin typeface="Franklin Gothic Book"/>
                <a:cs typeface="Franklin Gothic Book"/>
              </a:rPr>
              <a:t>investor</a:t>
            </a:r>
            <a:endParaRPr dirty="0">
              <a:latin typeface="Franklin Gothic Book"/>
              <a:cs typeface="Franklin Gothic Book"/>
            </a:endParaRPr>
          </a:p>
        </p:txBody>
      </p:sp>
      <p:sp>
        <p:nvSpPr>
          <p:cNvPr id="41" name="object 23"/>
          <p:cNvSpPr txBox="1"/>
          <p:nvPr/>
        </p:nvSpPr>
        <p:spPr>
          <a:xfrm>
            <a:off x="4530376" y="5578026"/>
            <a:ext cx="1087053" cy="284979"/>
          </a:xfrm>
          <a:prstGeom prst="rect">
            <a:avLst/>
          </a:prstGeom>
        </p:spPr>
        <p:txBody>
          <a:bodyPr vert="horz" wrap="square" lIns="0" tIns="0" rIns="0" bIns="0" rtlCol="0">
            <a:spAutoFit/>
          </a:bodyPr>
          <a:lstStyle/>
          <a:p>
            <a:pPr marL="12700">
              <a:lnSpc>
                <a:spcPct val="100000"/>
              </a:lnSpc>
            </a:pPr>
            <a:r>
              <a:rPr spc="-10" dirty="0">
                <a:solidFill>
                  <a:srgbClr val="FEFEFE"/>
                </a:solidFill>
                <a:latin typeface="Franklin Gothic Book"/>
                <a:cs typeface="Franklin Gothic Book"/>
              </a:rPr>
              <a:t>regulátor</a:t>
            </a:r>
            <a:endParaRPr dirty="0">
              <a:latin typeface="Franklin Gothic Book"/>
              <a:cs typeface="Franklin Gothic Book"/>
            </a:endParaRPr>
          </a:p>
        </p:txBody>
      </p:sp>
      <p:sp>
        <p:nvSpPr>
          <p:cNvPr id="42" name="object 18"/>
          <p:cNvSpPr txBox="1"/>
          <p:nvPr/>
        </p:nvSpPr>
        <p:spPr>
          <a:xfrm>
            <a:off x="3745479" y="5051865"/>
            <a:ext cx="1091002" cy="276999"/>
          </a:xfrm>
          <a:prstGeom prst="rect">
            <a:avLst/>
          </a:prstGeom>
        </p:spPr>
        <p:txBody>
          <a:bodyPr vert="horz" wrap="square" lIns="0" tIns="0" rIns="0" bIns="0" rtlCol="0">
            <a:spAutoFit/>
          </a:bodyPr>
          <a:lstStyle/>
          <a:p>
            <a:pPr marL="12700">
              <a:lnSpc>
                <a:spcPct val="100000"/>
              </a:lnSpc>
            </a:pPr>
            <a:r>
              <a:rPr spc="-5" dirty="0">
                <a:solidFill>
                  <a:srgbClr val="FEFEFE"/>
                </a:solidFill>
                <a:latin typeface="Franklin Gothic Book"/>
                <a:cs typeface="Franklin Gothic Book"/>
              </a:rPr>
              <a:t>soudce</a:t>
            </a:r>
            <a:endParaRPr dirty="0">
              <a:latin typeface="Franklin Gothic Book"/>
              <a:cs typeface="Franklin Gothic Book"/>
            </a:endParaRPr>
          </a:p>
        </p:txBody>
      </p:sp>
      <p:sp>
        <p:nvSpPr>
          <p:cNvPr id="43" name="object 19"/>
          <p:cNvSpPr txBox="1"/>
          <p:nvPr/>
        </p:nvSpPr>
        <p:spPr>
          <a:xfrm>
            <a:off x="3276929" y="4131544"/>
            <a:ext cx="1043463" cy="276999"/>
          </a:xfrm>
          <a:prstGeom prst="rect">
            <a:avLst/>
          </a:prstGeom>
        </p:spPr>
        <p:txBody>
          <a:bodyPr vert="horz" wrap="square" lIns="0" tIns="0" rIns="0" bIns="0" rtlCol="0">
            <a:spAutoFit/>
          </a:bodyPr>
          <a:lstStyle/>
          <a:p>
            <a:pPr marL="12700">
              <a:lnSpc>
                <a:spcPct val="100000"/>
              </a:lnSpc>
            </a:pPr>
            <a:r>
              <a:rPr spc="-5" dirty="0">
                <a:solidFill>
                  <a:srgbClr val="FEFEFE"/>
                </a:solidFill>
                <a:latin typeface="Franklin Gothic Book"/>
                <a:cs typeface="Franklin Gothic Book"/>
              </a:rPr>
              <a:t>ad</a:t>
            </a:r>
            <a:r>
              <a:rPr spc="-35" dirty="0">
                <a:solidFill>
                  <a:srgbClr val="FEFEFE"/>
                </a:solidFill>
                <a:latin typeface="Franklin Gothic Book"/>
                <a:cs typeface="Franklin Gothic Book"/>
              </a:rPr>
              <a:t>v</a:t>
            </a:r>
            <a:r>
              <a:rPr spc="-5" dirty="0">
                <a:solidFill>
                  <a:srgbClr val="FEFEFE"/>
                </a:solidFill>
                <a:latin typeface="Franklin Gothic Book"/>
                <a:cs typeface="Franklin Gothic Book"/>
              </a:rPr>
              <a:t>okát</a:t>
            </a:r>
            <a:endParaRPr dirty="0">
              <a:latin typeface="Franklin Gothic Book"/>
              <a:cs typeface="Franklin Gothic Book"/>
            </a:endParaRPr>
          </a:p>
        </p:txBody>
      </p:sp>
      <p:sp>
        <p:nvSpPr>
          <p:cNvPr id="44" name="object 7"/>
          <p:cNvSpPr txBox="1"/>
          <p:nvPr/>
        </p:nvSpPr>
        <p:spPr>
          <a:xfrm>
            <a:off x="3417742" y="3057116"/>
            <a:ext cx="960816" cy="495520"/>
          </a:xfrm>
          <a:prstGeom prst="rect">
            <a:avLst/>
          </a:prstGeom>
        </p:spPr>
        <p:txBody>
          <a:bodyPr vert="horz" wrap="square" lIns="0" tIns="0" rIns="0" bIns="0" rtlCol="0">
            <a:spAutoFit/>
          </a:bodyPr>
          <a:lstStyle/>
          <a:p>
            <a:pPr marL="12700" marR="5080" indent="157480">
              <a:lnSpc>
                <a:spcPts val="2010"/>
              </a:lnSpc>
            </a:pPr>
            <a:r>
              <a:rPr sz="1600" spc="5" dirty="0">
                <a:solidFill>
                  <a:srgbClr val="FEFEFE"/>
                </a:solidFill>
                <a:latin typeface="Franklin Gothic Book"/>
                <a:cs typeface="Franklin Gothic Book"/>
              </a:rPr>
              <a:t>státní  </a:t>
            </a:r>
            <a:r>
              <a:rPr sz="1600" dirty="0">
                <a:solidFill>
                  <a:srgbClr val="FEFEFE"/>
                </a:solidFill>
                <a:latin typeface="Franklin Gothic Book"/>
                <a:cs typeface="Franklin Gothic Book"/>
              </a:rPr>
              <a:t>zást</a:t>
            </a:r>
            <a:r>
              <a:rPr sz="1600" spc="10" dirty="0">
                <a:solidFill>
                  <a:srgbClr val="FEFEFE"/>
                </a:solidFill>
                <a:latin typeface="Franklin Gothic Book"/>
                <a:cs typeface="Franklin Gothic Book"/>
              </a:rPr>
              <a:t>u</a:t>
            </a:r>
            <a:r>
              <a:rPr sz="1600" dirty="0">
                <a:solidFill>
                  <a:srgbClr val="FEFEFE"/>
                </a:solidFill>
                <a:latin typeface="Franklin Gothic Book"/>
                <a:cs typeface="Franklin Gothic Book"/>
              </a:rPr>
              <a:t>pce</a:t>
            </a:r>
            <a:endParaRPr sz="1600" dirty="0">
              <a:latin typeface="Franklin Gothic Book"/>
              <a:cs typeface="Franklin Gothic Book"/>
            </a:endParaRPr>
          </a:p>
        </p:txBody>
      </p:sp>
      <p:sp>
        <p:nvSpPr>
          <p:cNvPr id="45" name="object 28"/>
          <p:cNvSpPr txBox="1"/>
          <p:nvPr/>
        </p:nvSpPr>
        <p:spPr>
          <a:xfrm>
            <a:off x="4167664" y="2441029"/>
            <a:ext cx="877105" cy="276999"/>
          </a:xfrm>
          <a:prstGeom prst="rect">
            <a:avLst/>
          </a:prstGeom>
        </p:spPr>
        <p:txBody>
          <a:bodyPr vert="horz" wrap="square" lIns="0" tIns="0" rIns="0" bIns="0" rtlCol="0">
            <a:spAutoFit/>
          </a:bodyPr>
          <a:lstStyle/>
          <a:p>
            <a:pPr marL="12700">
              <a:lnSpc>
                <a:spcPct val="100000"/>
              </a:lnSpc>
            </a:pPr>
            <a:r>
              <a:rPr spc="-10" dirty="0">
                <a:solidFill>
                  <a:srgbClr val="FEFEFE"/>
                </a:solidFill>
                <a:latin typeface="Franklin Gothic Book"/>
                <a:cs typeface="Franklin Gothic Book"/>
              </a:rPr>
              <a:t>o</a:t>
            </a:r>
            <a:r>
              <a:rPr spc="-5" dirty="0">
                <a:solidFill>
                  <a:srgbClr val="FEFEFE"/>
                </a:solidFill>
                <a:latin typeface="Franklin Gothic Book"/>
                <a:cs typeface="Franklin Gothic Book"/>
              </a:rPr>
              <a:t>db</a:t>
            </a:r>
            <a:r>
              <a:rPr spc="-10" dirty="0">
                <a:solidFill>
                  <a:srgbClr val="FEFEFE"/>
                </a:solidFill>
                <a:latin typeface="Franklin Gothic Book"/>
                <a:cs typeface="Franklin Gothic Book"/>
              </a:rPr>
              <a:t>o</a:t>
            </a:r>
            <a:r>
              <a:rPr spc="50" dirty="0">
                <a:solidFill>
                  <a:srgbClr val="FEFEFE"/>
                </a:solidFill>
                <a:latin typeface="Franklin Gothic Book"/>
                <a:cs typeface="Franklin Gothic Book"/>
              </a:rPr>
              <a:t>r</a:t>
            </a:r>
            <a:r>
              <a:rPr spc="-5" dirty="0">
                <a:solidFill>
                  <a:srgbClr val="FEFEFE"/>
                </a:solidFill>
                <a:latin typeface="Franklin Gothic Book"/>
                <a:cs typeface="Franklin Gothic Book"/>
              </a:rPr>
              <a:t>y</a:t>
            </a:r>
            <a:endParaRPr dirty="0">
              <a:latin typeface="Franklin Gothic Book"/>
              <a:cs typeface="Franklin Gothic Book"/>
            </a:endParaRPr>
          </a:p>
        </p:txBody>
      </p:sp>
      <p:sp>
        <p:nvSpPr>
          <p:cNvPr id="46" name="object 32"/>
          <p:cNvSpPr txBox="1"/>
          <p:nvPr/>
        </p:nvSpPr>
        <p:spPr>
          <a:xfrm>
            <a:off x="4677653" y="1331127"/>
            <a:ext cx="2065657" cy="353943"/>
          </a:xfrm>
          <a:prstGeom prst="rect">
            <a:avLst/>
          </a:prstGeom>
        </p:spPr>
        <p:txBody>
          <a:bodyPr vert="horz" wrap="square" lIns="0" tIns="0" rIns="0" bIns="0" rtlCol="0">
            <a:spAutoFit/>
          </a:bodyPr>
          <a:lstStyle/>
          <a:p>
            <a:pPr marL="180975" marR="5080" indent="-95250">
              <a:lnSpc>
                <a:spcPct val="100000"/>
              </a:lnSpc>
              <a:tabLst>
                <a:tab pos="180975" algn="l"/>
              </a:tabLst>
            </a:pPr>
            <a:r>
              <a:rPr lang="cs-CZ" sz="1200" dirty="0" smtClean="0">
                <a:solidFill>
                  <a:srgbClr val="E6164A"/>
                </a:solidFill>
                <a:latin typeface="Franklin Gothic Book"/>
                <a:cs typeface="Franklin Gothic Book"/>
              </a:rPr>
              <a:t>  </a:t>
            </a:r>
            <a:r>
              <a:rPr sz="1100" dirty="0" smtClean="0">
                <a:solidFill>
                  <a:srgbClr val="E6164A"/>
                </a:solidFill>
                <a:latin typeface="Franklin Gothic Book"/>
                <a:cs typeface="Franklin Gothic Book"/>
              </a:rPr>
              <a:t>EKONOMICKÁ</a:t>
            </a:r>
            <a:r>
              <a:rPr sz="1100" spc="-100" dirty="0" smtClean="0">
                <a:solidFill>
                  <a:srgbClr val="E6164A"/>
                </a:solidFill>
                <a:latin typeface="Franklin Gothic Book"/>
                <a:cs typeface="Franklin Gothic Book"/>
              </a:rPr>
              <a:t> </a:t>
            </a:r>
            <a:r>
              <a:rPr sz="1100" dirty="0" smtClean="0">
                <a:solidFill>
                  <a:srgbClr val="E6164A"/>
                </a:solidFill>
                <a:latin typeface="Franklin Gothic Book"/>
                <a:cs typeface="Franklin Gothic Book"/>
              </a:rPr>
              <a:t>LOGIKA</a:t>
            </a:r>
            <a:r>
              <a:rPr lang="cs-CZ" sz="1100" dirty="0" smtClean="0">
                <a:solidFill>
                  <a:srgbClr val="E6164A"/>
                </a:solidFill>
                <a:latin typeface="Franklin Gothic Book"/>
                <a:cs typeface="Franklin Gothic Book"/>
              </a:rPr>
              <a:t> </a:t>
            </a:r>
            <a:r>
              <a:rPr sz="1100" spc="-5" dirty="0" smtClean="0">
                <a:solidFill>
                  <a:srgbClr val="E6164A"/>
                </a:solidFill>
                <a:latin typeface="Franklin Gothic Book"/>
                <a:cs typeface="Franklin Gothic Book"/>
              </a:rPr>
              <a:t>PRODUKT/AKTIVITA</a:t>
            </a:r>
            <a:endParaRPr sz="1100" dirty="0">
              <a:latin typeface="Franklin Gothic Book"/>
              <a:cs typeface="Franklin Gothic Book"/>
            </a:endParaRPr>
          </a:p>
        </p:txBody>
      </p:sp>
      <p:sp>
        <p:nvSpPr>
          <p:cNvPr id="47" name="object 34"/>
          <p:cNvSpPr txBox="1"/>
          <p:nvPr/>
        </p:nvSpPr>
        <p:spPr>
          <a:xfrm>
            <a:off x="7093009" y="2333962"/>
            <a:ext cx="1533406" cy="169277"/>
          </a:xfrm>
          <a:prstGeom prst="rect">
            <a:avLst/>
          </a:prstGeom>
        </p:spPr>
        <p:txBody>
          <a:bodyPr vert="horz" wrap="square" lIns="0" tIns="0" rIns="0" bIns="0" rtlCol="0">
            <a:spAutoFit/>
          </a:bodyPr>
          <a:lstStyle/>
          <a:p>
            <a:pPr marL="12700">
              <a:lnSpc>
                <a:spcPct val="100000"/>
              </a:lnSpc>
            </a:pPr>
            <a:r>
              <a:rPr sz="1100" spc="-5" dirty="0">
                <a:solidFill>
                  <a:srgbClr val="0771A0"/>
                </a:solidFill>
                <a:latin typeface="Franklin Gothic Book"/>
                <a:cs typeface="Franklin Gothic Book"/>
              </a:rPr>
              <a:t>NE </a:t>
            </a:r>
            <a:r>
              <a:rPr sz="1100" dirty="0">
                <a:solidFill>
                  <a:srgbClr val="0771A0"/>
                </a:solidFill>
                <a:latin typeface="Franklin Gothic Book"/>
                <a:cs typeface="Franklin Gothic Book"/>
              </a:rPr>
              <a:t>JEN</a:t>
            </a:r>
            <a:r>
              <a:rPr sz="1100" spc="-95" dirty="0">
                <a:solidFill>
                  <a:srgbClr val="0771A0"/>
                </a:solidFill>
                <a:latin typeface="Franklin Gothic Book"/>
                <a:cs typeface="Franklin Gothic Book"/>
              </a:rPr>
              <a:t> </a:t>
            </a:r>
            <a:r>
              <a:rPr sz="1100" dirty="0">
                <a:solidFill>
                  <a:srgbClr val="0771A0"/>
                </a:solidFill>
                <a:latin typeface="Franklin Gothic Book"/>
                <a:cs typeface="Franklin Gothic Book"/>
              </a:rPr>
              <a:t>„NOMINEE“</a:t>
            </a:r>
            <a:endParaRPr sz="1100" dirty="0">
              <a:latin typeface="Franklin Gothic Book"/>
              <a:cs typeface="Franklin Gothic Book"/>
            </a:endParaRPr>
          </a:p>
        </p:txBody>
      </p:sp>
      <p:sp>
        <p:nvSpPr>
          <p:cNvPr id="48" name="object 36"/>
          <p:cNvSpPr txBox="1"/>
          <p:nvPr/>
        </p:nvSpPr>
        <p:spPr>
          <a:xfrm>
            <a:off x="7834347" y="3185612"/>
            <a:ext cx="937805" cy="169277"/>
          </a:xfrm>
          <a:prstGeom prst="rect">
            <a:avLst/>
          </a:prstGeom>
        </p:spPr>
        <p:txBody>
          <a:bodyPr vert="horz" wrap="square" lIns="0" tIns="0" rIns="0" bIns="0" rtlCol="0">
            <a:spAutoFit/>
          </a:bodyPr>
          <a:lstStyle/>
          <a:p>
            <a:pPr marL="12700">
              <a:lnSpc>
                <a:spcPct val="100000"/>
              </a:lnSpc>
            </a:pPr>
            <a:r>
              <a:rPr sz="1100" spc="-5" dirty="0">
                <a:solidFill>
                  <a:srgbClr val="40623E"/>
                </a:solidFill>
                <a:latin typeface="Franklin Gothic Book"/>
                <a:cs typeface="Franklin Gothic Book"/>
              </a:rPr>
              <a:t>NETUNELUJE</a:t>
            </a:r>
            <a:endParaRPr sz="1100" dirty="0">
              <a:latin typeface="Franklin Gothic Book"/>
              <a:cs typeface="Franklin Gothic Book"/>
            </a:endParaRPr>
          </a:p>
        </p:txBody>
      </p:sp>
      <p:sp>
        <p:nvSpPr>
          <p:cNvPr id="49" name="object 38"/>
          <p:cNvSpPr txBox="1"/>
          <p:nvPr/>
        </p:nvSpPr>
        <p:spPr>
          <a:xfrm>
            <a:off x="7941538" y="4032168"/>
            <a:ext cx="1844808" cy="507831"/>
          </a:xfrm>
          <a:prstGeom prst="rect">
            <a:avLst/>
          </a:prstGeom>
        </p:spPr>
        <p:txBody>
          <a:bodyPr vert="horz" wrap="square" lIns="0" tIns="0" rIns="0" bIns="0" rtlCol="0">
            <a:spAutoFit/>
          </a:bodyPr>
          <a:lstStyle/>
          <a:p>
            <a:pPr marL="12700" marR="5080">
              <a:lnSpc>
                <a:spcPct val="100000"/>
              </a:lnSpc>
            </a:pPr>
            <a:r>
              <a:rPr sz="1100" dirty="0">
                <a:solidFill>
                  <a:srgbClr val="40623E"/>
                </a:solidFill>
                <a:latin typeface="Franklin Gothic Book"/>
                <a:cs typeface="Franklin Gothic Book"/>
              </a:rPr>
              <a:t>DLOUHODOBÁ</a:t>
            </a:r>
            <a:r>
              <a:rPr sz="1100" spc="-95" dirty="0">
                <a:solidFill>
                  <a:srgbClr val="40623E"/>
                </a:solidFill>
                <a:latin typeface="Franklin Gothic Book"/>
                <a:cs typeface="Franklin Gothic Book"/>
              </a:rPr>
              <a:t> </a:t>
            </a:r>
            <a:r>
              <a:rPr sz="1100" dirty="0">
                <a:solidFill>
                  <a:srgbClr val="40623E"/>
                </a:solidFill>
                <a:latin typeface="Franklin Gothic Book"/>
                <a:cs typeface="Franklin Gothic Book"/>
              </a:rPr>
              <a:t>PERSPEKTIVA, </a:t>
            </a:r>
            <a:endParaRPr lang="cs-CZ" sz="1100" dirty="0" smtClean="0">
              <a:solidFill>
                <a:srgbClr val="40623E"/>
              </a:solidFill>
              <a:latin typeface="Franklin Gothic Book"/>
              <a:cs typeface="Franklin Gothic Book"/>
            </a:endParaRPr>
          </a:p>
          <a:p>
            <a:pPr marL="12700" marR="5080">
              <a:lnSpc>
                <a:spcPct val="100000"/>
              </a:lnSpc>
            </a:pPr>
            <a:r>
              <a:rPr sz="1100" dirty="0" smtClean="0">
                <a:solidFill>
                  <a:srgbClr val="40623E"/>
                </a:solidFill>
                <a:latin typeface="Franklin Gothic Book"/>
                <a:cs typeface="Franklin Gothic Book"/>
              </a:rPr>
              <a:t>DŮVĚRA</a:t>
            </a:r>
            <a:endParaRPr sz="1100" dirty="0">
              <a:latin typeface="Franklin Gothic Book"/>
              <a:cs typeface="Franklin Gothic Book"/>
            </a:endParaRPr>
          </a:p>
        </p:txBody>
      </p:sp>
      <p:sp>
        <p:nvSpPr>
          <p:cNvPr id="50" name="object 42"/>
          <p:cNvSpPr txBox="1"/>
          <p:nvPr/>
        </p:nvSpPr>
        <p:spPr>
          <a:xfrm>
            <a:off x="7492246" y="5011019"/>
            <a:ext cx="2363470" cy="507831"/>
          </a:xfrm>
          <a:prstGeom prst="rect">
            <a:avLst/>
          </a:prstGeom>
        </p:spPr>
        <p:txBody>
          <a:bodyPr vert="horz" wrap="square" lIns="0" tIns="0" rIns="0" bIns="0" rtlCol="0">
            <a:spAutoFit/>
          </a:bodyPr>
          <a:lstStyle/>
          <a:p>
            <a:pPr marL="12700" marR="5080">
              <a:lnSpc>
                <a:spcPct val="100000"/>
              </a:lnSpc>
            </a:pPr>
            <a:r>
              <a:rPr sz="1100" dirty="0">
                <a:solidFill>
                  <a:srgbClr val="0771A0"/>
                </a:solidFill>
                <a:latin typeface="Franklin Gothic Book"/>
                <a:cs typeface="Franklin Gothic Book"/>
              </a:rPr>
              <a:t>DOBRÁ ZNALOST PROCESU,  ROZSÁHLÉ PRAKTICKÉ</a:t>
            </a:r>
            <a:r>
              <a:rPr sz="1100" spc="-50" dirty="0">
                <a:solidFill>
                  <a:srgbClr val="0771A0"/>
                </a:solidFill>
                <a:latin typeface="Franklin Gothic Book"/>
                <a:cs typeface="Franklin Gothic Book"/>
              </a:rPr>
              <a:t> </a:t>
            </a:r>
            <a:r>
              <a:rPr sz="1100" spc="-5" dirty="0">
                <a:solidFill>
                  <a:srgbClr val="0771A0"/>
                </a:solidFill>
                <a:latin typeface="Franklin Gothic Book"/>
                <a:cs typeface="Franklin Gothic Book"/>
              </a:rPr>
              <a:t>ZKUŠENOSTI</a:t>
            </a:r>
            <a:endParaRPr sz="1100" dirty="0">
              <a:latin typeface="Franklin Gothic Book"/>
              <a:cs typeface="Franklin Gothic Book"/>
            </a:endParaRPr>
          </a:p>
        </p:txBody>
      </p:sp>
      <p:sp>
        <p:nvSpPr>
          <p:cNvPr id="51" name="object 41"/>
          <p:cNvSpPr txBox="1"/>
          <p:nvPr/>
        </p:nvSpPr>
        <p:spPr>
          <a:xfrm>
            <a:off x="6788495" y="5785716"/>
            <a:ext cx="2598633" cy="338554"/>
          </a:xfrm>
          <a:prstGeom prst="rect">
            <a:avLst/>
          </a:prstGeom>
        </p:spPr>
        <p:txBody>
          <a:bodyPr vert="horz" wrap="square" lIns="0" tIns="0" rIns="0" bIns="0" rtlCol="0">
            <a:spAutoFit/>
          </a:bodyPr>
          <a:lstStyle/>
          <a:p>
            <a:pPr marL="12700">
              <a:lnSpc>
                <a:spcPct val="100000"/>
              </a:lnSpc>
            </a:pPr>
            <a:r>
              <a:rPr sz="1100" dirty="0">
                <a:solidFill>
                  <a:srgbClr val="40623E"/>
                </a:solidFill>
                <a:latin typeface="Franklin Gothic Book"/>
                <a:cs typeface="Franklin Gothic Book"/>
              </a:rPr>
              <a:t>NENÍ JEN</a:t>
            </a:r>
            <a:r>
              <a:rPr sz="1100" spc="-100" dirty="0">
                <a:solidFill>
                  <a:srgbClr val="40623E"/>
                </a:solidFill>
                <a:latin typeface="Franklin Gothic Book"/>
                <a:cs typeface="Franklin Gothic Book"/>
              </a:rPr>
              <a:t> </a:t>
            </a:r>
            <a:r>
              <a:rPr sz="1100" spc="20" dirty="0">
                <a:solidFill>
                  <a:srgbClr val="40623E"/>
                </a:solidFill>
                <a:latin typeface="Franklin Gothic Book"/>
                <a:cs typeface="Franklin Gothic Book"/>
              </a:rPr>
              <a:t>„SUP"</a:t>
            </a:r>
            <a:endParaRPr sz="1100" dirty="0">
              <a:latin typeface="Franklin Gothic Book"/>
              <a:cs typeface="Franklin Gothic Book"/>
            </a:endParaRPr>
          </a:p>
          <a:p>
            <a:pPr marL="12700">
              <a:lnSpc>
                <a:spcPct val="100000"/>
              </a:lnSpc>
            </a:pPr>
            <a:r>
              <a:rPr sz="1100" dirty="0">
                <a:solidFill>
                  <a:srgbClr val="40623E"/>
                </a:solidFill>
                <a:latin typeface="Franklin Gothic Book"/>
                <a:cs typeface="Franklin Gothic Book"/>
              </a:rPr>
              <a:t>VÝHODA: </a:t>
            </a:r>
            <a:r>
              <a:rPr sz="1100" spc="-5" dirty="0">
                <a:solidFill>
                  <a:srgbClr val="40623E"/>
                </a:solidFill>
                <a:latin typeface="Franklin Gothic Book"/>
                <a:cs typeface="Franklin Gothic Book"/>
              </a:rPr>
              <a:t>STRATEGICKÝ</a:t>
            </a:r>
            <a:r>
              <a:rPr sz="1100" spc="-45" dirty="0">
                <a:solidFill>
                  <a:srgbClr val="40623E"/>
                </a:solidFill>
                <a:latin typeface="Franklin Gothic Book"/>
                <a:cs typeface="Franklin Gothic Book"/>
              </a:rPr>
              <a:t> </a:t>
            </a:r>
            <a:r>
              <a:rPr sz="1100" dirty="0">
                <a:solidFill>
                  <a:srgbClr val="40623E"/>
                </a:solidFill>
                <a:latin typeface="Franklin Gothic Book"/>
                <a:cs typeface="Franklin Gothic Book"/>
              </a:rPr>
              <a:t>INVESTOR</a:t>
            </a:r>
            <a:endParaRPr sz="1100" dirty="0">
              <a:latin typeface="Franklin Gothic Book"/>
              <a:cs typeface="Franklin Gothic Book"/>
            </a:endParaRPr>
          </a:p>
        </p:txBody>
      </p:sp>
      <p:sp>
        <p:nvSpPr>
          <p:cNvPr id="52" name="object 40"/>
          <p:cNvSpPr txBox="1"/>
          <p:nvPr/>
        </p:nvSpPr>
        <p:spPr>
          <a:xfrm>
            <a:off x="-112143" y="5790024"/>
            <a:ext cx="5007556" cy="338554"/>
          </a:xfrm>
          <a:prstGeom prst="rect">
            <a:avLst/>
          </a:prstGeom>
        </p:spPr>
        <p:txBody>
          <a:bodyPr vert="horz" wrap="square" lIns="0" tIns="0" rIns="0" bIns="0" rtlCol="0">
            <a:spAutoFit/>
          </a:bodyPr>
          <a:lstStyle/>
          <a:p>
            <a:pPr marR="5080" indent="1346200" defTabSz="449263">
              <a:lnSpc>
                <a:spcPct val="100000"/>
              </a:lnSpc>
            </a:pPr>
            <a:r>
              <a:rPr sz="1100" spc="-5" dirty="0">
                <a:solidFill>
                  <a:srgbClr val="E6164A"/>
                </a:solidFill>
                <a:latin typeface="Franklin Gothic Book"/>
                <a:cs typeface="Franklin Gothic Book"/>
              </a:rPr>
              <a:t>STABILNÍ </a:t>
            </a:r>
            <a:r>
              <a:rPr sz="1100" dirty="0">
                <a:solidFill>
                  <a:srgbClr val="E6164A"/>
                </a:solidFill>
                <a:latin typeface="Franklin Gothic Book"/>
                <a:cs typeface="Franklin Gothic Book"/>
              </a:rPr>
              <a:t>PRÁVNÍ</a:t>
            </a:r>
            <a:r>
              <a:rPr sz="1100" spc="-55" dirty="0">
                <a:solidFill>
                  <a:srgbClr val="E6164A"/>
                </a:solidFill>
                <a:latin typeface="Franklin Gothic Book"/>
                <a:cs typeface="Franklin Gothic Book"/>
              </a:rPr>
              <a:t> </a:t>
            </a:r>
            <a:r>
              <a:rPr sz="1100" dirty="0" smtClean="0">
                <a:solidFill>
                  <a:srgbClr val="E6164A"/>
                </a:solidFill>
                <a:latin typeface="Franklin Gothic Book"/>
                <a:cs typeface="Franklin Gothic Book"/>
              </a:rPr>
              <a:t>RÁMEC</a:t>
            </a:r>
            <a:r>
              <a:rPr sz="1100" dirty="0">
                <a:solidFill>
                  <a:srgbClr val="E6164A"/>
                </a:solidFill>
                <a:latin typeface="Franklin Gothic Book"/>
                <a:cs typeface="Franklin Gothic Book"/>
              </a:rPr>
              <a:t>, </a:t>
            </a:r>
            <a:r>
              <a:rPr sz="1100" dirty="0" smtClean="0">
                <a:solidFill>
                  <a:srgbClr val="E6164A"/>
                </a:solidFill>
                <a:latin typeface="Franklin Gothic Book"/>
                <a:cs typeface="Franklin Gothic Book"/>
              </a:rPr>
              <a:t>NE ČASTÉ </a:t>
            </a:r>
            <a:r>
              <a:rPr sz="1100" dirty="0">
                <a:solidFill>
                  <a:srgbClr val="E6164A"/>
                </a:solidFill>
                <a:latin typeface="Franklin Gothic Book"/>
                <a:cs typeface="Franklin Gothic Book"/>
              </a:rPr>
              <a:t>ZMĚNY </a:t>
            </a:r>
            <a:r>
              <a:rPr lang="cs-CZ" sz="1100" dirty="0" smtClean="0">
                <a:solidFill>
                  <a:srgbClr val="E6164A"/>
                </a:solidFill>
                <a:latin typeface="Franklin Gothic Book"/>
                <a:cs typeface="Franklin Gothic Book"/>
              </a:rPr>
              <a:t>				</a:t>
            </a:r>
            <a:r>
              <a:rPr lang="cs-CZ" sz="1100" dirty="0">
                <a:solidFill>
                  <a:srgbClr val="E6164A"/>
                </a:solidFill>
                <a:latin typeface="Franklin Gothic Book"/>
                <a:cs typeface="Franklin Gothic Book"/>
              </a:rPr>
              <a:t>	</a:t>
            </a:r>
            <a:r>
              <a:rPr sz="1100" dirty="0" smtClean="0">
                <a:solidFill>
                  <a:srgbClr val="E6164A"/>
                </a:solidFill>
                <a:latin typeface="Franklin Gothic Book"/>
                <a:cs typeface="Franklin Gothic Book"/>
              </a:rPr>
              <a:t>PRAVIDEL </a:t>
            </a:r>
            <a:r>
              <a:rPr sz="1100" dirty="0">
                <a:solidFill>
                  <a:srgbClr val="E6164A"/>
                </a:solidFill>
                <a:latin typeface="Franklin Gothic Book"/>
                <a:cs typeface="Franklin Gothic Book"/>
              </a:rPr>
              <a:t>„ZPRAVA</a:t>
            </a:r>
            <a:r>
              <a:rPr sz="1100" spc="-65" dirty="0">
                <a:solidFill>
                  <a:srgbClr val="E6164A"/>
                </a:solidFill>
                <a:latin typeface="Franklin Gothic Book"/>
                <a:cs typeface="Franklin Gothic Book"/>
              </a:rPr>
              <a:t> </a:t>
            </a:r>
            <a:r>
              <a:rPr sz="1100" spc="10" dirty="0">
                <a:solidFill>
                  <a:srgbClr val="E6164A"/>
                </a:solidFill>
                <a:latin typeface="Franklin Gothic Book"/>
                <a:cs typeface="Franklin Gothic Book"/>
              </a:rPr>
              <a:t>DOLEVA"</a:t>
            </a:r>
            <a:endParaRPr sz="1100" dirty="0">
              <a:latin typeface="Franklin Gothic Book"/>
              <a:cs typeface="Franklin Gothic Book"/>
            </a:endParaRPr>
          </a:p>
        </p:txBody>
      </p:sp>
      <p:sp>
        <p:nvSpPr>
          <p:cNvPr id="53" name="object 39"/>
          <p:cNvSpPr txBox="1"/>
          <p:nvPr/>
        </p:nvSpPr>
        <p:spPr>
          <a:xfrm>
            <a:off x="678707" y="5030916"/>
            <a:ext cx="3086870" cy="338554"/>
          </a:xfrm>
          <a:prstGeom prst="rect">
            <a:avLst/>
          </a:prstGeom>
        </p:spPr>
        <p:txBody>
          <a:bodyPr vert="horz" wrap="square" lIns="0" tIns="0" rIns="0" bIns="0" rtlCol="0">
            <a:spAutoFit/>
          </a:bodyPr>
          <a:lstStyle/>
          <a:p>
            <a:pPr marL="12700" marR="5080" indent="-12700">
              <a:lnSpc>
                <a:spcPct val="100000"/>
              </a:lnSpc>
            </a:pPr>
            <a:r>
              <a:rPr sz="1100" spc="-5" dirty="0">
                <a:solidFill>
                  <a:srgbClr val="0771A0"/>
                </a:solidFill>
                <a:latin typeface="Franklin Gothic Book"/>
                <a:cs typeface="Franklin Gothic Book"/>
              </a:rPr>
              <a:t>CIT </a:t>
            </a:r>
            <a:r>
              <a:rPr sz="1100" dirty="0">
                <a:solidFill>
                  <a:srgbClr val="0771A0"/>
                </a:solidFill>
                <a:latin typeface="Franklin Gothic Book"/>
                <a:cs typeface="Franklin Gothic Book"/>
              </a:rPr>
              <a:t>PRO</a:t>
            </a:r>
            <a:r>
              <a:rPr sz="1100" spc="-55" dirty="0">
                <a:solidFill>
                  <a:srgbClr val="0771A0"/>
                </a:solidFill>
                <a:latin typeface="Franklin Gothic Book"/>
                <a:cs typeface="Franklin Gothic Book"/>
              </a:rPr>
              <a:t> </a:t>
            </a:r>
            <a:r>
              <a:rPr sz="1100" dirty="0">
                <a:solidFill>
                  <a:srgbClr val="0771A0"/>
                </a:solidFill>
                <a:latin typeface="Franklin Gothic Book"/>
                <a:cs typeface="Franklin Gothic Book"/>
              </a:rPr>
              <a:t>REÁLNÉ</a:t>
            </a:r>
            <a:r>
              <a:rPr sz="1100" spc="-30" dirty="0">
                <a:solidFill>
                  <a:srgbClr val="0771A0"/>
                </a:solidFill>
                <a:latin typeface="Franklin Gothic Book"/>
                <a:cs typeface="Franklin Gothic Book"/>
              </a:rPr>
              <a:t> </a:t>
            </a:r>
            <a:r>
              <a:rPr sz="1100" dirty="0">
                <a:solidFill>
                  <a:srgbClr val="0771A0"/>
                </a:solidFill>
                <a:latin typeface="Franklin Gothic Book"/>
                <a:cs typeface="Franklin Gothic Book"/>
              </a:rPr>
              <a:t>PRIORITY, </a:t>
            </a:r>
            <a:r>
              <a:rPr sz="1100" dirty="0" smtClean="0">
                <a:solidFill>
                  <a:srgbClr val="0771A0"/>
                </a:solidFill>
                <a:latin typeface="Franklin Gothic Book"/>
                <a:cs typeface="Franklin Gothic Book"/>
              </a:rPr>
              <a:t>OPERATIVNÍ </a:t>
            </a:r>
            <a:r>
              <a:rPr sz="1100" spc="-5" dirty="0">
                <a:solidFill>
                  <a:srgbClr val="0771A0"/>
                </a:solidFill>
                <a:latin typeface="Franklin Gothic Book"/>
                <a:cs typeface="Franklin Gothic Book"/>
              </a:rPr>
              <a:t>PŘÍSTUP </a:t>
            </a:r>
            <a:r>
              <a:rPr sz="1100" dirty="0">
                <a:solidFill>
                  <a:srgbClr val="0771A0"/>
                </a:solidFill>
                <a:latin typeface="Franklin Gothic Book"/>
                <a:cs typeface="Franklin Gothic Book"/>
              </a:rPr>
              <a:t>BEZ </a:t>
            </a:r>
            <a:r>
              <a:rPr sz="1100" spc="-5" dirty="0">
                <a:solidFill>
                  <a:srgbClr val="0771A0"/>
                </a:solidFill>
                <a:latin typeface="Franklin Gothic Book"/>
                <a:cs typeface="Franklin Gothic Book"/>
              </a:rPr>
              <a:t>„ČÍNSKÝCH</a:t>
            </a:r>
            <a:r>
              <a:rPr sz="1100" spc="-15" dirty="0">
                <a:solidFill>
                  <a:srgbClr val="0771A0"/>
                </a:solidFill>
                <a:latin typeface="Franklin Gothic Book"/>
                <a:cs typeface="Franklin Gothic Book"/>
              </a:rPr>
              <a:t> </a:t>
            </a:r>
            <a:r>
              <a:rPr sz="1100" spc="25" dirty="0">
                <a:solidFill>
                  <a:srgbClr val="0771A0"/>
                </a:solidFill>
                <a:latin typeface="Franklin Gothic Book"/>
                <a:cs typeface="Franklin Gothic Book"/>
              </a:rPr>
              <a:t>ZDÍ"</a:t>
            </a:r>
            <a:endParaRPr sz="1100" dirty="0">
              <a:latin typeface="Franklin Gothic Book"/>
              <a:cs typeface="Franklin Gothic Book"/>
            </a:endParaRPr>
          </a:p>
        </p:txBody>
      </p:sp>
      <p:sp>
        <p:nvSpPr>
          <p:cNvPr id="54" name="object 37"/>
          <p:cNvSpPr txBox="1"/>
          <p:nvPr/>
        </p:nvSpPr>
        <p:spPr>
          <a:xfrm>
            <a:off x="652575" y="4013321"/>
            <a:ext cx="2445092" cy="338554"/>
          </a:xfrm>
          <a:prstGeom prst="rect">
            <a:avLst/>
          </a:prstGeom>
        </p:spPr>
        <p:txBody>
          <a:bodyPr vert="horz" wrap="square" lIns="0" tIns="0" rIns="0" bIns="0" rtlCol="0">
            <a:spAutoFit/>
          </a:bodyPr>
          <a:lstStyle/>
          <a:p>
            <a:pPr marL="271780" marR="5080" indent="-259079">
              <a:lnSpc>
                <a:spcPct val="100000"/>
              </a:lnSpc>
            </a:pPr>
            <a:r>
              <a:rPr sz="1100" dirty="0">
                <a:solidFill>
                  <a:srgbClr val="0771A0"/>
                </a:solidFill>
                <a:latin typeface="Franklin Gothic Book"/>
                <a:cs typeface="Franklin Gothic Book"/>
              </a:rPr>
              <a:t>ZNALOST </a:t>
            </a:r>
            <a:r>
              <a:rPr sz="1100" dirty="0" smtClean="0">
                <a:solidFill>
                  <a:srgbClr val="0771A0"/>
                </a:solidFill>
                <a:latin typeface="Franklin Gothic Book"/>
                <a:cs typeface="Franklin Gothic Book"/>
              </a:rPr>
              <a:t>DOSAŽITELNÝCH</a:t>
            </a:r>
            <a:r>
              <a:rPr lang="cs-CZ" sz="1100" spc="-100" dirty="0">
                <a:solidFill>
                  <a:srgbClr val="0771A0"/>
                </a:solidFill>
                <a:latin typeface="Franklin Gothic Book"/>
                <a:cs typeface="Franklin Gothic Book"/>
              </a:rPr>
              <a:t> </a:t>
            </a:r>
            <a:r>
              <a:rPr sz="1100" dirty="0" smtClean="0">
                <a:solidFill>
                  <a:srgbClr val="0771A0"/>
                </a:solidFill>
                <a:latin typeface="Franklin Gothic Book"/>
                <a:cs typeface="Franklin Gothic Book"/>
              </a:rPr>
              <a:t>CÍLŮ,</a:t>
            </a:r>
            <a:endParaRPr lang="cs-CZ" sz="1100" dirty="0" smtClean="0">
              <a:solidFill>
                <a:srgbClr val="0771A0"/>
              </a:solidFill>
              <a:latin typeface="Franklin Gothic Book"/>
              <a:cs typeface="Franklin Gothic Book"/>
            </a:endParaRPr>
          </a:p>
          <a:p>
            <a:pPr marL="271780" marR="5080" indent="-259079">
              <a:lnSpc>
                <a:spcPct val="100000"/>
              </a:lnSpc>
            </a:pPr>
            <a:r>
              <a:rPr sz="1100" spc="-5" dirty="0" smtClean="0">
                <a:solidFill>
                  <a:srgbClr val="0771A0"/>
                </a:solidFill>
                <a:latin typeface="Franklin Gothic Book"/>
                <a:cs typeface="Franklin Gothic Book"/>
              </a:rPr>
              <a:t>KONSTRUKTIVNÍ</a:t>
            </a:r>
            <a:r>
              <a:rPr sz="1100" spc="-40" dirty="0" smtClean="0">
                <a:solidFill>
                  <a:srgbClr val="0771A0"/>
                </a:solidFill>
                <a:latin typeface="Franklin Gothic Book"/>
                <a:cs typeface="Franklin Gothic Book"/>
              </a:rPr>
              <a:t> </a:t>
            </a:r>
            <a:r>
              <a:rPr sz="1100" dirty="0">
                <a:solidFill>
                  <a:srgbClr val="0771A0"/>
                </a:solidFill>
                <a:latin typeface="Franklin Gothic Book"/>
                <a:cs typeface="Franklin Gothic Book"/>
              </a:rPr>
              <a:t>STRATEGIE</a:t>
            </a:r>
            <a:endParaRPr sz="1100" dirty="0">
              <a:latin typeface="Franklin Gothic Book"/>
              <a:cs typeface="Franklin Gothic Book"/>
            </a:endParaRPr>
          </a:p>
        </p:txBody>
      </p:sp>
      <p:sp>
        <p:nvSpPr>
          <p:cNvPr id="55" name="object 35"/>
          <p:cNvSpPr txBox="1"/>
          <p:nvPr/>
        </p:nvSpPr>
        <p:spPr>
          <a:xfrm>
            <a:off x="1010399" y="3014158"/>
            <a:ext cx="2403115" cy="338554"/>
          </a:xfrm>
          <a:prstGeom prst="rect">
            <a:avLst/>
          </a:prstGeom>
        </p:spPr>
        <p:txBody>
          <a:bodyPr vert="horz" wrap="square" lIns="0" tIns="0" rIns="0" bIns="0" rtlCol="0">
            <a:spAutoFit/>
          </a:bodyPr>
          <a:lstStyle/>
          <a:p>
            <a:pPr marR="5080" defTabSz="179388">
              <a:lnSpc>
                <a:spcPct val="100000"/>
              </a:lnSpc>
            </a:pPr>
            <a:r>
              <a:rPr sz="1100" dirty="0" smtClean="0">
                <a:solidFill>
                  <a:srgbClr val="0771A0"/>
                </a:solidFill>
                <a:latin typeface="Franklin Gothic Book"/>
                <a:cs typeface="Franklin Gothic Book"/>
              </a:rPr>
              <a:t>NE JEN </a:t>
            </a:r>
            <a:r>
              <a:rPr sz="1100" spc="10" dirty="0" smtClean="0">
                <a:solidFill>
                  <a:srgbClr val="0771A0"/>
                </a:solidFill>
                <a:latin typeface="Franklin Gothic Book"/>
                <a:cs typeface="Franklin Gothic Book"/>
              </a:rPr>
              <a:t>„DELFÍN"</a:t>
            </a:r>
            <a:r>
              <a:rPr sz="1100" spc="-75" dirty="0" smtClean="0">
                <a:solidFill>
                  <a:srgbClr val="0771A0"/>
                </a:solidFill>
                <a:latin typeface="Franklin Gothic Book"/>
                <a:cs typeface="Franklin Gothic Book"/>
              </a:rPr>
              <a:t> </a:t>
            </a:r>
            <a:r>
              <a:rPr sz="1100" dirty="0" smtClean="0">
                <a:solidFill>
                  <a:srgbClr val="0771A0"/>
                </a:solidFill>
                <a:latin typeface="Franklin Gothic Book"/>
                <a:cs typeface="Franklin Gothic Book"/>
              </a:rPr>
              <a:t>HÁ</a:t>
            </a:r>
            <a:r>
              <a:rPr lang="cs-CZ" sz="1100" dirty="0" smtClean="0">
                <a:solidFill>
                  <a:srgbClr val="0771A0"/>
                </a:solidFill>
                <a:latin typeface="Franklin Gothic Book"/>
                <a:cs typeface="Franklin Gothic Book"/>
              </a:rPr>
              <a:t>JÍ </a:t>
            </a:r>
            <a:r>
              <a:rPr sz="1100" dirty="0" smtClean="0">
                <a:solidFill>
                  <a:srgbClr val="0771A0"/>
                </a:solidFill>
                <a:latin typeface="Franklin Gothic Book"/>
                <a:cs typeface="Franklin Gothic Book"/>
              </a:rPr>
              <a:t>CELOSPOLEČENSKÝ</a:t>
            </a:r>
            <a:r>
              <a:rPr sz="1100" spc="200" dirty="0" smtClean="0">
                <a:solidFill>
                  <a:srgbClr val="0771A0"/>
                </a:solidFill>
                <a:latin typeface="Franklin Gothic Book"/>
                <a:cs typeface="Franklin Gothic Book"/>
              </a:rPr>
              <a:t> </a:t>
            </a:r>
            <a:r>
              <a:rPr sz="1100" dirty="0">
                <a:solidFill>
                  <a:srgbClr val="0771A0"/>
                </a:solidFill>
                <a:latin typeface="Franklin Gothic Book"/>
                <a:cs typeface="Franklin Gothic Book"/>
              </a:rPr>
              <a:t>ZÁJEM</a:t>
            </a:r>
            <a:endParaRPr sz="1100" dirty="0">
              <a:latin typeface="Franklin Gothic Book"/>
              <a:cs typeface="Franklin Gothic Book"/>
            </a:endParaRPr>
          </a:p>
        </p:txBody>
      </p:sp>
      <p:sp>
        <p:nvSpPr>
          <p:cNvPr id="56" name="object 33"/>
          <p:cNvSpPr txBox="1"/>
          <p:nvPr/>
        </p:nvSpPr>
        <p:spPr>
          <a:xfrm>
            <a:off x="1210880" y="2335117"/>
            <a:ext cx="3007440" cy="169277"/>
          </a:xfrm>
          <a:prstGeom prst="rect">
            <a:avLst/>
          </a:prstGeom>
        </p:spPr>
        <p:txBody>
          <a:bodyPr vert="horz" wrap="square" lIns="0" tIns="0" rIns="0" bIns="0" rtlCol="0">
            <a:spAutoFit/>
          </a:bodyPr>
          <a:lstStyle/>
          <a:p>
            <a:pPr marL="12700">
              <a:lnSpc>
                <a:spcPct val="100000"/>
              </a:lnSpc>
            </a:pPr>
            <a:r>
              <a:rPr sz="1100" dirty="0">
                <a:solidFill>
                  <a:srgbClr val="C38422"/>
                </a:solidFill>
                <a:latin typeface="Franklin Gothic Book"/>
                <a:cs typeface="Franklin Gothic Book"/>
              </a:rPr>
              <a:t>REÁLNÝ </a:t>
            </a:r>
            <a:r>
              <a:rPr sz="1100" spc="-5" dirty="0">
                <a:solidFill>
                  <a:srgbClr val="C38422"/>
                </a:solidFill>
                <a:latin typeface="Franklin Gothic Book"/>
                <a:cs typeface="Franklin Gothic Book"/>
              </a:rPr>
              <a:t>(NE POPULISTICKÝ)</a:t>
            </a:r>
            <a:r>
              <a:rPr sz="1100" spc="15" dirty="0">
                <a:solidFill>
                  <a:srgbClr val="C38422"/>
                </a:solidFill>
                <a:latin typeface="Franklin Gothic Book"/>
                <a:cs typeface="Franklin Gothic Book"/>
              </a:rPr>
              <a:t> </a:t>
            </a:r>
            <a:r>
              <a:rPr sz="1100" spc="-5" dirty="0">
                <a:solidFill>
                  <a:srgbClr val="C38422"/>
                </a:solidFill>
                <a:latin typeface="Franklin Gothic Book"/>
                <a:cs typeface="Franklin Gothic Book"/>
              </a:rPr>
              <a:t>PŘÍSTUP</a:t>
            </a:r>
            <a:endParaRPr sz="1100" dirty="0">
              <a:latin typeface="Franklin Gothic Book"/>
              <a:cs typeface="Franklin Gothic Book"/>
            </a:endParaRPr>
          </a:p>
        </p:txBody>
      </p:sp>
    </p:spTree>
    <p:extLst>
      <p:ext uri="{BB962C8B-B14F-4D97-AF65-F5344CB8AC3E}">
        <p14:creationId xmlns:p14="http://schemas.microsoft.com/office/powerpoint/2010/main" val="1049516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7</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Role advokáta - zákon</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34314" y="1762897"/>
            <a:ext cx="8641491" cy="4613412"/>
          </a:xfrm>
        </p:spPr>
        <p:txBody>
          <a:bodyPr/>
          <a:lstStyle/>
          <a:p>
            <a:pPr marL="0" indent="0">
              <a:buNone/>
            </a:pPr>
            <a:endParaRPr lang="cs-CZ" i="1" dirty="0"/>
          </a:p>
          <a:p>
            <a:pPr marL="0" indent="0" algn="ctr">
              <a:lnSpc>
                <a:spcPts val="3000"/>
              </a:lnSpc>
              <a:buNone/>
            </a:pPr>
            <a:r>
              <a:rPr lang="cs-CZ" sz="2000" b="1" i="1" dirty="0"/>
              <a:t>           </a:t>
            </a:r>
            <a:endParaRPr lang="cs-CZ" sz="2000" b="1" i="1" dirty="0" smtClean="0"/>
          </a:p>
          <a:p>
            <a:pPr marL="0" indent="0" algn="ctr">
              <a:lnSpc>
                <a:spcPts val="3000"/>
              </a:lnSpc>
              <a:buNone/>
            </a:pPr>
            <a:r>
              <a:rPr lang="cs-CZ" sz="2000" b="1" i="1" dirty="0" smtClean="0">
                <a:solidFill>
                  <a:srgbClr val="054777"/>
                </a:solidFill>
              </a:rPr>
              <a:t>Základní </a:t>
            </a:r>
            <a:r>
              <a:rPr lang="cs-CZ" sz="2000" b="1" i="1" dirty="0">
                <a:solidFill>
                  <a:srgbClr val="054777"/>
                </a:solidFill>
              </a:rPr>
              <a:t>povinností advokáta je chránit a </a:t>
            </a:r>
            <a:r>
              <a:rPr lang="cs-CZ" sz="2000" b="1" i="1" dirty="0" smtClean="0">
                <a:solidFill>
                  <a:srgbClr val="054777"/>
                </a:solidFill>
              </a:rPr>
              <a:t>prosazovat práva </a:t>
            </a:r>
            <a:r>
              <a:rPr lang="cs-CZ" sz="2000" b="1" i="1" dirty="0">
                <a:solidFill>
                  <a:srgbClr val="054777"/>
                </a:solidFill>
              </a:rPr>
              <a:t>a oprávněné zájmy klienta, řídit se jeho pokyny, využívat při výkonu advokacie důsledně všechny zákonné prostředky a v jejich rámci uplatňovat v zájmu klienta vše, co podle svého přesvědčení pokládá za </a:t>
            </a:r>
            <a:r>
              <a:rPr lang="cs-CZ" sz="2000" b="1" i="1" dirty="0" smtClean="0">
                <a:solidFill>
                  <a:srgbClr val="054777"/>
                </a:solidFill>
              </a:rPr>
              <a:t>prospěšné</a:t>
            </a:r>
            <a:r>
              <a:rPr lang="cs-CZ" sz="2000" b="1" dirty="0">
                <a:solidFill>
                  <a:srgbClr val="054777"/>
                </a:solidFill>
              </a:rPr>
              <a:t> </a:t>
            </a:r>
            <a:r>
              <a:rPr lang="cs-CZ" sz="2000" b="1" i="1" dirty="0" smtClean="0">
                <a:solidFill>
                  <a:srgbClr val="054777"/>
                </a:solidFill>
              </a:rPr>
              <a:t>(§ </a:t>
            </a:r>
            <a:r>
              <a:rPr lang="cs-CZ" sz="2000" b="1" i="1" dirty="0">
                <a:solidFill>
                  <a:srgbClr val="054777"/>
                </a:solidFill>
              </a:rPr>
              <a:t>16 ZA)</a:t>
            </a:r>
            <a:endParaRPr lang="cs-CZ" sz="2000" b="1" dirty="0">
              <a:solidFill>
                <a:srgbClr val="054777"/>
              </a:solidFill>
            </a:endParaRPr>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11246682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Předcházení úpadku</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70</a:t>
            </a:fld>
            <a:endParaRPr lang="cs-CZ"/>
          </a:p>
        </p:txBody>
      </p:sp>
      <p:sp>
        <p:nvSpPr>
          <p:cNvPr id="12" name="Zástupný symbol pro obsah 11"/>
          <p:cNvSpPr>
            <a:spLocks noGrp="1"/>
          </p:cNvSpPr>
          <p:nvPr>
            <p:ph sz="quarter" idx="12"/>
          </p:nvPr>
        </p:nvSpPr>
        <p:spPr>
          <a:xfrm>
            <a:off x="381000" y="2001465"/>
            <a:ext cx="9144000" cy="4136404"/>
          </a:xfrm>
        </p:spPr>
        <p:txBody>
          <a:bodyPr/>
          <a:lstStyle/>
          <a:p>
            <a:pPr marL="623888" indent="-358775">
              <a:buFont typeface="Arial" panose="020B0604020202020204" pitchFamily="34" charset="0"/>
              <a:buChar char="•"/>
            </a:pPr>
            <a:r>
              <a:rPr lang="cs-CZ" sz="2000" b="1" dirty="0"/>
              <a:t>klíčová role manažerů/osobní odpovědnost</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výplata dividendy – nezpůsobí úpadek?</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hodnocení investice – neohrozí platební neschopnost? (SAZKA)</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optimalizace kapitálové struktury – generuje provoz zdroje na obsluhu dluhu?</a:t>
            </a:r>
          </a:p>
          <a:p>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3"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41714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„Potěmkinova vesnice“ SAZKA 2007</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71</a:t>
            </a:fld>
            <a:endParaRPr lang="cs-CZ"/>
          </a:p>
        </p:txBody>
      </p:sp>
      <p:pic>
        <p:nvPicPr>
          <p:cNvPr id="33" name="Obrázek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30" y="1917585"/>
            <a:ext cx="5989320" cy="4386834"/>
          </a:xfrm>
          <a:prstGeom prst="rect">
            <a:avLst/>
          </a:prstGeom>
        </p:spPr>
      </p:pic>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9" name="Obrázek 8"/>
          <p:cNvPicPr>
            <a:picLocks noChangeAspect="1"/>
          </p:cNvPicPr>
          <p:nvPr/>
        </p:nvPicPr>
        <p:blipFill>
          <a:blip r:embed="rId3"/>
          <a:stretch>
            <a:fillRect/>
          </a:stretch>
        </p:blipFill>
        <p:spPr>
          <a:xfrm>
            <a:off x="7377144" y="5729785"/>
            <a:ext cx="1296837" cy="504326"/>
          </a:xfrm>
          <a:prstGeom prst="rect">
            <a:avLst/>
          </a:prstGeom>
        </p:spPr>
      </p:pic>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68849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Skutečná SAZKA 2007</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72</a:t>
            </a:fld>
            <a:endParaRPr lang="cs-CZ"/>
          </a:p>
        </p:txBody>
      </p:sp>
      <p:pic>
        <p:nvPicPr>
          <p:cNvPr id="7" name="Obrázek 6"/>
          <p:cNvPicPr>
            <a:picLocks noChangeAspect="1"/>
          </p:cNvPicPr>
          <p:nvPr/>
        </p:nvPicPr>
        <p:blipFill>
          <a:blip r:embed="rId2"/>
          <a:stretch>
            <a:fillRect/>
          </a:stretch>
        </p:blipFill>
        <p:spPr>
          <a:xfrm>
            <a:off x="489706" y="1927124"/>
            <a:ext cx="5992887" cy="4383404"/>
          </a:xfrm>
          <a:prstGeom prst="rect">
            <a:avLst/>
          </a:prstGeom>
        </p:spPr>
      </p:pic>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9" name="Obrázek 8"/>
          <p:cNvPicPr>
            <a:picLocks noChangeAspect="1"/>
          </p:cNvPicPr>
          <p:nvPr/>
        </p:nvPicPr>
        <p:blipFill>
          <a:blip r:embed="rId3"/>
          <a:stretch>
            <a:fillRect/>
          </a:stretch>
        </p:blipFill>
        <p:spPr>
          <a:xfrm>
            <a:off x="7377144" y="5729785"/>
            <a:ext cx="1296837" cy="504326"/>
          </a:xfrm>
          <a:prstGeom prst="rect">
            <a:avLst/>
          </a:prstGeom>
        </p:spPr>
      </p:pic>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67166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Finanční situace SAZKY 2007</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73</a:t>
            </a:fld>
            <a:endParaRPr lang="cs-CZ"/>
          </a:p>
        </p:txBody>
      </p:sp>
      <p:pic>
        <p:nvPicPr>
          <p:cNvPr id="2" name="Zástupný symbol pro obsah 1"/>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88554" y="1677153"/>
            <a:ext cx="6020209" cy="4135437"/>
          </a:xfrm>
        </p:spPr>
      </p:pic>
      <p:pic>
        <p:nvPicPr>
          <p:cNvPr id="7" name="Obrázek 6"/>
          <p:cNvPicPr>
            <a:picLocks noChangeAspect="1"/>
          </p:cNvPicPr>
          <p:nvPr/>
        </p:nvPicPr>
        <p:blipFill>
          <a:blip r:embed="rId3"/>
          <a:stretch>
            <a:fillRect/>
          </a:stretch>
        </p:blipFill>
        <p:spPr>
          <a:xfrm>
            <a:off x="7377144" y="5729785"/>
            <a:ext cx="1296837" cy="504326"/>
          </a:xfrm>
          <a:prstGeom prst="rect">
            <a:avLst/>
          </a:prstGeom>
        </p:spPr>
      </p:pic>
      <p:grpSp>
        <p:nvGrpSpPr>
          <p:cNvPr id="8"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4"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spTree>
    <p:extLst>
      <p:ext uri="{BB962C8B-B14F-4D97-AF65-F5344CB8AC3E}">
        <p14:creationId xmlns:p14="http://schemas.microsoft.com/office/powerpoint/2010/main" val="8512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a:xfrm>
            <a:off x="3314700" y="636827"/>
            <a:ext cx="6210300" cy="664797"/>
          </a:xfrm>
        </p:spPr>
        <p:txBody>
          <a:bodyPr/>
          <a:lstStyle/>
          <a:p>
            <a:pPr algn="ctr"/>
            <a:r>
              <a:rPr lang="cs-CZ" dirty="0"/>
              <a:t>Test insolvence před dělením zdrojů korporace</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74</a:t>
            </a:fld>
            <a:endParaRPr lang="cs-CZ"/>
          </a:p>
        </p:txBody>
      </p:sp>
      <p:graphicFrame>
        <p:nvGraphicFramePr>
          <p:cNvPr id="9" name="Graf 8"/>
          <p:cNvGraphicFramePr/>
          <p:nvPr>
            <p:extLst/>
          </p:nvPr>
        </p:nvGraphicFramePr>
        <p:xfrm>
          <a:off x="5643148" y="2090737"/>
          <a:ext cx="3708000" cy="4176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Zástupný symbol pro obsah 11"/>
          <p:cNvSpPr>
            <a:spLocks noGrp="1"/>
          </p:cNvSpPr>
          <p:nvPr>
            <p:ph sz="quarter" idx="12"/>
          </p:nvPr>
        </p:nvSpPr>
        <p:spPr>
          <a:xfrm>
            <a:off x="381000" y="2090737"/>
            <a:ext cx="9144000" cy="4136404"/>
          </a:xfrm>
        </p:spPr>
        <p:txBody>
          <a:bodyPr/>
          <a:lstStyle/>
          <a:p>
            <a:pPr marL="0" indent="0">
              <a:buNone/>
            </a:pPr>
            <a:endParaRPr lang="cs-CZ" b="1" i="1" dirty="0"/>
          </a:p>
          <a:p>
            <a:pPr marL="0" indent="0" algn="ctr">
              <a:buNone/>
            </a:pPr>
            <a:endParaRPr lang="cs-CZ" sz="2200" b="1" i="1" dirty="0" smtClean="0">
              <a:solidFill>
                <a:schemeClr val="bg2"/>
              </a:solidFill>
            </a:endParaRPr>
          </a:p>
          <a:p>
            <a:pPr marL="0" indent="0" algn="ctr">
              <a:buNone/>
            </a:pPr>
            <a:r>
              <a:rPr lang="cs-CZ" sz="2200" b="1" i="1" dirty="0" smtClean="0">
                <a:solidFill>
                  <a:schemeClr val="bg2"/>
                </a:solidFill>
              </a:rPr>
              <a:t>Obchodní </a:t>
            </a:r>
            <a:r>
              <a:rPr lang="cs-CZ" sz="2200" b="1" i="1" dirty="0">
                <a:solidFill>
                  <a:schemeClr val="bg2"/>
                </a:solidFill>
              </a:rPr>
              <a:t>korporace nesmí vyplatit zisk nebo prostředky z jiných vlastních zdrojů, ani na ně vyplácet zálohy, pokud by si tím přivodila úpadek podle jiného právního předpisu.</a:t>
            </a:r>
          </a:p>
          <a:p>
            <a:endParaRPr lang="cs-CZ" i="1" dirty="0">
              <a:solidFill>
                <a:schemeClr val="bg2"/>
              </a:solidFill>
            </a:endParaRPr>
          </a:p>
          <a:p>
            <a:pPr marL="0" indent="0" algn="ctr">
              <a:buNone/>
            </a:pPr>
            <a:r>
              <a:rPr lang="pl-PL" i="1" dirty="0">
                <a:solidFill>
                  <a:schemeClr val="bg2"/>
                </a:solidFill>
              </a:rPr>
              <a:t>(§ 40 odst. 1 zákona o obchodních korporacích)</a:t>
            </a:r>
          </a:p>
          <a:p>
            <a:pPr marL="0" indent="0">
              <a:buNone/>
            </a:pPr>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44878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a:xfrm>
            <a:off x="3314700" y="803026"/>
            <a:ext cx="6210300" cy="332399"/>
          </a:xfrm>
        </p:spPr>
        <p:txBody>
          <a:bodyPr/>
          <a:lstStyle/>
          <a:p>
            <a:pPr algn="ctr"/>
            <a:r>
              <a:rPr lang="cs-CZ" dirty="0"/>
              <a:t>Záloha na podíl na zisku</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75</a:t>
            </a:fld>
            <a:endParaRPr lang="cs-CZ"/>
          </a:p>
        </p:txBody>
      </p:sp>
      <p:graphicFrame>
        <p:nvGraphicFramePr>
          <p:cNvPr id="9" name="Graf 8"/>
          <p:cNvGraphicFramePr/>
          <p:nvPr>
            <p:extLst/>
          </p:nvPr>
        </p:nvGraphicFramePr>
        <p:xfrm>
          <a:off x="5643148" y="2090737"/>
          <a:ext cx="3708000" cy="4176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Zástupný symbol pro obsah 11"/>
          <p:cNvSpPr>
            <a:spLocks noGrp="1"/>
          </p:cNvSpPr>
          <p:nvPr>
            <p:ph sz="quarter" idx="12"/>
          </p:nvPr>
        </p:nvSpPr>
        <p:spPr>
          <a:xfrm>
            <a:off x="381000" y="2001465"/>
            <a:ext cx="9144000" cy="4136404"/>
          </a:xfrm>
        </p:spPr>
        <p:txBody>
          <a:bodyPr>
            <a:normAutofit/>
          </a:bodyPr>
          <a:lstStyle/>
          <a:p>
            <a:pPr marL="0" indent="0">
              <a:buNone/>
            </a:pPr>
            <a:endParaRPr lang="cs-CZ" b="1" i="1" dirty="0"/>
          </a:p>
          <a:p>
            <a:pPr marL="0" indent="0" algn="ctr">
              <a:buNone/>
            </a:pPr>
            <a:endParaRPr lang="cs-CZ" sz="2200" b="1" i="1" dirty="0" smtClean="0">
              <a:solidFill>
                <a:schemeClr val="bg2"/>
              </a:solidFill>
            </a:endParaRPr>
          </a:p>
          <a:p>
            <a:pPr marL="0" indent="0" algn="ctr">
              <a:buNone/>
            </a:pPr>
            <a:r>
              <a:rPr lang="cs-CZ" sz="2200" b="1" i="1" dirty="0" smtClean="0">
                <a:solidFill>
                  <a:schemeClr val="bg2"/>
                </a:solidFill>
              </a:rPr>
              <a:t>Zálohu </a:t>
            </a:r>
            <a:r>
              <a:rPr lang="cs-CZ" sz="2200" b="1" i="1" dirty="0">
                <a:solidFill>
                  <a:schemeClr val="bg2"/>
                </a:solidFill>
              </a:rPr>
              <a:t>na výplatu podílu na zisku lze vyplácet jen na základě mezitímní účetní závěrky,  ze které vyplyne, že obchodní korporace má dostatek prostředků na rozdělení zisku.</a:t>
            </a:r>
          </a:p>
          <a:p>
            <a:pPr marL="0" indent="0" algn="ctr">
              <a:buNone/>
            </a:pPr>
            <a:endParaRPr lang="cs-CZ" sz="2200" b="1" i="1" dirty="0">
              <a:solidFill>
                <a:schemeClr val="bg2"/>
              </a:solidFill>
            </a:endParaRPr>
          </a:p>
          <a:p>
            <a:pPr marL="0" indent="0" algn="ctr">
              <a:buNone/>
            </a:pPr>
            <a:r>
              <a:rPr lang="pl-PL" dirty="0">
                <a:solidFill>
                  <a:schemeClr val="bg2"/>
                </a:solidFill>
              </a:rPr>
              <a:t>(§ 40 odst. 2 zákona o obchodních korporacích)</a:t>
            </a:r>
          </a:p>
          <a:p>
            <a:pPr marL="0" indent="0">
              <a:buNone/>
            </a:pPr>
            <a:endParaRPr lang="cs-CZ" b="1" i="1" dirty="0">
              <a:solidFill>
                <a:srgbClr val="FF0000"/>
              </a:solidFill>
            </a:endParaRPr>
          </a:p>
          <a:p>
            <a:pPr marL="0" indent="0">
              <a:buNone/>
            </a:pPr>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56099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76</a:t>
            </a:fld>
            <a:endParaRPr lang="cs-CZ"/>
          </a:p>
        </p:txBody>
      </p:sp>
      <p:sp>
        <p:nvSpPr>
          <p:cNvPr id="4" name="Zástupný symbol pro obsah 3"/>
          <p:cNvSpPr>
            <a:spLocks noGrp="1"/>
          </p:cNvSpPr>
          <p:nvPr>
            <p:ph sz="quarter" idx="12"/>
          </p:nvPr>
        </p:nvSpPr>
        <p:spPr>
          <a:xfrm>
            <a:off x="588554" y="2090365"/>
            <a:ext cx="8936446" cy="4136404"/>
          </a:xfrm>
        </p:spPr>
        <p:txBody>
          <a:bodyPr/>
          <a:lstStyle/>
          <a:p>
            <a:pPr marL="0" indent="0">
              <a:buNone/>
            </a:pPr>
            <a:endParaRPr lang="cs-CZ" b="1" i="1" dirty="0"/>
          </a:p>
          <a:p>
            <a:pPr marL="0" indent="0">
              <a:buNone/>
            </a:pPr>
            <a:endParaRPr lang="cs-CZ" b="1" i="1" dirty="0"/>
          </a:p>
          <a:p>
            <a:pPr marL="0" indent="0" algn="ctr">
              <a:buNone/>
            </a:pPr>
            <a:r>
              <a:rPr lang="cs-CZ" sz="2200" b="1" dirty="0">
                <a:solidFill>
                  <a:schemeClr val="bg2"/>
                </a:solidFill>
              </a:rPr>
              <a:t>Když manažeři dlužníka nepodají řádně a včas insolvenční návrh, odpovídají osobně (neomezeně) za dluhy korporace. </a:t>
            </a:r>
          </a:p>
          <a:p>
            <a:pPr marL="0" indent="0" algn="ctr">
              <a:buNone/>
            </a:pPr>
            <a:endParaRPr lang="cs-CZ" sz="2200" b="1" dirty="0">
              <a:solidFill>
                <a:schemeClr val="bg2"/>
              </a:solidFill>
            </a:endParaRPr>
          </a:p>
          <a:p>
            <a:pPr marL="0" indent="0" algn="ctr">
              <a:buNone/>
            </a:pPr>
            <a:r>
              <a:rPr lang="cs-CZ" sz="2200" b="1" dirty="0">
                <a:solidFill>
                  <a:schemeClr val="bg2"/>
                </a:solidFill>
              </a:rPr>
              <a:t>Věřitelé mohou uplatnit přímo vůči nim nárok na neuhrazenou část své pohledávky. </a:t>
            </a:r>
          </a:p>
          <a:p>
            <a:pPr marL="0" indent="0" algn="ctr">
              <a:buNone/>
            </a:pPr>
            <a:endParaRPr lang="cs-CZ" sz="2200" b="1" dirty="0">
              <a:solidFill>
                <a:schemeClr val="bg2"/>
              </a:solidFill>
            </a:endParaRPr>
          </a:p>
          <a:p>
            <a:pPr marL="0" indent="0" algn="ctr">
              <a:buNone/>
            </a:pPr>
            <a:r>
              <a:rPr lang="cs-CZ" sz="2200" b="1" dirty="0">
                <a:solidFill>
                  <a:schemeClr val="bg2"/>
                </a:solidFill>
              </a:rPr>
              <a:t>SPECIÁLNÍ ŽALOBA – viz dále.</a:t>
            </a:r>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spc="-5" dirty="0">
                <a:cs typeface="Franklin Gothic Heavy"/>
              </a:rPr>
              <a:t>Speciální žaloba na manažery</a:t>
            </a:r>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0526848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77</a:t>
            </a:fld>
            <a:endParaRPr lang="cs-CZ"/>
          </a:p>
        </p:txBody>
      </p:sp>
      <p:sp>
        <p:nvSpPr>
          <p:cNvPr id="4" name="Zástupný symbol pro obsah 3"/>
          <p:cNvSpPr>
            <a:spLocks noGrp="1"/>
          </p:cNvSpPr>
          <p:nvPr>
            <p:ph sz="quarter" idx="12"/>
          </p:nvPr>
        </p:nvSpPr>
        <p:spPr>
          <a:xfrm>
            <a:off x="381000" y="2090365"/>
            <a:ext cx="9036050" cy="4136404"/>
          </a:xfrm>
        </p:spPr>
        <p:txBody>
          <a:bodyPr>
            <a:normAutofit/>
          </a:bodyPr>
          <a:lstStyle/>
          <a:p>
            <a:pPr marL="623888" indent="-358775">
              <a:buFont typeface="Arial" panose="020B0604020202020204" pitchFamily="34" charset="0"/>
              <a:buChar char="•"/>
            </a:pPr>
            <a:r>
              <a:rPr lang="cs-CZ" sz="2000" b="1" dirty="0"/>
              <a:t>od 1. ledna 2014 je upravena výslovně v IZ</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věcná je kraj § 7a písm. c) </a:t>
            </a:r>
            <a:r>
              <a:rPr lang="cs-CZ" sz="2000" b="1" dirty="0" smtClean="0"/>
              <a:t>IZ (dříve </a:t>
            </a:r>
            <a:r>
              <a:rPr lang="cs-CZ" sz="2000" b="1" dirty="0"/>
              <a:t>okres dle rozhodnutí 1 VSPH 55/2010)</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místní je insolvenční soud § 7b/4 </a:t>
            </a:r>
            <a:r>
              <a:rPr lang="cs-CZ" sz="2000" b="1" dirty="0" smtClean="0"/>
              <a:t>(</a:t>
            </a:r>
            <a:r>
              <a:rPr lang="cs-CZ" sz="2000" b="1" dirty="0"/>
              <a:t>dříve obecný soud žalovaného </a:t>
            </a:r>
            <a:r>
              <a:rPr lang="cs-CZ" sz="2000" b="1" dirty="0" smtClean="0"/>
              <a:t>        § </a:t>
            </a:r>
            <a:r>
              <a:rPr lang="cs-CZ" sz="2000" b="1" dirty="0"/>
              <a:t>84 OSŘ)</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PO § 100 IZ insolvenční soud</a:t>
            </a:r>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jistota ale § 75b/1 </a:t>
            </a:r>
            <a:r>
              <a:rPr lang="cs-CZ" sz="2000" b="1" dirty="0" smtClean="0"/>
              <a:t>OSŘ</a:t>
            </a:r>
            <a:endParaRPr lang="cs-CZ" sz="2000" b="1" dirty="0"/>
          </a:p>
        </p:txBody>
      </p:sp>
      <p:sp>
        <p:nvSpPr>
          <p:cNvPr id="6" name="Nadpis 5"/>
          <p:cNvSpPr>
            <a:spLocks noGrp="1"/>
          </p:cNvSpPr>
          <p:nvPr>
            <p:ph type="title"/>
          </p:nvPr>
        </p:nvSpPr>
        <p:spPr>
          <a:xfrm>
            <a:off x="3314700" y="803026"/>
            <a:ext cx="6210300" cy="332399"/>
          </a:xfrm>
        </p:spPr>
        <p:txBody>
          <a:bodyPr/>
          <a:lstStyle/>
          <a:p>
            <a:pPr algn="ctr"/>
            <a:r>
              <a:rPr lang="cs-CZ" dirty="0"/>
              <a:t>Příslušnost soudu</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7231827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78</a:t>
            </a:fld>
            <a:endParaRPr lang="cs-CZ"/>
          </a:p>
        </p:txBody>
      </p:sp>
      <p:sp>
        <p:nvSpPr>
          <p:cNvPr id="4" name="Zástupný symbol pro obsah 3"/>
          <p:cNvSpPr>
            <a:spLocks noGrp="1"/>
          </p:cNvSpPr>
          <p:nvPr>
            <p:ph sz="quarter" idx="12"/>
          </p:nvPr>
        </p:nvSpPr>
        <p:spPr/>
        <p:txBody>
          <a:bodyPr/>
          <a:lstStyle/>
          <a:p>
            <a:pPr marL="623888" indent="-358775">
              <a:buFont typeface="Arial" panose="020B0604020202020204" pitchFamily="34" charset="0"/>
              <a:buChar char="•"/>
            </a:pPr>
            <a:r>
              <a:rPr lang="cs-CZ" sz="2000" b="1" dirty="0"/>
              <a:t>AKTIVNÍ: věřitel (ne jen navrhovatel), s pohledávkou, zjištěnou v </a:t>
            </a:r>
            <a:r>
              <a:rPr lang="cs-CZ" sz="2000" b="1" dirty="0" smtClean="0"/>
              <a:t>IŘ        </a:t>
            </a:r>
            <a:r>
              <a:rPr lang="cs-CZ" sz="2000" b="1" dirty="0"/>
              <a:t>(§ </a:t>
            </a:r>
            <a:r>
              <a:rPr lang="cs-CZ" sz="2000" b="1" dirty="0" smtClean="0"/>
              <a:t>99/1)</a:t>
            </a:r>
            <a:endParaRPr lang="cs-CZ" sz="2000" b="1" dirty="0"/>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PASIVNÍ: člen statutárního orgánu dlužníka anebo likvidátor právnické osoby, teoreticky i zákonný zástupce dlužníka, (§ 98/1 a </a:t>
            </a:r>
            <a:r>
              <a:rPr lang="cs-CZ" sz="2000" b="1" dirty="0" smtClean="0"/>
              <a:t>2)</a:t>
            </a:r>
            <a:endParaRPr lang="cs-CZ" sz="2000" b="1" dirty="0"/>
          </a:p>
          <a:p>
            <a:pPr marL="623888" indent="-358775">
              <a:buFont typeface="Arial" panose="020B0604020202020204" pitchFamily="34" charset="0"/>
              <a:buChar char="•"/>
            </a:pPr>
            <a:endParaRPr lang="cs-CZ" sz="1000" b="1" dirty="0"/>
          </a:p>
          <a:p>
            <a:pPr marL="623888" indent="-358775">
              <a:buFont typeface="Arial" panose="020B0604020202020204" pitchFamily="34" charset="0"/>
              <a:buChar char="•"/>
            </a:pPr>
            <a:r>
              <a:rPr lang="cs-CZ" sz="2000" b="1" dirty="0"/>
              <a:t>Důkazy: 	insolvenční spis</a:t>
            </a:r>
            <a:br>
              <a:rPr lang="cs-CZ" sz="2000" b="1" dirty="0"/>
            </a:br>
            <a:r>
              <a:rPr lang="cs-CZ" sz="2000" b="1" dirty="0"/>
              <a:t>		insolvenční rejstřík</a:t>
            </a:r>
            <a:br>
              <a:rPr lang="cs-CZ" sz="2000" b="1" dirty="0"/>
            </a:br>
            <a:r>
              <a:rPr lang="cs-CZ" sz="2000" b="1" dirty="0"/>
              <a:t>	</a:t>
            </a:r>
            <a:r>
              <a:rPr lang="cs-CZ" sz="2000" b="1" dirty="0" smtClean="0"/>
              <a:t>	protokol </a:t>
            </a:r>
            <a:r>
              <a:rPr lang="cs-CZ" sz="2000" b="1" dirty="0"/>
              <a:t>z přezkumného jednání</a:t>
            </a:r>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a:t>Věcná legitimace</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9861956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79</a:t>
            </a:fld>
            <a:endParaRPr lang="cs-CZ"/>
          </a:p>
        </p:txBody>
      </p:sp>
      <p:sp>
        <p:nvSpPr>
          <p:cNvPr id="4" name="Zástupný symbol pro obsah 3"/>
          <p:cNvSpPr>
            <a:spLocks noGrp="1"/>
          </p:cNvSpPr>
          <p:nvPr>
            <p:ph sz="quarter" idx="12"/>
          </p:nvPr>
        </p:nvSpPr>
        <p:spPr>
          <a:xfrm>
            <a:off x="381000" y="1727201"/>
            <a:ext cx="9036050" cy="4751388"/>
          </a:xfrm>
        </p:spPr>
        <p:txBody>
          <a:bodyPr>
            <a:normAutofit fontScale="25000" lnSpcReduction="20000"/>
          </a:bodyPr>
          <a:lstStyle/>
          <a:p>
            <a:pPr marL="266700" indent="-266700"/>
            <a:endParaRPr lang="cs-CZ" sz="4500" dirty="0" smtClean="0"/>
          </a:p>
          <a:p>
            <a:pPr marL="623888" indent="-358775">
              <a:lnSpc>
                <a:spcPct val="110000"/>
              </a:lnSpc>
              <a:buFont typeface="Arial" panose="020B0604020202020204" pitchFamily="34" charset="0"/>
              <a:buChar char="•"/>
            </a:pPr>
            <a:r>
              <a:rPr lang="cs-CZ" sz="8000" b="1" dirty="0"/>
              <a:t>DLUŽNÍK porušil povinnost podat IN bez zbytečného odkladu poté, co se dozvěděl nebo při náležité pečlivosti měl dozvědět o svém úpadku (§ 98/1 IZ)</a:t>
            </a:r>
          </a:p>
          <a:p>
            <a:pPr marL="0" indent="0">
              <a:lnSpc>
                <a:spcPct val="120000"/>
              </a:lnSpc>
              <a:buNone/>
            </a:pPr>
            <a:endParaRPr lang="cs-CZ" sz="4000" dirty="0"/>
          </a:p>
          <a:p>
            <a:pPr marL="623888" indent="-358775">
              <a:lnSpc>
                <a:spcPct val="110000"/>
              </a:lnSpc>
              <a:buFont typeface="Arial" panose="020B0604020202020204" pitchFamily="34" charset="0"/>
              <a:buChar char="•"/>
            </a:pPr>
            <a:r>
              <a:rPr lang="cs-CZ" sz="8000" b="1" dirty="0"/>
              <a:t>dozví se, jen když to zkoumá (testy insolvence)</a:t>
            </a:r>
          </a:p>
          <a:p>
            <a:pPr marL="0" indent="0">
              <a:buNone/>
            </a:pPr>
            <a:endParaRPr lang="cs-CZ" sz="4000" dirty="0"/>
          </a:p>
          <a:p>
            <a:pPr marL="628650" indent="-363538" defTabSz="896938">
              <a:lnSpc>
                <a:spcPts val="1900"/>
              </a:lnSpc>
              <a:buFont typeface="Arial" panose="020B0604020202020204" pitchFamily="34" charset="0"/>
              <a:buChar char="•"/>
            </a:pPr>
            <a:r>
              <a:rPr lang="cs-CZ" sz="8000" b="1" dirty="0"/>
              <a:t>Důkazy:  </a:t>
            </a:r>
            <a:r>
              <a:rPr lang="cs-CZ" sz="8000" b="1" dirty="0" smtClean="0"/>
              <a:t> </a:t>
            </a:r>
            <a:r>
              <a:rPr lang="cs-CZ" sz="7600" b="1" dirty="0" smtClean="0"/>
              <a:t>přihlášky pohledávek (nejstarší zjištěné) – do 1. 7. 2017 stačilo </a:t>
            </a:r>
            <a:r>
              <a:rPr lang="cs-CZ" sz="7600" b="1" dirty="0"/>
              <a:t> </a:t>
            </a:r>
            <a:r>
              <a:rPr lang="cs-CZ" sz="7600" b="1" dirty="0" smtClean="0"/>
              <a:t>         		dnes podstatně složitější, pokud dlužník pracuje s mezerou 			krytí</a:t>
            </a:r>
          </a:p>
          <a:p>
            <a:pPr marL="0" indent="1790700">
              <a:lnSpc>
                <a:spcPts val="1900"/>
              </a:lnSpc>
              <a:buNone/>
            </a:pPr>
            <a:r>
              <a:rPr lang="cs-CZ" sz="7600" b="1" dirty="0" smtClean="0">
                <a:solidFill>
                  <a:schemeClr val="bg2"/>
                </a:solidFill>
              </a:rPr>
              <a:t>nové </a:t>
            </a:r>
            <a:r>
              <a:rPr lang="cs-CZ" sz="7600" b="1" dirty="0">
                <a:solidFill>
                  <a:schemeClr val="bg2"/>
                </a:solidFill>
              </a:rPr>
              <a:t>možnosti obrany </a:t>
            </a:r>
            <a:r>
              <a:rPr lang="cs-CZ" sz="7600" b="1" dirty="0" smtClean="0">
                <a:solidFill>
                  <a:schemeClr val="bg2"/>
                </a:solidFill>
              </a:rPr>
              <a:t>manažerů </a:t>
            </a:r>
            <a:endParaRPr lang="cs-CZ" sz="7600" b="1" dirty="0">
              <a:solidFill>
                <a:schemeClr val="bg2"/>
              </a:solidFill>
            </a:endParaRPr>
          </a:p>
          <a:p>
            <a:pPr marL="0" indent="1790700">
              <a:lnSpc>
                <a:spcPts val="1900"/>
              </a:lnSpc>
              <a:buNone/>
            </a:pPr>
            <a:r>
              <a:rPr lang="cs-CZ" sz="7600" b="1" dirty="0" smtClean="0">
                <a:solidFill>
                  <a:schemeClr val="bg2"/>
                </a:solidFill>
              </a:rPr>
              <a:t>průběžná stanoviska právních poradců </a:t>
            </a:r>
            <a:endParaRPr lang="cs-CZ" sz="7600" b="1" dirty="0">
              <a:solidFill>
                <a:schemeClr val="bg2"/>
              </a:solidFill>
            </a:endParaRPr>
          </a:p>
          <a:p>
            <a:pPr marL="0" indent="1790700">
              <a:lnSpc>
                <a:spcPts val="1900"/>
              </a:lnSpc>
              <a:buNone/>
            </a:pPr>
            <a:r>
              <a:rPr lang="cs-CZ" sz="7600" b="1" dirty="0" smtClean="0">
                <a:solidFill>
                  <a:schemeClr val="bg2"/>
                </a:solidFill>
              </a:rPr>
              <a:t>rozhodovací analýzy specialistů na oblast insolvence </a:t>
            </a:r>
            <a:endParaRPr lang="cs-CZ" sz="7600" b="1" dirty="0">
              <a:solidFill>
                <a:schemeClr val="bg2"/>
              </a:solidFill>
            </a:endParaRPr>
          </a:p>
          <a:p>
            <a:pPr marL="0" indent="0">
              <a:buNone/>
            </a:pPr>
            <a:endParaRPr lang="cs-CZ" b="1" dirty="0"/>
          </a:p>
          <a:p>
            <a:pPr marL="0" indent="0">
              <a:buNone/>
            </a:pPr>
            <a:endParaRPr lang="cs-CZ" dirty="0"/>
          </a:p>
          <a:p>
            <a:pPr marL="0" indent="0">
              <a:buNone/>
            </a:pPr>
            <a:endParaRPr lang="cs-CZ" dirty="0"/>
          </a:p>
          <a:p>
            <a:pPr marL="0" indent="0">
              <a:buNone/>
            </a:pPr>
            <a:r>
              <a:rPr lang="cs-CZ" dirty="0"/>
              <a:t>  </a:t>
            </a:r>
          </a:p>
          <a:p>
            <a:pPr marL="1828800" lvl="4" indent="0">
              <a:buNone/>
            </a:pPr>
            <a:endParaRPr lang="cs-CZ" dirty="0"/>
          </a:p>
          <a:p>
            <a:pPr marL="266700" indent="-266700"/>
            <a:endParaRPr lang="cs-CZ" dirty="0"/>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a:t>Protiprávní úkon</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478445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Role advokáta - judikatura</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634315" y="1589903"/>
            <a:ext cx="8633254" cy="4786405"/>
          </a:xfrm>
        </p:spPr>
        <p:txBody>
          <a:bodyPr/>
          <a:lstStyle/>
          <a:p>
            <a:pPr marL="0" indent="0">
              <a:buNone/>
            </a:pPr>
            <a:endParaRPr lang="cs-CZ" i="1" dirty="0"/>
          </a:p>
          <a:p>
            <a:pPr marL="0" indent="0" algn="ctr">
              <a:lnSpc>
                <a:spcPct val="150000"/>
              </a:lnSpc>
              <a:buNone/>
            </a:pPr>
            <a:endParaRPr lang="cs-CZ" sz="2000" b="1" i="1" dirty="0" smtClean="0"/>
          </a:p>
          <a:p>
            <a:pPr marL="0" indent="0" algn="ctr">
              <a:lnSpc>
                <a:spcPct val="150000"/>
              </a:lnSpc>
              <a:buNone/>
            </a:pPr>
            <a:r>
              <a:rPr lang="cs-CZ" sz="2000" b="1" i="1" dirty="0" smtClean="0"/>
              <a:t>“</a:t>
            </a:r>
            <a:r>
              <a:rPr lang="cs-CZ" sz="2000" b="1" i="1" dirty="0"/>
              <a:t>Z podstaty poskytování právních služeb vyplývá, že advokát je při poskytování právních služeb povinen postupovat s náležitou odbornou péčí. To předpokládá iniciativní a samostatný přístup advokáta, poskytnutí potřebných informací klientovi, vysvětlení řešené problematiky, předestření možných variant postupu, vyhodnocení jejich výhod i rizik...”</a:t>
            </a:r>
          </a:p>
          <a:p>
            <a:pPr marL="0" indent="0" algn="ctr">
              <a:lnSpc>
                <a:spcPct val="100000"/>
              </a:lnSpc>
              <a:buNone/>
            </a:pPr>
            <a:r>
              <a:rPr lang="cs-CZ" sz="2000" b="1" i="1" dirty="0"/>
              <a:t> (rozsudek NS ČR 25 Cdo 5819/2017 z 20.6.2018) </a:t>
            </a:r>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0"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1" name="Obrázek 10">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4"/>
          <a:stretch>
            <a:fillRect/>
          </a:stretch>
        </p:blipFill>
        <p:spPr>
          <a:xfrm>
            <a:off x="667295" y="581612"/>
            <a:ext cx="483880" cy="671241"/>
          </a:xfrm>
          <a:prstGeom prst="rect">
            <a:avLst/>
          </a:prstGeom>
        </p:spPr>
      </p:pic>
    </p:spTree>
    <p:extLst>
      <p:ext uri="{BB962C8B-B14F-4D97-AF65-F5344CB8AC3E}">
        <p14:creationId xmlns:p14="http://schemas.microsoft.com/office/powerpoint/2010/main" val="16719079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80</a:t>
            </a:fld>
            <a:endParaRPr lang="cs-CZ"/>
          </a:p>
        </p:txBody>
      </p:sp>
      <p:sp>
        <p:nvSpPr>
          <p:cNvPr id="4" name="Zástupný symbol pro obsah 3"/>
          <p:cNvSpPr>
            <a:spLocks noGrp="1"/>
          </p:cNvSpPr>
          <p:nvPr>
            <p:ph sz="quarter" idx="12"/>
          </p:nvPr>
        </p:nvSpPr>
        <p:spPr>
          <a:xfrm>
            <a:off x="381000" y="2033899"/>
            <a:ext cx="9001125" cy="4192870"/>
          </a:xfrm>
        </p:spPr>
        <p:txBody>
          <a:bodyPr>
            <a:normAutofit/>
          </a:bodyPr>
          <a:lstStyle/>
          <a:p>
            <a:pPr marL="623888" indent="-358775">
              <a:lnSpc>
                <a:spcPct val="80000"/>
              </a:lnSpc>
              <a:buFont typeface="Arial" panose="020B0604020202020204" pitchFamily="34" charset="0"/>
              <a:buChar char="•"/>
            </a:pPr>
            <a:r>
              <a:rPr lang="cs-CZ" sz="2000" b="1" dirty="0"/>
              <a:t>SKUTKOVÁ TVRZENÍ v žalobě - popsat stav úpadku:</a:t>
            </a:r>
          </a:p>
          <a:p>
            <a:pPr>
              <a:lnSpc>
                <a:spcPct val="80000"/>
              </a:lnSpc>
            </a:pPr>
            <a:endParaRPr lang="cs-CZ" sz="1000" b="1" dirty="0"/>
          </a:p>
          <a:p>
            <a:pPr marL="623888" indent="273050">
              <a:lnSpc>
                <a:spcPct val="80000"/>
              </a:lnSpc>
              <a:buFont typeface="+mj-lt"/>
              <a:buAutoNum type="alphaLcParenR"/>
            </a:pPr>
            <a:r>
              <a:rPr lang="cs-CZ" sz="2000" b="1" dirty="0" smtClean="0"/>
              <a:t> znaky </a:t>
            </a:r>
            <a:r>
              <a:rPr lang="cs-CZ" sz="2000" b="1" dirty="0"/>
              <a:t>skutkové podstaty platební neschopnosti, nebo</a:t>
            </a:r>
          </a:p>
          <a:p>
            <a:pPr marL="623888" indent="273050">
              <a:lnSpc>
                <a:spcPct val="80000"/>
              </a:lnSpc>
              <a:buFont typeface="+mj-lt"/>
              <a:buAutoNum type="alphaLcParenR"/>
            </a:pPr>
            <a:r>
              <a:rPr lang="cs-CZ" sz="2000" b="1" dirty="0" smtClean="0"/>
              <a:t> znaky </a:t>
            </a:r>
            <a:r>
              <a:rPr lang="cs-CZ" sz="2000" b="1" dirty="0"/>
              <a:t>skutkové podstaty předlužení, nebo</a:t>
            </a:r>
          </a:p>
          <a:p>
            <a:pPr marL="623888" indent="273050">
              <a:lnSpc>
                <a:spcPct val="80000"/>
              </a:lnSpc>
              <a:buFont typeface="+mj-lt"/>
              <a:buAutoNum type="alphaLcParenR"/>
            </a:pPr>
            <a:r>
              <a:rPr lang="cs-CZ" sz="2000" b="1" dirty="0" smtClean="0"/>
              <a:t> obojí</a:t>
            </a:r>
            <a:endParaRPr lang="cs-CZ" sz="2000" b="1" dirty="0"/>
          </a:p>
          <a:p>
            <a:pPr>
              <a:lnSpc>
                <a:spcPct val="80000"/>
              </a:lnSpc>
            </a:pPr>
            <a:endParaRPr lang="cs-CZ" sz="1000" b="1" dirty="0"/>
          </a:p>
          <a:p>
            <a:pPr marL="623888" indent="-358775">
              <a:lnSpc>
                <a:spcPct val="80000"/>
              </a:lnSpc>
              <a:buFont typeface="Arial" panose="020B0604020202020204" pitchFamily="34" charset="0"/>
              <a:buChar char="•"/>
            </a:pPr>
            <a:r>
              <a:rPr lang="cs-CZ" sz="2000" b="1" dirty="0"/>
              <a:t>Časový aspekt – znaky byly naplněny před podáním IN</a:t>
            </a:r>
          </a:p>
          <a:p>
            <a:pPr marL="623888" indent="-358775">
              <a:lnSpc>
                <a:spcPct val="80000"/>
              </a:lnSpc>
              <a:buFont typeface="Arial" panose="020B0604020202020204" pitchFamily="34" charset="0"/>
              <a:buChar char="•"/>
            </a:pPr>
            <a:endParaRPr lang="cs-CZ" sz="1000" b="1" dirty="0"/>
          </a:p>
          <a:p>
            <a:pPr marL="623888" indent="-358775">
              <a:lnSpc>
                <a:spcPct val="80000"/>
              </a:lnSpc>
              <a:buFont typeface="Arial" panose="020B0604020202020204" pitchFamily="34" charset="0"/>
              <a:buChar char="•"/>
              <a:tabLst>
                <a:tab pos="1879600" algn="l"/>
              </a:tabLst>
            </a:pPr>
            <a:r>
              <a:rPr lang="cs-CZ" sz="2000" b="1" dirty="0"/>
              <a:t>Důkazy:    </a:t>
            </a:r>
            <a:r>
              <a:rPr lang="cs-CZ" sz="2000" b="1" dirty="0" smtClean="0"/>
              <a:t>přihlášky </a:t>
            </a:r>
            <a:r>
              <a:rPr lang="cs-CZ" sz="2000" b="1" dirty="0"/>
              <a:t>nejstarších pohledávek</a:t>
            </a:r>
            <a:br>
              <a:rPr lang="cs-CZ" sz="2000" b="1" dirty="0"/>
            </a:br>
            <a:endParaRPr lang="cs-CZ" sz="1000" b="1" dirty="0" smtClean="0"/>
          </a:p>
          <a:p>
            <a:pPr marL="265113" indent="0">
              <a:lnSpc>
                <a:spcPct val="80000"/>
              </a:lnSpc>
              <a:buNone/>
              <a:tabLst>
                <a:tab pos="1879600" algn="l"/>
              </a:tabLst>
            </a:pPr>
            <a:r>
              <a:rPr lang="cs-CZ" sz="2000" b="1" dirty="0" smtClean="0"/>
              <a:t>	ocenění </a:t>
            </a:r>
            <a:r>
              <a:rPr lang="cs-CZ" sz="2000" b="1" dirty="0"/>
              <a:t>majetku (cena obvyklá)</a:t>
            </a:r>
          </a:p>
          <a:p>
            <a:pPr marL="0" indent="0">
              <a:buNone/>
              <a:tabLst>
                <a:tab pos="1790700" algn="l"/>
              </a:tabLst>
            </a:pPr>
            <a:r>
              <a:rPr lang="cs-CZ" dirty="0"/>
              <a:t>		</a:t>
            </a:r>
          </a:p>
        </p:txBody>
      </p:sp>
      <p:sp>
        <p:nvSpPr>
          <p:cNvPr id="6" name="Nadpis 5"/>
          <p:cNvSpPr>
            <a:spLocks noGrp="1"/>
          </p:cNvSpPr>
          <p:nvPr>
            <p:ph type="title"/>
          </p:nvPr>
        </p:nvSpPr>
        <p:spPr>
          <a:xfrm>
            <a:off x="3314700" y="803026"/>
            <a:ext cx="6210300" cy="332399"/>
          </a:xfrm>
        </p:spPr>
        <p:txBody>
          <a:bodyPr/>
          <a:lstStyle/>
          <a:p>
            <a:pPr algn="ctr"/>
            <a:r>
              <a:rPr lang="cs-CZ" dirty="0"/>
              <a:t>Tvrzení o úpadku</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7410092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81</a:t>
            </a:fld>
            <a:endParaRPr lang="cs-CZ"/>
          </a:p>
        </p:txBody>
      </p:sp>
      <p:sp>
        <p:nvSpPr>
          <p:cNvPr id="4" name="Zástupný symbol pro obsah 3"/>
          <p:cNvSpPr>
            <a:spLocks noGrp="1"/>
          </p:cNvSpPr>
          <p:nvPr>
            <p:ph sz="quarter" idx="12"/>
          </p:nvPr>
        </p:nvSpPr>
        <p:spPr>
          <a:xfrm>
            <a:off x="381000" y="1979802"/>
            <a:ext cx="9216006" cy="4498786"/>
          </a:xfrm>
        </p:spPr>
        <p:txBody>
          <a:bodyPr>
            <a:normAutofit/>
          </a:bodyPr>
          <a:lstStyle/>
          <a:p>
            <a:pPr marL="623888" indent="-358775">
              <a:lnSpc>
                <a:spcPct val="80000"/>
              </a:lnSpc>
              <a:buFont typeface="Arial" panose="020B0604020202020204" pitchFamily="34" charset="0"/>
              <a:buChar char="•"/>
            </a:pPr>
            <a:r>
              <a:rPr lang="cs-CZ" sz="2000" b="1" dirty="0"/>
              <a:t>Přesun důkazního břemene na </a:t>
            </a:r>
            <a:r>
              <a:rPr lang="cs-CZ" sz="2000" b="1" dirty="0" smtClean="0"/>
              <a:t>žalovaného</a:t>
            </a:r>
          </a:p>
          <a:p>
            <a:pPr marL="623888" indent="-358775">
              <a:lnSpc>
                <a:spcPct val="80000"/>
              </a:lnSpc>
              <a:buFont typeface="Arial" panose="020B0604020202020204" pitchFamily="34" charset="0"/>
              <a:buChar char="•"/>
            </a:pPr>
            <a:endParaRPr lang="cs-CZ" sz="1000" b="1" dirty="0"/>
          </a:p>
          <a:p>
            <a:pPr marL="623888" indent="-358775">
              <a:lnSpc>
                <a:spcPct val="80000"/>
              </a:lnSpc>
              <a:buFont typeface="Arial" panose="020B0604020202020204" pitchFamily="34" charset="0"/>
              <a:buChar char="•"/>
            </a:pPr>
            <a:r>
              <a:rPr lang="cs-CZ" sz="2000" b="1" dirty="0"/>
              <a:t>Vznik škody a příčinná souvislost se </a:t>
            </a:r>
            <a:r>
              <a:rPr lang="cs-CZ" sz="2000" b="1" dirty="0" smtClean="0"/>
              <a:t>presumuje</a:t>
            </a:r>
          </a:p>
          <a:p>
            <a:pPr marL="265113" indent="0">
              <a:lnSpc>
                <a:spcPct val="80000"/>
              </a:lnSpc>
              <a:buNone/>
            </a:pPr>
            <a:r>
              <a:rPr lang="cs-CZ" sz="1000" b="1" dirty="0"/>
              <a:t/>
            </a:r>
            <a:br>
              <a:rPr lang="cs-CZ" sz="1000" b="1" dirty="0"/>
            </a:br>
            <a:endParaRPr lang="cs-CZ" sz="1000" b="1" dirty="0"/>
          </a:p>
          <a:p>
            <a:pPr marL="623888" indent="-358775">
              <a:lnSpc>
                <a:spcPct val="80000"/>
              </a:lnSpc>
              <a:buFont typeface="Arial" panose="020B0604020202020204" pitchFamily="34" charset="0"/>
              <a:buChar char="•"/>
            </a:pPr>
            <a:r>
              <a:rPr lang="cs-CZ" sz="2000" b="1" dirty="0"/>
              <a:t>Žalovaný musí prokázat, že porušení povinnosti nemělo vliv na rozsah uspokojení V nebo že nesplnil povinnost podat IN z důvodu vyšší moci </a:t>
            </a:r>
            <a:r>
              <a:rPr lang="cs-CZ" sz="2000" b="1" dirty="0" smtClean="0"/>
              <a:t>(§ 99/3)</a:t>
            </a:r>
          </a:p>
          <a:p>
            <a:pPr marL="265113" indent="0">
              <a:lnSpc>
                <a:spcPct val="80000"/>
              </a:lnSpc>
              <a:buNone/>
            </a:pPr>
            <a:r>
              <a:rPr lang="cs-CZ" sz="1000" b="1" dirty="0"/>
              <a:t/>
            </a:r>
            <a:br>
              <a:rPr lang="cs-CZ" sz="1000" b="1" dirty="0"/>
            </a:br>
            <a:endParaRPr lang="cs-CZ" sz="1000" b="1" dirty="0"/>
          </a:p>
          <a:p>
            <a:pPr marL="623888" indent="-358775">
              <a:lnSpc>
                <a:spcPct val="80000"/>
              </a:lnSpc>
              <a:buFont typeface="Arial" panose="020B0604020202020204" pitchFamily="34" charset="0"/>
              <a:buChar char="•"/>
            </a:pPr>
            <a:r>
              <a:rPr lang="cs-CZ" sz="2000" b="1" dirty="0"/>
              <a:t>Neunese-li důkazní břemeno (stav důkazní nouze), platí </a:t>
            </a:r>
            <a:r>
              <a:rPr lang="cs-CZ" sz="2000" b="1" dirty="0" smtClean="0"/>
              <a:t>NŠ</a:t>
            </a:r>
          </a:p>
          <a:p>
            <a:pPr marL="265113" indent="0">
              <a:lnSpc>
                <a:spcPct val="80000"/>
              </a:lnSpc>
              <a:buNone/>
            </a:pPr>
            <a:endParaRPr lang="cs-CZ" sz="1000" b="1" dirty="0" smtClean="0"/>
          </a:p>
          <a:p>
            <a:pPr marL="623888" indent="-358775">
              <a:lnSpc>
                <a:spcPct val="80000"/>
              </a:lnSpc>
              <a:buFont typeface="Arial" panose="020B0604020202020204" pitchFamily="34" charset="0"/>
              <a:buChar char="•"/>
              <a:tabLst>
                <a:tab pos="1879600" algn="l"/>
              </a:tabLst>
            </a:pPr>
            <a:r>
              <a:rPr lang="cs-CZ" sz="2000" b="1" dirty="0"/>
              <a:t>Důkaz:     </a:t>
            </a:r>
            <a:r>
              <a:rPr lang="cs-CZ" sz="2000" b="1" dirty="0" smtClean="0">
                <a:solidFill>
                  <a:srgbClr val="FF0000"/>
                </a:solidFill>
              </a:rPr>
              <a:t>průběžná </a:t>
            </a:r>
            <a:r>
              <a:rPr lang="cs-CZ" sz="2000" b="1" dirty="0">
                <a:solidFill>
                  <a:srgbClr val="FF0000"/>
                </a:solidFill>
              </a:rPr>
              <a:t>stanoviska právních poradců</a:t>
            </a:r>
            <a:br>
              <a:rPr lang="cs-CZ" sz="2000" b="1" dirty="0">
                <a:solidFill>
                  <a:srgbClr val="FF0000"/>
                </a:solidFill>
              </a:rPr>
            </a:br>
            <a:endParaRPr lang="cs-CZ" sz="1000" b="1" dirty="0">
              <a:solidFill>
                <a:srgbClr val="FF0000"/>
              </a:solidFill>
            </a:endParaRPr>
          </a:p>
          <a:p>
            <a:pPr marL="0" indent="1793875">
              <a:lnSpc>
                <a:spcPct val="80000"/>
              </a:lnSpc>
              <a:buNone/>
              <a:tabLst>
                <a:tab pos="1879600" algn="l"/>
              </a:tabLst>
            </a:pPr>
            <a:r>
              <a:rPr lang="cs-CZ" sz="2000" b="1" dirty="0" smtClean="0">
                <a:solidFill>
                  <a:srgbClr val="FF0000"/>
                </a:solidFill>
              </a:rPr>
              <a:t>rozhodovací </a:t>
            </a:r>
            <a:r>
              <a:rPr lang="cs-CZ" sz="2000" b="1" dirty="0">
                <a:solidFill>
                  <a:srgbClr val="FF0000"/>
                </a:solidFill>
              </a:rPr>
              <a:t>analýzy specialistů na oblast insolvence</a:t>
            </a:r>
          </a:p>
        </p:txBody>
      </p:sp>
      <p:sp>
        <p:nvSpPr>
          <p:cNvPr id="6" name="Nadpis 5"/>
          <p:cNvSpPr>
            <a:spLocks noGrp="1"/>
          </p:cNvSpPr>
          <p:nvPr>
            <p:ph type="title"/>
          </p:nvPr>
        </p:nvSpPr>
        <p:spPr>
          <a:xfrm>
            <a:off x="3314700" y="803026"/>
            <a:ext cx="6210300" cy="332399"/>
          </a:xfrm>
        </p:spPr>
        <p:txBody>
          <a:bodyPr/>
          <a:lstStyle/>
          <a:p>
            <a:pPr algn="ctr"/>
            <a:r>
              <a:rPr lang="cs-CZ" dirty="0"/>
              <a:t>Důkazní břemeno</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4475249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82</a:t>
            </a:fld>
            <a:endParaRPr lang="cs-CZ"/>
          </a:p>
        </p:txBody>
      </p:sp>
      <p:sp>
        <p:nvSpPr>
          <p:cNvPr id="4" name="Zástupný symbol pro obsah 3"/>
          <p:cNvSpPr>
            <a:spLocks noGrp="1"/>
          </p:cNvSpPr>
          <p:nvPr>
            <p:ph sz="quarter" idx="12"/>
          </p:nvPr>
        </p:nvSpPr>
        <p:spPr/>
        <p:txBody>
          <a:bodyPr/>
          <a:lstStyle/>
          <a:p>
            <a:pPr marL="623888" indent="-358775">
              <a:lnSpc>
                <a:spcPct val="80000"/>
              </a:lnSpc>
              <a:buFont typeface="Arial" panose="020B0604020202020204" pitchFamily="34" charset="0"/>
              <a:buChar char="•"/>
            </a:pPr>
            <a:r>
              <a:rPr lang="cs-CZ" sz="2000" b="1" dirty="0"/>
              <a:t>Základ tvoří výše pohledávky věřitele zjištěné v IŘ</a:t>
            </a:r>
          </a:p>
          <a:p>
            <a:pPr marL="623888" indent="-358775">
              <a:lnSpc>
                <a:spcPct val="80000"/>
              </a:lnSpc>
              <a:buFont typeface="Arial" panose="020B0604020202020204" pitchFamily="34" charset="0"/>
              <a:buChar char="•"/>
            </a:pPr>
            <a:endParaRPr lang="cs-CZ" sz="1000" b="1" dirty="0"/>
          </a:p>
          <a:p>
            <a:pPr marL="623888" indent="-358775">
              <a:lnSpc>
                <a:spcPct val="80000"/>
              </a:lnSpc>
              <a:buFont typeface="Arial" panose="020B0604020202020204" pitchFamily="34" charset="0"/>
              <a:buChar char="•"/>
            </a:pPr>
            <a:r>
              <a:rPr lang="cs-CZ" sz="2000" b="1" dirty="0"/>
              <a:t>Od toho se odečte částka, kterou v IŘ obdržel</a:t>
            </a:r>
          </a:p>
          <a:p>
            <a:pPr marL="623888" indent="-358775">
              <a:lnSpc>
                <a:spcPct val="80000"/>
              </a:lnSpc>
              <a:buFont typeface="Arial" panose="020B0604020202020204" pitchFamily="34" charset="0"/>
              <a:buChar char="•"/>
            </a:pPr>
            <a:endParaRPr lang="cs-CZ" sz="1000" b="1" dirty="0"/>
          </a:p>
          <a:p>
            <a:pPr marL="623888" indent="-358775">
              <a:lnSpc>
                <a:spcPct val="80000"/>
              </a:lnSpc>
              <a:buFont typeface="Arial" panose="020B0604020202020204" pitchFamily="34" charset="0"/>
              <a:buChar char="•"/>
            </a:pPr>
            <a:r>
              <a:rPr lang="cs-CZ" sz="2000" b="1" dirty="0"/>
              <a:t>Rozdíl představuje výši škody (§ </a:t>
            </a:r>
            <a:r>
              <a:rPr lang="cs-CZ" sz="2000" b="1" dirty="0" smtClean="0"/>
              <a:t>99/2)</a:t>
            </a:r>
            <a:endParaRPr lang="cs-CZ" sz="2000" b="1" dirty="0"/>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a:t>Výše škody</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3947470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83</a:t>
            </a:fld>
            <a:endParaRPr lang="cs-CZ"/>
          </a:p>
        </p:txBody>
      </p:sp>
      <p:sp>
        <p:nvSpPr>
          <p:cNvPr id="4" name="Zástupný symbol pro obsah 3"/>
          <p:cNvSpPr>
            <a:spLocks noGrp="1"/>
          </p:cNvSpPr>
          <p:nvPr>
            <p:ph sz="quarter" idx="12"/>
          </p:nvPr>
        </p:nvSpPr>
        <p:spPr>
          <a:xfrm>
            <a:off x="381000" y="1937857"/>
            <a:ext cx="9036050" cy="4540731"/>
          </a:xfrm>
        </p:spPr>
        <p:txBody>
          <a:bodyPr>
            <a:normAutofit fontScale="85000" lnSpcReduction="10000"/>
          </a:bodyPr>
          <a:lstStyle/>
          <a:p>
            <a:pPr marL="623888" indent="-358775">
              <a:lnSpc>
                <a:spcPct val="120000"/>
              </a:lnSpc>
              <a:buFont typeface="Arial" panose="020B0604020202020204" pitchFamily="34" charset="0"/>
              <a:buChar char="•"/>
            </a:pPr>
            <a:r>
              <a:rPr lang="cs-CZ" b="1" dirty="0"/>
              <a:t>29 Odo 1220/2005 z 27. 9. 2007 NS ČR připustil, že výši škody lze určit i dříve než (až)</a:t>
            </a:r>
          </a:p>
          <a:p>
            <a:pPr marL="623888" indent="-358775">
              <a:lnSpc>
                <a:spcPct val="120000"/>
              </a:lnSpc>
              <a:buFont typeface="Arial" panose="020B0604020202020204" pitchFamily="34" charset="0"/>
              <a:buChar char="•"/>
            </a:pPr>
            <a:r>
              <a:rPr lang="cs-CZ" b="1" dirty="0"/>
              <a:t>v souvislosti s rozvrhem (kupř. při částečném rozvrhu) - rozhodnutí bylo publikováno ve Sbírce  soudních rozhodnutí a stanovisek pod číslem R 33/2008</a:t>
            </a:r>
          </a:p>
          <a:p>
            <a:pPr marL="623888" indent="-358775">
              <a:lnSpc>
                <a:spcPct val="120000"/>
              </a:lnSpc>
              <a:buFont typeface="Arial" panose="020B0604020202020204" pitchFamily="34" charset="0"/>
              <a:buChar char="•"/>
            </a:pPr>
            <a:r>
              <a:rPr lang="cs-CZ" b="1" dirty="0"/>
              <a:t>29 </a:t>
            </a:r>
            <a:r>
              <a:rPr lang="cs-CZ" b="1" dirty="0" err="1"/>
              <a:t>Cdo</a:t>
            </a:r>
            <a:r>
              <a:rPr lang="cs-CZ" b="1" dirty="0"/>
              <a:t> 2735/2029 </a:t>
            </a:r>
            <a:r>
              <a:rPr lang="cs-CZ" b="1" dirty="0" err="1"/>
              <a:t>Cdo</a:t>
            </a:r>
            <a:r>
              <a:rPr lang="cs-CZ" b="1" dirty="0"/>
              <a:t> 4968/2009 z 11. 4. 2012 NS ČR dovodil, že když V uplatňuje kupř. jen 50 %  neuhrazené pohledávky, může být podkladem pro závěr o výši škody i zpráva správce o stavu  konkursního řízení, která vyloučí možnost uspokojení pohledávky V </a:t>
            </a:r>
            <a:r>
              <a:rPr lang="cs-CZ" b="1" dirty="0" err="1"/>
              <a:t>v</a:t>
            </a:r>
            <a:r>
              <a:rPr lang="cs-CZ" b="1" dirty="0"/>
              <a:t> konkursu v rozsahu, v němž se domáhá náhrady škody</a:t>
            </a:r>
          </a:p>
          <a:p>
            <a:pPr marL="623888" indent="-358775">
              <a:lnSpc>
                <a:spcPct val="120000"/>
              </a:lnSpc>
              <a:buFont typeface="Arial" panose="020B0604020202020204" pitchFamily="34" charset="0"/>
              <a:buChar char="•"/>
            </a:pPr>
            <a:r>
              <a:rPr lang="cs-CZ" sz="1900" b="1" dirty="0"/>
              <a:t>12 z 30. 6. 2014 NS ČR dovodil, že dnem, kdy škoda vznikla (nejpozději  mohla vzniknout), je den, kdy byl skutečně podán návrh na prohlášení konkursu na majetek  dlužníka; od tohoto dne totiž již případný pokles míry uspokojení věřitelovy pohledávky z majetku dlužníka nelze odvozovat od porušení povinnosti podat návrh na prohlášení konkursu  na majetek dlužníka - rozhodnutí bylo publikováno ve Sbírce soudních rozhodnutí a stanovisek  pod číslem R 103/2014</a:t>
            </a:r>
          </a:p>
          <a:p>
            <a:pPr marL="623888" indent="-358775">
              <a:lnSpc>
                <a:spcPct val="120000"/>
              </a:lnSpc>
              <a:buFont typeface="Arial" panose="020B0604020202020204" pitchFamily="34" charset="0"/>
              <a:buChar char="•"/>
            </a:pPr>
            <a:r>
              <a:rPr lang="cs-CZ" sz="1900" b="1" dirty="0"/>
              <a:t>2 VSOL 1295/2014-B-83 z 12. 1. 2015 předběžné opatření dle § 100 insolvenčního zákona  (vydáno a potvrzeno odvolacím soudem)</a:t>
            </a:r>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a:t>Výše škody</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2155113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 xmlns:a16="http://schemas.microsoft.com/office/drawing/2014/main" id="{E25A5069-16F1-4503-A1FE-93CFA88CD486}"/>
              </a:ext>
            </a:extLst>
          </p:cNvPr>
          <p:cNvSpPr>
            <a:spLocks noGrp="1"/>
          </p:cNvSpPr>
          <p:nvPr>
            <p:ph type="sldNum" sz="quarter" idx="11"/>
          </p:nvPr>
        </p:nvSpPr>
        <p:spPr/>
        <p:txBody>
          <a:bodyPr/>
          <a:lstStyle/>
          <a:p>
            <a:fld id="{6D585F20-A27E-4E0E-82C8-5C727F4060CE}" type="slidenum">
              <a:rPr lang="cs-CZ" smtClean="0"/>
              <a:pPr/>
              <a:t>84</a:t>
            </a:fld>
            <a:endParaRPr lang="cs-CZ"/>
          </a:p>
        </p:txBody>
      </p:sp>
      <p:sp>
        <p:nvSpPr>
          <p:cNvPr id="4" name="Zástupný symbol pro obsah 3">
            <a:extLst>
              <a:ext uri="{FF2B5EF4-FFF2-40B4-BE49-F238E27FC236}">
                <a16:creationId xmlns="" xmlns:a16="http://schemas.microsoft.com/office/drawing/2014/main" id="{71A660A3-02D8-4EA5-97CB-AB6B7635F297}"/>
              </a:ext>
            </a:extLst>
          </p:cNvPr>
          <p:cNvSpPr>
            <a:spLocks noGrp="1"/>
          </p:cNvSpPr>
          <p:nvPr>
            <p:ph sz="quarter" idx="12"/>
          </p:nvPr>
        </p:nvSpPr>
        <p:spPr>
          <a:xfrm>
            <a:off x="381000" y="2090365"/>
            <a:ext cx="9036050" cy="4277644"/>
          </a:xfrm>
        </p:spPr>
        <p:txBody>
          <a:bodyPr>
            <a:normAutofit lnSpcReduction="10000"/>
          </a:bodyPr>
          <a:lstStyle/>
          <a:p>
            <a:pPr marL="623888" indent="-358775" algn="just">
              <a:buFont typeface="Arial" panose="020B0604020202020204" pitchFamily="34" charset="0"/>
              <a:buChar char="•"/>
            </a:pPr>
            <a:r>
              <a:rPr lang="cs-CZ" b="1" dirty="0"/>
              <a:t>konstrukce odpovědnosti manažerů v ČR a SR se v dílčích otázkách liší </a:t>
            </a:r>
            <a:endParaRPr lang="cs-CZ" sz="1100" b="1" dirty="0"/>
          </a:p>
          <a:p>
            <a:pPr marL="623888" indent="-358775" algn="just">
              <a:buFont typeface="Arial" panose="020B0604020202020204" pitchFamily="34" charset="0"/>
              <a:buChar char="•"/>
            </a:pPr>
            <a:r>
              <a:rPr lang="cs-CZ" b="1" dirty="0"/>
              <a:t>ČR má nově upraven koncept mezery krytí a uzavírání mezery krytí </a:t>
            </a:r>
            <a:r>
              <a:rPr lang="cs-CZ" b="1" i="1" dirty="0">
                <a:solidFill>
                  <a:schemeClr val="bg2"/>
                </a:solidFill>
              </a:rPr>
              <a:t>– omezuje to rizika manažerů v čase (posun bodu zlomu)</a:t>
            </a:r>
            <a:r>
              <a:rPr lang="cs-CZ" b="1" i="1" dirty="0">
                <a:solidFill>
                  <a:srgbClr val="FF0000"/>
                </a:solidFill>
              </a:rPr>
              <a:t> </a:t>
            </a:r>
            <a:r>
              <a:rPr lang="cs-CZ" b="1" dirty="0">
                <a:solidFill>
                  <a:srgbClr val="054777"/>
                </a:solidFill>
              </a:rPr>
              <a:t>x SR tento koncept </a:t>
            </a:r>
            <a:r>
              <a:rPr lang="cs-CZ" b="1" dirty="0" smtClean="0">
                <a:solidFill>
                  <a:srgbClr val="054777"/>
                </a:solidFill>
              </a:rPr>
              <a:t>nezná</a:t>
            </a:r>
            <a:endParaRPr lang="cs-CZ" b="1" dirty="0">
              <a:solidFill>
                <a:srgbClr val="054777"/>
              </a:solidFill>
            </a:endParaRPr>
          </a:p>
          <a:p>
            <a:pPr marL="623888" indent="-358775" algn="just">
              <a:buFont typeface="Arial" panose="020B0604020202020204" pitchFamily="34" charset="0"/>
              <a:buChar char="•"/>
            </a:pPr>
            <a:r>
              <a:rPr lang="cs-CZ" b="1" i="1" dirty="0">
                <a:solidFill>
                  <a:schemeClr val="bg2"/>
                </a:solidFill>
              </a:rPr>
              <a:t>SR zná povinnost manažerů podat IN pouze pro případ skrytého úpadku = předlužení</a:t>
            </a:r>
            <a:r>
              <a:rPr lang="cs-CZ" b="1" dirty="0">
                <a:solidFill>
                  <a:schemeClr val="tx2">
                    <a:lumMod val="75000"/>
                  </a:schemeClr>
                </a:solidFill>
              </a:rPr>
              <a:t>, </a:t>
            </a:r>
            <a:r>
              <a:rPr lang="cs-CZ" b="1" dirty="0"/>
              <a:t>nikoli pro případ platební neschopnosti (§ 11/2 ZKR) x ČR má tuto povinnost upravenu i pro případ platební neschopnosti </a:t>
            </a:r>
            <a:endParaRPr lang="cs-CZ" sz="1100" b="1" dirty="0"/>
          </a:p>
          <a:p>
            <a:pPr marL="623888" indent="-358775" algn="just">
              <a:buFont typeface="Arial" panose="020B0604020202020204" pitchFamily="34" charset="0"/>
              <a:buChar char="•"/>
            </a:pPr>
            <a:r>
              <a:rPr lang="cs-CZ" b="1" i="1" dirty="0">
                <a:solidFill>
                  <a:schemeClr val="bg2"/>
                </a:solidFill>
              </a:rPr>
              <a:t>odpovědnost spojená s neúčinnými úkony v materiálním úpadku se však týká jak v SR, tak i v ČR předlužení i platební neschopnosti </a:t>
            </a:r>
            <a:endParaRPr lang="cs-CZ" sz="1100" b="1" i="1" dirty="0">
              <a:solidFill>
                <a:schemeClr val="bg2"/>
              </a:solidFill>
            </a:endParaRPr>
          </a:p>
          <a:p>
            <a:pPr marL="623888" indent="-358775" algn="just">
              <a:buFont typeface="Arial" panose="020B0604020202020204" pitchFamily="34" charset="0"/>
              <a:buChar char="•"/>
            </a:pPr>
            <a:r>
              <a:rPr lang="cs-CZ" b="1" dirty="0"/>
              <a:t>v SR uplatňuje správce vůči manažerům kromě náhrady škody (§ 11a ZKR) ještě nárok na specifickou pokutu ve výši poloviny základního jmění (§ 11/2 ZKR</a:t>
            </a:r>
            <a:r>
              <a:rPr lang="cs-CZ" b="1" dirty="0" smtClean="0"/>
              <a:t>)</a:t>
            </a:r>
            <a:endParaRPr lang="cs-CZ" sz="1200" b="1" dirty="0"/>
          </a:p>
          <a:p>
            <a:pPr marL="623888" indent="-358775" algn="just">
              <a:buFont typeface="Arial" panose="020B0604020202020204" pitchFamily="34" charset="0"/>
              <a:buChar char="•"/>
            </a:pPr>
            <a:r>
              <a:rPr lang="cs-CZ" b="1" dirty="0"/>
              <a:t>kromě nároků dle IZ nebo ZKR jsou v SR ještě nároky dle </a:t>
            </a:r>
            <a:r>
              <a:rPr lang="cs-CZ" b="1" dirty="0" err="1"/>
              <a:t>ObchZ</a:t>
            </a:r>
            <a:r>
              <a:rPr lang="cs-CZ" b="1" dirty="0"/>
              <a:t> 513/1991 </a:t>
            </a:r>
            <a:r>
              <a:rPr lang="cs-CZ" b="1" dirty="0" smtClean="0"/>
              <a:t>                                     (</a:t>
            </a:r>
            <a:r>
              <a:rPr lang="cs-CZ" b="1" dirty="0"/>
              <a:t>např. § 66aa – přímá úprava odpovědnosti ovládající osoby za škodu, způsobenou věřitelům úpadkem ovládané osoby) a v ČR dle nového ZOK </a:t>
            </a:r>
            <a:r>
              <a:rPr lang="cs-CZ" b="1" dirty="0" smtClean="0"/>
              <a:t> (</a:t>
            </a:r>
            <a:r>
              <a:rPr lang="cs-CZ" b="1" dirty="0"/>
              <a:t>např. § 62 a § 68)</a:t>
            </a:r>
          </a:p>
        </p:txBody>
      </p:sp>
      <p:sp>
        <p:nvSpPr>
          <p:cNvPr id="6" name="Nadpis 5">
            <a:extLst>
              <a:ext uri="{FF2B5EF4-FFF2-40B4-BE49-F238E27FC236}">
                <a16:creationId xmlns="" xmlns:a16="http://schemas.microsoft.com/office/drawing/2014/main" id="{7E42A690-32AD-44CB-B8EB-B9DF9774F108}"/>
              </a:ext>
            </a:extLst>
          </p:cNvPr>
          <p:cNvSpPr>
            <a:spLocks noGrp="1"/>
          </p:cNvSpPr>
          <p:nvPr>
            <p:ph type="title"/>
          </p:nvPr>
        </p:nvSpPr>
        <p:spPr>
          <a:xfrm>
            <a:off x="3314700" y="805952"/>
            <a:ext cx="6210300" cy="332399"/>
          </a:xfrm>
        </p:spPr>
        <p:txBody>
          <a:bodyPr/>
          <a:lstStyle/>
          <a:p>
            <a:pPr algn="ctr"/>
            <a:r>
              <a:rPr lang="cs-CZ" dirty="0"/>
              <a:t>Srovnání ČR a SR</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5747323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85</a:t>
            </a:fld>
            <a:endParaRPr lang="cs-CZ"/>
          </a:p>
        </p:txBody>
      </p:sp>
      <p:sp>
        <p:nvSpPr>
          <p:cNvPr id="4" name="Zástupný symbol pro obsah 3"/>
          <p:cNvSpPr>
            <a:spLocks noGrp="1"/>
          </p:cNvSpPr>
          <p:nvPr>
            <p:ph sz="quarter" idx="12"/>
          </p:nvPr>
        </p:nvSpPr>
        <p:spPr>
          <a:xfrm>
            <a:off x="381000" y="1866297"/>
            <a:ext cx="9036050" cy="4498786"/>
          </a:xfrm>
        </p:spPr>
        <p:txBody>
          <a:bodyPr>
            <a:normAutofit/>
          </a:bodyPr>
          <a:lstStyle/>
          <a:p>
            <a:pPr marL="623888" indent="-358775" algn="just">
              <a:lnSpc>
                <a:spcPct val="100000"/>
              </a:lnSpc>
              <a:buFont typeface="Arial" panose="020B0604020202020204" pitchFamily="34" charset="0"/>
              <a:buChar char="•"/>
            </a:pPr>
            <a:r>
              <a:rPr lang="cs-CZ" sz="1900" b="1" dirty="0"/>
              <a:t>aktivní legitimace: insolvenční </a:t>
            </a:r>
            <a:r>
              <a:rPr lang="cs-CZ" sz="1900" b="1" dirty="0" smtClean="0"/>
              <a:t>správce</a:t>
            </a:r>
            <a:endParaRPr lang="cs-CZ" sz="1900" b="1" dirty="0"/>
          </a:p>
          <a:p>
            <a:pPr marL="623888" indent="-358775" algn="just">
              <a:lnSpc>
                <a:spcPct val="100000"/>
              </a:lnSpc>
              <a:buFont typeface="Arial" panose="020B0604020202020204" pitchFamily="34" charset="0"/>
              <a:buChar char="•"/>
            </a:pPr>
            <a:r>
              <a:rPr lang="cs-CZ" sz="1900" b="1" dirty="0"/>
              <a:t>pasivní legitimace: člen nebo bývalý člen orgánů (nejen SO</a:t>
            </a:r>
            <a:r>
              <a:rPr lang="cs-CZ" sz="1900" b="1" dirty="0" smtClean="0"/>
              <a:t>)</a:t>
            </a:r>
            <a:endParaRPr lang="cs-CZ" sz="1900" b="1" dirty="0"/>
          </a:p>
          <a:p>
            <a:pPr marL="623888" indent="-358775" algn="just">
              <a:lnSpc>
                <a:spcPct val="100000"/>
              </a:lnSpc>
              <a:buFont typeface="Arial" panose="020B0604020202020204" pitchFamily="34" charset="0"/>
              <a:buChar char="•"/>
            </a:pPr>
            <a:r>
              <a:rPr lang="cs-CZ" sz="1900" b="1" dirty="0"/>
              <a:t>žaloba: na plnění – veškerý prospěch za 2 roky zpětně od RÚ (nejen odměna, </a:t>
            </a:r>
            <a:r>
              <a:rPr lang="cs-CZ" sz="1900" b="1" dirty="0" smtClean="0"/>
              <a:t> ale </a:t>
            </a:r>
            <a:r>
              <a:rPr lang="cs-CZ" sz="1900" b="1" dirty="0"/>
              <a:t>i náhrada za benefity, stravenky, pojištění</a:t>
            </a:r>
            <a:r>
              <a:rPr lang="cs-CZ" sz="1900" dirty="0"/>
              <a:t>)</a:t>
            </a:r>
          </a:p>
          <a:p>
            <a:pPr marL="896938" indent="-273050" algn="just">
              <a:lnSpc>
                <a:spcPct val="100000"/>
              </a:lnSpc>
              <a:buFont typeface="+mj-lt"/>
              <a:buAutoNum type="arabicPeriod"/>
            </a:pPr>
            <a:r>
              <a:rPr lang="cs-CZ" sz="1900" b="1" dirty="0"/>
              <a:t>podmínka: 1. insolvenční návrh podal věřitel (!) tlak (§ </a:t>
            </a:r>
            <a:r>
              <a:rPr lang="cs-CZ" sz="1900" b="1" dirty="0" smtClean="0"/>
              <a:t>98)</a:t>
            </a:r>
            <a:endParaRPr lang="cs-CZ" sz="1900" b="1" dirty="0"/>
          </a:p>
          <a:p>
            <a:pPr marL="896938" indent="-273050" algn="just">
              <a:lnSpc>
                <a:spcPct val="100000"/>
              </a:lnSpc>
              <a:buFont typeface="+mj-lt"/>
              <a:buAutoNum type="arabicPeriod"/>
            </a:pPr>
            <a:r>
              <a:rPr lang="cs-CZ" sz="1900" b="1" dirty="0"/>
              <a:t>podmínka: rozhodnutí o úpadku</a:t>
            </a:r>
          </a:p>
          <a:p>
            <a:pPr marL="896938" indent="-273050" algn="just">
              <a:lnSpc>
                <a:spcPct val="100000"/>
              </a:lnSpc>
              <a:buFont typeface="+mj-lt"/>
              <a:buAutoNum type="arabicPeriod"/>
            </a:pPr>
            <a:r>
              <a:rPr lang="cs-CZ" sz="1900" b="1" dirty="0"/>
              <a:t>podmínka: výzva insolvenčního správce</a:t>
            </a:r>
          </a:p>
          <a:p>
            <a:pPr marL="896938" indent="-273050" algn="just">
              <a:lnSpc>
                <a:spcPct val="100000"/>
              </a:lnSpc>
              <a:buFont typeface="+mj-lt"/>
              <a:buAutoNum type="arabicPeriod"/>
            </a:pPr>
            <a:r>
              <a:rPr lang="cs-CZ" sz="1900" b="1" dirty="0"/>
              <a:t>podmínka: alespoň měl nebo mohl vědět o hrozícím úpadku dle jiného předpisu </a:t>
            </a:r>
            <a:r>
              <a:rPr lang="cs-CZ" sz="1900" b="1" dirty="0" smtClean="0"/>
              <a:t>=  § </a:t>
            </a:r>
            <a:r>
              <a:rPr lang="cs-CZ" sz="1900" b="1" dirty="0"/>
              <a:t>3 odst. </a:t>
            </a:r>
            <a:r>
              <a:rPr lang="cs-CZ" sz="1900" b="1" dirty="0" smtClean="0"/>
              <a:t>4</a:t>
            </a:r>
            <a:endParaRPr lang="cs-CZ" sz="1900" b="1" dirty="0"/>
          </a:p>
          <a:p>
            <a:pPr marL="896938" indent="-273050" algn="just">
              <a:lnSpc>
                <a:spcPct val="100000"/>
              </a:lnSpc>
              <a:buFont typeface="+mj-lt"/>
              <a:buAutoNum type="arabicPeriod"/>
            </a:pPr>
            <a:r>
              <a:rPr lang="cs-CZ" sz="1900" b="1" dirty="0"/>
              <a:t>podmínka: v rozporu s péčí řádného hospodáře neučinil za účelem odvrácení hrozícího  úpadku vše potřebné a </a:t>
            </a:r>
            <a:r>
              <a:rPr lang="cs-CZ" sz="1900" b="1" dirty="0" smtClean="0"/>
              <a:t>rozumné</a:t>
            </a:r>
            <a:endParaRPr lang="cs-CZ" sz="1900" b="1" dirty="0"/>
          </a:p>
          <a:p>
            <a:pPr marL="623888" indent="-358775" algn="just">
              <a:lnSpc>
                <a:spcPct val="100000"/>
              </a:lnSpc>
              <a:buFont typeface="Arial" panose="020B0604020202020204" pitchFamily="34" charset="0"/>
              <a:buChar char="•"/>
            </a:pPr>
            <a:r>
              <a:rPr lang="cs-CZ" sz="1900" b="1" dirty="0"/>
              <a:t>nejde o incidenční spor § 159 a contrario</a:t>
            </a:r>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a:t>Vydání prospěchu § 62 ZOK</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1806811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86</a:t>
            </a:fld>
            <a:endParaRPr lang="cs-CZ"/>
          </a:p>
        </p:txBody>
      </p:sp>
      <p:sp>
        <p:nvSpPr>
          <p:cNvPr id="4" name="Zástupný symbol pro obsah 3"/>
          <p:cNvSpPr>
            <a:spLocks noGrp="1"/>
          </p:cNvSpPr>
          <p:nvPr>
            <p:ph sz="quarter" idx="12"/>
          </p:nvPr>
        </p:nvSpPr>
        <p:spPr>
          <a:xfrm>
            <a:off x="381000" y="1988191"/>
            <a:ext cx="9036050" cy="4587801"/>
          </a:xfrm>
        </p:spPr>
        <p:txBody>
          <a:bodyPr>
            <a:normAutofit/>
          </a:bodyPr>
          <a:lstStyle/>
          <a:p>
            <a:pPr marL="623888" indent="-358775" algn="just">
              <a:lnSpc>
                <a:spcPct val="80000"/>
              </a:lnSpc>
              <a:buFont typeface="Arial" panose="020B0604020202020204" pitchFamily="34" charset="0"/>
              <a:buChar char="•"/>
              <a:tabLst>
                <a:tab pos="623888" algn="l"/>
              </a:tabLst>
            </a:pPr>
            <a:r>
              <a:rPr lang="cs-CZ" b="1" dirty="0"/>
              <a:t>aktivní legitimace: insolvenční správce a věřitel (chystá se změna – jen správce</a:t>
            </a:r>
            <a:r>
              <a:rPr lang="cs-CZ" b="1" dirty="0" smtClean="0"/>
              <a:t>)</a:t>
            </a:r>
            <a:endParaRPr lang="cs-CZ" b="1" dirty="0"/>
          </a:p>
          <a:p>
            <a:pPr marL="623888" indent="-358775" algn="just">
              <a:lnSpc>
                <a:spcPct val="80000"/>
              </a:lnSpc>
              <a:buFont typeface="Arial" panose="020B0604020202020204" pitchFamily="34" charset="0"/>
              <a:buChar char="•"/>
              <a:tabLst>
                <a:tab pos="623888" algn="l"/>
              </a:tabLst>
            </a:pPr>
            <a:r>
              <a:rPr lang="cs-CZ" b="1" dirty="0"/>
              <a:t>pasivní legitimace: člen nebo bývalý člen SO + ale i vlivná nebo ovládající osoba § 76/3 ZOK</a:t>
            </a:r>
          </a:p>
          <a:p>
            <a:pPr marL="623888" indent="-358775" algn="just">
              <a:lnSpc>
                <a:spcPct val="80000"/>
              </a:lnSpc>
              <a:buFont typeface="Arial" panose="020B0604020202020204" pitchFamily="34" charset="0"/>
              <a:buChar char="•"/>
              <a:tabLst>
                <a:tab pos="623888" algn="l"/>
              </a:tabLst>
            </a:pPr>
            <a:r>
              <a:rPr lang="cs-CZ" b="1" dirty="0" smtClean="0"/>
              <a:t>žaloba</a:t>
            </a:r>
            <a:r>
              <a:rPr lang="cs-CZ" b="1" dirty="0"/>
              <a:t>: na plnění - až do výše zjištěných </a:t>
            </a:r>
            <a:r>
              <a:rPr lang="cs-CZ" b="1" dirty="0" smtClean="0"/>
              <a:t>pohledávek</a:t>
            </a:r>
            <a:endParaRPr lang="cs-CZ" sz="1100" b="1" dirty="0"/>
          </a:p>
          <a:p>
            <a:pPr marL="896938" indent="-273050" algn="just">
              <a:buFont typeface="+mj-lt"/>
              <a:buAutoNum type="arabicPeriod"/>
            </a:pPr>
            <a:r>
              <a:rPr lang="cs-CZ" b="1" dirty="0"/>
              <a:t>podmínka: rozhodnutí o úpadku</a:t>
            </a:r>
          </a:p>
          <a:p>
            <a:pPr marL="896938" indent="-273050" algn="just">
              <a:buFont typeface="+mj-lt"/>
              <a:buAutoNum type="arabicPeriod"/>
            </a:pPr>
            <a:r>
              <a:rPr lang="cs-CZ" b="1" dirty="0"/>
              <a:t>podmínka: alespoň měl nebo mohl vědět o hrozícím úpadku dle jiného </a:t>
            </a:r>
            <a:br>
              <a:rPr lang="cs-CZ" b="1" dirty="0"/>
            </a:br>
            <a:r>
              <a:rPr lang="cs-CZ" b="1" dirty="0"/>
              <a:t>předpisu = § 3 odst. 4 </a:t>
            </a:r>
          </a:p>
          <a:p>
            <a:pPr marL="896938" indent="-273050" algn="just">
              <a:buFont typeface="+mj-lt"/>
              <a:buAutoNum type="arabicPeriod"/>
            </a:pPr>
            <a:r>
              <a:rPr lang="cs-CZ" b="1" dirty="0"/>
              <a:t>podmínka: v rozporu s péčí řádného hospodáře neučinil za účelem odvrácení hrozícího  úpadku vše potřebné a </a:t>
            </a:r>
            <a:r>
              <a:rPr lang="cs-CZ" b="1" dirty="0" smtClean="0"/>
              <a:t>rozumné</a:t>
            </a:r>
            <a:endParaRPr lang="cs-CZ" sz="1100" dirty="0"/>
          </a:p>
          <a:p>
            <a:pPr marL="623888" indent="-358775" algn="just">
              <a:lnSpc>
                <a:spcPct val="80000"/>
              </a:lnSpc>
              <a:buFont typeface="Arial" panose="020B0604020202020204" pitchFamily="34" charset="0"/>
              <a:buChar char="•"/>
              <a:tabLst>
                <a:tab pos="623888" algn="l"/>
              </a:tabLst>
            </a:pPr>
            <a:r>
              <a:rPr lang="cs-CZ" b="1" dirty="0"/>
              <a:t>výluka: krizový manažer § 68/1 ZOK (péče řádného hospodáře</a:t>
            </a:r>
            <a:r>
              <a:rPr lang="cs-CZ" b="1" dirty="0" smtClean="0"/>
              <a:t>)</a:t>
            </a:r>
            <a:endParaRPr lang="cs-CZ" b="1" dirty="0"/>
          </a:p>
          <a:p>
            <a:pPr marL="623888" indent="-358775" algn="just">
              <a:lnSpc>
                <a:spcPct val="80000"/>
              </a:lnSpc>
              <a:buFont typeface="Arial" panose="020B0604020202020204" pitchFamily="34" charset="0"/>
              <a:buChar char="•"/>
              <a:tabLst>
                <a:tab pos="623888" algn="l"/>
              </a:tabLst>
            </a:pPr>
            <a:r>
              <a:rPr lang="cs-CZ" b="1" dirty="0"/>
              <a:t>nejde o incidenční spor § </a:t>
            </a:r>
            <a:r>
              <a:rPr lang="cs-CZ" b="1" dirty="0" smtClean="0"/>
              <a:t>159 </a:t>
            </a:r>
            <a:r>
              <a:rPr lang="cs-CZ" b="1" dirty="0"/>
              <a:t>a </a:t>
            </a:r>
            <a:r>
              <a:rPr lang="cs-CZ" b="1" dirty="0" smtClean="0"/>
              <a:t>contrario</a:t>
            </a:r>
            <a:endParaRPr lang="cs-CZ" b="1" dirty="0"/>
          </a:p>
          <a:p>
            <a:pPr marL="623888" indent="-358775" algn="just">
              <a:buFont typeface="Arial" panose="020B0604020202020204" pitchFamily="34" charset="0"/>
              <a:buChar char="•"/>
              <a:tabLst>
                <a:tab pos="623888" algn="l"/>
              </a:tabLst>
            </a:pPr>
            <a:r>
              <a:rPr lang="cs-CZ" b="1" dirty="0"/>
              <a:t>viz i § 159 NOZ, který platí i pro dozorčí orgány – žaloba na porušení statusové povinnosti (dříve § 194 </a:t>
            </a:r>
            <a:r>
              <a:rPr lang="cs-CZ" b="1" dirty="0" err="1"/>
              <a:t>ObchZ</a:t>
            </a:r>
            <a:r>
              <a:rPr lang="cs-CZ" b="1" dirty="0"/>
              <a:t>)</a:t>
            </a:r>
          </a:p>
          <a:p>
            <a:pPr marL="0" indent="0">
              <a:buNone/>
            </a:pPr>
            <a:endParaRPr lang="cs-CZ" dirty="0"/>
          </a:p>
        </p:txBody>
      </p:sp>
      <p:sp>
        <p:nvSpPr>
          <p:cNvPr id="6" name="Nadpis 5"/>
          <p:cNvSpPr>
            <a:spLocks noGrp="1"/>
          </p:cNvSpPr>
          <p:nvPr>
            <p:ph type="title"/>
          </p:nvPr>
        </p:nvSpPr>
        <p:spPr>
          <a:xfrm>
            <a:off x="3314700" y="803026"/>
            <a:ext cx="6210300" cy="332399"/>
          </a:xfrm>
        </p:spPr>
        <p:txBody>
          <a:bodyPr/>
          <a:lstStyle/>
          <a:p>
            <a:pPr algn="ctr"/>
            <a:r>
              <a:rPr lang="cs-CZ" dirty="0"/>
              <a:t>Ručení členů orgánů § 68 ZOK</a:t>
            </a:r>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lstStyle/>
          <a:p>
            <a:r>
              <a:rPr lang="cs-CZ" sz="1600" dirty="0" smtClean="0"/>
              <a:t>III. KORPORACE</a:t>
            </a:r>
            <a:endParaRPr lang="cs-CZ" sz="1600" dirty="0"/>
          </a:p>
        </p:txBody>
      </p:sp>
      <p:sp>
        <p:nvSpPr>
          <p:cNvPr id="9" name="Obdélník 8">
            <a:extLst>
              <a:ext uri="{FF2B5EF4-FFF2-40B4-BE49-F238E27FC236}">
                <a16:creationId xmlns="" xmlns:a16="http://schemas.microsoft.com/office/drawing/2014/main" id="{B2545BBE-633B-484B-95C7-F35702F626BB}"/>
              </a:ext>
            </a:extLst>
          </p:cNvPr>
          <p:cNvSpPr/>
          <p:nvPr/>
        </p:nvSpPr>
        <p:spPr>
          <a:xfrm>
            <a:off x="7093009" y="6596141"/>
            <a:ext cx="2869838" cy="123111"/>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2"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 name="Freeform 24">
              <a:hlinkClick r:id="rId2"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6">
              <a:hlinkClick r:id="rId2"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490416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a:xfrm>
            <a:off x="3314700" y="803026"/>
            <a:ext cx="6210300" cy="332399"/>
          </a:xfrm>
        </p:spPr>
        <p:txBody>
          <a:bodyPr/>
          <a:lstStyle/>
          <a:p>
            <a:pPr algn="ctr"/>
            <a:r>
              <a:rPr lang="cs-CZ" dirty="0"/>
              <a:t>Neúčinnost § 240 IZ (neekvivalentní)</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87</a:t>
            </a:fld>
            <a:endParaRPr lang="cs-CZ"/>
          </a:p>
        </p:txBody>
      </p:sp>
      <p:sp>
        <p:nvSpPr>
          <p:cNvPr id="12" name="Zástupný symbol pro obsah 11"/>
          <p:cNvSpPr>
            <a:spLocks noGrp="1"/>
          </p:cNvSpPr>
          <p:nvPr>
            <p:ph sz="quarter" idx="12"/>
          </p:nvPr>
        </p:nvSpPr>
        <p:spPr>
          <a:xfrm>
            <a:off x="381000" y="1914460"/>
            <a:ext cx="9144000" cy="4245208"/>
          </a:xfrm>
        </p:spPr>
        <p:txBody>
          <a:bodyPr>
            <a:normAutofit/>
          </a:bodyPr>
          <a:lstStyle/>
          <a:p>
            <a:pPr marL="623888" indent="-358775">
              <a:lnSpc>
                <a:spcPct val="80000"/>
              </a:lnSpc>
              <a:buFont typeface="Arial" panose="020B0604020202020204" pitchFamily="34" charset="0"/>
              <a:buChar char="•"/>
              <a:tabLst>
                <a:tab pos="623888" algn="l"/>
              </a:tabLst>
            </a:pPr>
            <a:r>
              <a:rPr lang="cs-CZ" sz="2000" b="1" dirty="0"/>
              <a:t>smlouva (jednání) bez přiměřeného protiplnění (nižší cena než obvyklá</a:t>
            </a:r>
            <a:r>
              <a:rPr lang="cs-CZ" sz="2000" b="1" dirty="0" smtClean="0"/>
              <a:t>)</a:t>
            </a:r>
            <a:endParaRPr lang="cs-CZ" sz="2000" b="1" dirty="0"/>
          </a:p>
          <a:p>
            <a:pPr marL="623888" indent="-358775">
              <a:lnSpc>
                <a:spcPct val="80000"/>
              </a:lnSpc>
              <a:buFont typeface="Arial" panose="020B0604020202020204" pitchFamily="34" charset="0"/>
              <a:buChar char="•"/>
              <a:tabLst>
                <a:tab pos="623888" algn="l"/>
              </a:tabLst>
            </a:pPr>
            <a:r>
              <a:rPr lang="cs-CZ" sz="2000" b="1" dirty="0"/>
              <a:t>dlužník tak jednal v době, kdy byl  v úpadku nebo šlo o úkon, který vedl </a:t>
            </a:r>
            <a:r>
              <a:rPr lang="cs-CZ" sz="2000" b="1" dirty="0" smtClean="0"/>
              <a:t>k </a:t>
            </a:r>
            <a:r>
              <a:rPr lang="cs-CZ" sz="2000" b="1" dirty="0"/>
              <a:t>úpadku (dividenda, špatné investiční rozhodnutí</a:t>
            </a:r>
            <a:r>
              <a:rPr lang="cs-CZ" sz="2000" b="1" dirty="0" smtClean="0"/>
              <a:t>)</a:t>
            </a:r>
            <a:endParaRPr lang="cs-CZ" sz="2000" b="1" dirty="0"/>
          </a:p>
          <a:p>
            <a:pPr marL="623888" indent="-358775">
              <a:lnSpc>
                <a:spcPct val="80000"/>
              </a:lnSpc>
              <a:buFont typeface="Arial" panose="020B0604020202020204" pitchFamily="34" charset="0"/>
              <a:buChar char="•"/>
              <a:tabLst>
                <a:tab pos="623888" algn="l"/>
              </a:tabLst>
            </a:pPr>
            <a:r>
              <a:rPr lang="cs-CZ" sz="2000" b="1" dirty="0"/>
              <a:t>fikce úpadku, pokud má prospěch člen koncernu nebo osoba blízká </a:t>
            </a:r>
          </a:p>
          <a:p>
            <a:pPr marL="623888" indent="-358775">
              <a:lnSpc>
                <a:spcPct val="80000"/>
              </a:lnSpc>
              <a:buFont typeface="Arial" panose="020B0604020202020204" pitchFamily="34" charset="0"/>
              <a:buChar char="•"/>
              <a:tabLst>
                <a:tab pos="623888" algn="l"/>
              </a:tabLst>
            </a:pPr>
            <a:r>
              <a:rPr lang="cs-CZ" sz="2000" b="1" dirty="0"/>
              <a:t>časový test:</a:t>
            </a:r>
          </a:p>
        </p:txBody>
      </p:sp>
      <p:pic>
        <p:nvPicPr>
          <p:cNvPr id="10" name="Obrázek 9"/>
          <p:cNvPicPr>
            <a:picLocks noChangeAspect="1"/>
          </p:cNvPicPr>
          <p:nvPr/>
        </p:nvPicPr>
        <p:blipFill rotWithShape="1">
          <a:blip r:embed="rId2" cstate="print">
            <a:extLst>
              <a:ext uri="{28A0092B-C50C-407E-A947-70E740481C1C}">
                <a14:useLocalDpi xmlns:a14="http://schemas.microsoft.com/office/drawing/2010/main" val="0"/>
              </a:ext>
            </a:extLst>
          </a:blip>
          <a:srcRect t="11927" b="16513"/>
          <a:stretch/>
        </p:blipFill>
        <p:spPr>
          <a:xfrm>
            <a:off x="476250" y="4219347"/>
            <a:ext cx="9048750" cy="1905000"/>
          </a:xfrm>
          <a:prstGeom prst="rect">
            <a:avLst/>
          </a:prstGeom>
        </p:spPr>
      </p:pic>
      <p:sp>
        <p:nvSpPr>
          <p:cNvPr id="11"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14" name="Obrázek 13"/>
          <p:cNvPicPr>
            <a:picLocks noChangeAspect="1"/>
          </p:cNvPicPr>
          <p:nvPr/>
        </p:nvPicPr>
        <p:blipFill rotWithShape="1">
          <a:blip r:embed="rId3"/>
          <a:srcRect t="38001" b="27068"/>
          <a:stretch/>
        </p:blipFill>
        <p:spPr>
          <a:xfrm>
            <a:off x="8120213" y="6124347"/>
            <a:ext cx="1296837" cy="176169"/>
          </a:xfrm>
          <a:prstGeom prst="rect">
            <a:avLst/>
          </a:prstGeom>
        </p:spPr>
      </p:pic>
      <p:grpSp>
        <p:nvGrpSpPr>
          <p:cNvPr id="15"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6"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9944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Neúčinnost § 241 IZ (zvýhodňující)</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88</a:t>
            </a:fld>
            <a:endParaRPr lang="cs-CZ"/>
          </a:p>
        </p:txBody>
      </p:sp>
      <p:graphicFrame>
        <p:nvGraphicFramePr>
          <p:cNvPr id="9" name="Graf 8"/>
          <p:cNvGraphicFramePr/>
          <p:nvPr>
            <p:extLst/>
          </p:nvPr>
        </p:nvGraphicFramePr>
        <p:xfrm>
          <a:off x="5643148" y="2090737"/>
          <a:ext cx="3708000" cy="4176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Zástupný symbol pro obsah 11"/>
          <p:cNvSpPr>
            <a:spLocks noGrp="1"/>
          </p:cNvSpPr>
          <p:nvPr>
            <p:ph sz="quarter" idx="12"/>
          </p:nvPr>
        </p:nvSpPr>
        <p:spPr>
          <a:xfrm>
            <a:off x="363946" y="1988191"/>
            <a:ext cx="9161054" cy="4245920"/>
          </a:xfrm>
        </p:spPr>
        <p:txBody>
          <a:bodyPr/>
          <a:lstStyle/>
          <a:p>
            <a:pPr marL="623888" indent="-358775">
              <a:lnSpc>
                <a:spcPct val="80000"/>
              </a:lnSpc>
              <a:buFont typeface="Arial" panose="020B0604020202020204" pitchFamily="34" charset="0"/>
              <a:buChar char="•"/>
              <a:tabLst>
                <a:tab pos="623888" algn="l"/>
              </a:tabLst>
            </a:pPr>
            <a:r>
              <a:rPr lang="cs-CZ" sz="2000" b="1" dirty="0"/>
              <a:t>zvýhodňující jednání (jeden věřitel dostane na úkor ostatních </a:t>
            </a:r>
            <a:r>
              <a:rPr lang="cs-CZ" sz="2000" b="1" dirty="0" smtClean="0"/>
              <a:t> věřitelů </a:t>
            </a:r>
            <a:r>
              <a:rPr lang="cs-CZ" sz="2000" b="1" dirty="0"/>
              <a:t>více, než by dostal v konkursu</a:t>
            </a:r>
            <a:r>
              <a:rPr lang="cs-CZ" sz="2000" b="1" dirty="0" smtClean="0"/>
              <a:t>)</a:t>
            </a:r>
            <a:endParaRPr lang="cs-CZ" sz="2000" b="1" dirty="0"/>
          </a:p>
          <a:p>
            <a:pPr marL="623888" indent="-358775">
              <a:lnSpc>
                <a:spcPct val="80000"/>
              </a:lnSpc>
              <a:buFont typeface="Arial" panose="020B0604020202020204" pitchFamily="34" charset="0"/>
              <a:buChar char="•"/>
              <a:tabLst>
                <a:tab pos="623888" algn="l"/>
              </a:tabLst>
            </a:pPr>
            <a:r>
              <a:rPr lang="cs-CZ" sz="2000" b="1" dirty="0"/>
              <a:t>v době, kdy byl dlužník v úpadku nebo to vedlo k úpadku (velká platba</a:t>
            </a:r>
            <a:r>
              <a:rPr lang="cs-CZ" sz="2000" b="1" dirty="0" smtClean="0"/>
              <a:t>)</a:t>
            </a:r>
            <a:endParaRPr lang="cs-CZ" sz="2000" b="1" dirty="0"/>
          </a:p>
          <a:p>
            <a:pPr marL="623888" indent="-358775">
              <a:lnSpc>
                <a:spcPct val="80000"/>
              </a:lnSpc>
              <a:buFont typeface="Arial" panose="020B0604020202020204" pitchFamily="34" charset="0"/>
              <a:buChar char="•"/>
              <a:tabLst>
                <a:tab pos="623888" algn="l"/>
              </a:tabLst>
            </a:pPr>
            <a:r>
              <a:rPr lang="cs-CZ" sz="2000" b="1" dirty="0"/>
              <a:t>fikce úpadku, pokud má prospěch člen koncernu nebo osoba blízká </a:t>
            </a:r>
            <a:endParaRPr lang="cs-CZ" sz="2000" b="1" dirty="0" smtClean="0"/>
          </a:p>
          <a:p>
            <a:pPr marL="623888" indent="-358775">
              <a:lnSpc>
                <a:spcPct val="80000"/>
              </a:lnSpc>
              <a:buFont typeface="Arial" panose="020B0604020202020204" pitchFamily="34" charset="0"/>
              <a:buChar char="•"/>
              <a:tabLst>
                <a:tab pos="623888" algn="l"/>
              </a:tabLst>
            </a:pPr>
            <a:r>
              <a:rPr lang="cs-CZ" sz="2000" b="1" dirty="0" smtClean="0"/>
              <a:t>časový </a:t>
            </a:r>
            <a:r>
              <a:rPr lang="cs-CZ" sz="2000" b="1" dirty="0"/>
              <a:t>test:</a:t>
            </a:r>
          </a:p>
          <a:p>
            <a:pPr algn="just"/>
            <a:endParaRPr lang="cs-CZ" dirty="0"/>
          </a:p>
          <a:p>
            <a:pPr marL="0" indent="0">
              <a:buNone/>
            </a:pPr>
            <a:endParaRPr lang="cs-CZ" dirty="0"/>
          </a:p>
        </p:txBody>
      </p:sp>
      <p:pic>
        <p:nvPicPr>
          <p:cNvPr id="10" name="Obrázek 9"/>
          <p:cNvPicPr>
            <a:picLocks noChangeAspect="1"/>
          </p:cNvPicPr>
          <p:nvPr/>
        </p:nvPicPr>
        <p:blipFill rotWithShape="1">
          <a:blip r:embed="rId3" cstate="print">
            <a:extLst>
              <a:ext uri="{28A0092B-C50C-407E-A947-70E740481C1C}">
                <a14:useLocalDpi xmlns:a14="http://schemas.microsoft.com/office/drawing/2010/main" val="0"/>
              </a:ext>
            </a:extLst>
          </a:blip>
          <a:srcRect t="11927" b="16513"/>
          <a:stretch/>
        </p:blipFill>
        <p:spPr>
          <a:xfrm>
            <a:off x="420098" y="4196386"/>
            <a:ext cx="9048750" cy="1905000"/>
          </a:xfrm>
          <a:prstGeom prst="rect">
            <a:avLst/>
          </a:prstGeom>
        </p:spPr>
      </p:pic>
      <p:sp>
        <p:nvSpPr>
          <p:cNvPr id="14"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5"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6"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20" name="Obrázek 19"/>
          <p:cNvPicPr>
            <a:picLocks noChangeAspect="1"/>
          </p:cNvPicPr>
          <p:nvPr/>
        </p:nvPicPr>
        <p:blipFill rotWithShape="1">
          <a:blip r:embed="rId5"/>
          <a:srcRect t="38001" b="27068"/>
          <a:stretch/>
        </p:blipFill>
        <p:spPr>
          <a:xfrm>
            <a:off x="8120213" y="6124347"/>
            <a:ext cx="1296837" cy="176169"/>
          </a:xfrm>
          <a:prstGeom prst="rect">
            <a:avLst/>
          </a:prstGeom>
        </p:spPr>
      </p:pic>
    </p:spTree>
    <p:extLst>
      <p:ext uri="{BB962C8B-B14F-4D97-AF65-F5344CB8AC3E}">
        <p14:creationId xmlns:p14="http://schemas.microsoft.com/office/powerpoint/2010/main" val="131170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a:xfrm>
            <a:off x="3314700" y="803026"/>
            <a:ext cx="6210300" cy="332399"/>
          </a:xfrm>
        </p:spPr>
        <p:txBody>
          <a:bodyPr/>
          <a:lstStyle/>
          <a:p>
            <a:pPr algn="ctr"/>
            <a:r>
              <a:rPr lang="cs-CZ" dirty="0"/>
              <a:t>Neúčinnost § 242 IZ (úmyslně zkracující)</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89</a:t>
            </a:fld>
            <a:endParaRPr lang="cs-CZ"/>
          </a:p>
        </p:txBody>
      </p:sp>
      <p:sp>
        <p:nvSpPr>
          <p:cNvPr id="12" name="Zástupný symbol pro obsah 11"/>
          <p:cNvSpPr>
            <a:spLocks noGrp="1"/>
          </p:cNvSpPr>
          <p:nvPr>
            <p:ph sz="quarter" idx="12"/>
          </p:nvPr>
        </p:nvSpPr>
        <p:spPr>
          <a:xfrm>
            <a:off x="381000" y="2024182"/>
            <a:ext cx="9036050" cy="4136404"/>
          </a:xfrm>
        </p:spPr>
        <p:txBody>
          <a:bodyPr>
            <a:normAutofit/>
          </a:bodyPr>
          <a:lstStyle/>
          <a:p>
            <a:pPr marL="538163" indent="-273050">
              <a:lnSpc>
                <a:spcPct val="80000"/>
              </a:lnSpc>
              <a:buFont typeface="Arial" panose="020B0604020202020204" pitchFamily="34" charset="0"/>
              <a:buChar char="•"/>
              <a:tabLst>
                <a:tab pos="623888" algn="l"/>
              </a:tabLst>
            </a:pPr>
            <a:r>
              <a:rPr lang="cs-CZ" sz="2000" b="1" dirty="0"/>
              <a:t>obě strany transakce ví, že touto transakcí zkracují uspokojení věřitele (věřitelů</a:t>
            </a:r>
            <a:r>
              <a:rPr lang="cs-CZ" sz="2000" b="1" dirty="0" smtClean="0"/>
              <a:t>)</a:t>
            </a:r>
            <a:endParaRPr lang="cs-CZ" sz="1100" b="1" dirty="0" smtClean="0"/>
          </a:p>
          <a:p>
            <a:pPr marL="538163" indent="-273050">
              <a:lnSpc>
                <a:spcPct val="80000"/>
              </a:lnSpc>
              <a:buFont typeface="Arial" panose="020B0604020202020204" pitchFamily="34" charset="0"/>
              <a:buChar char="•"/>
              <a:tabLst>
                <a:tab pos="623888" algn="l"/>
              </a:tabLst>
            </a:pPr>
            <a:r>
              <a:rPr lang="cs-CZ" sz="2000" b="1" dirty="0" smtClean="0"/>
              <a:t>fikce </a:t>
            </a:r>
            <a:r>
              <a:rPr lang="cs-CZ" sz="2000" b="1" dirty="0"/>
              <a:t>úmyslu, pokud takto jednají osoby z koncernu nebo osoby </a:t>
            </a:r>
            <a:r>
              <a:rPr lang="cs-CZ" sz="2000" b="1" dirty="0" smtClean="0"/>
              <a:t>blízké</a:t>
            </a:r>
            <a:endParaRPr lang="cs-CZ" sz="1100" b="1" dirty="0" smtClean="0"/>
          </a:p>
          <a:p>
            <a:pPr marL="538163" indent="-273050">
              <a:lnSpc>
                <a:spcPct val="80000"/>
              </a:lnSpc>
              <a:buFont typeface="Arial" panose="020B0604020202020204" pitchFamily="34" charset="0"/>
              <a:buChar char="•"/>
              <a:tabLst>
                <a:tab pos="623888" algn="l"/>
              </a:tabLst>
            </a:pPr>
            <a:r>
              <a:rPr lang="cs-CZ" sz="2000" b="1" dirty="0" smtClean="0"/>
              <a:t>časový </a:t>
            </a:r>
            <a:r>
              <a:rPr lang="cs-CZ" sz="2000" b="1" dirty="0"/>
              <a:t>test:</a:t>
            </a:r>
          </a:p>
        </p:txBody>
      </p:sp>
      <p:pic>
        <p:nvPicPr>
          <p:cNvPr id="2" name="Obrázek 1"/>
          <p:cNvPicPr>
            <a:picLocks noChangeAspect="1"/>
          </p:cNvPicPr>
          <p:nvPr/>
        </p:nvPicPr>
        <p:blipFill>
          <a:blip r:embed="rId2"/>
          <a:stretch>
            <a:fillRect/>
          </a:stretch>
        </p:blipFill>
        <p:spPr>
          <a:xfrm>
            <a:off x="398054" y="3616268"/>
            <a:ext cx="9126946" cy="2328874"/>
          </a:xfrm>
          <a:prstGeom prst="rect">
            <a:avLst/>
          </a:prstGeom>
        </p:spPr>
      </p:pic>
      <p:sp>
        <p:nvSpPr>
          <p:cNvPr id="9"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3"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4"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pic>
        <p:nvPicPr>
          <p:cNvPr id="18" name="Obrázek 17"/>
          <p:cNvPicPr>
            <a:picLocks noChangeAspect="1"/>
          </p:cNvPicPr>
          <p:nvPr/>
        </p:nvPicPr>
        <p:blipFill rotWithShape="1">
          <a:blip r:embed="rId4"/>
          <a:srcRect t="38001" b="27068"/>
          <a:stretch/>
        </p:blipFill>
        <p:spPr>
          <a:xfrm>
            <a:off x="8120213" y="6124347"/>
            <a:ext cx="1296837" cy="176169"/>
          </a:xfrm>
          <a:prstGeom prst="rect">
            <a:avLst/>
          </a:prstGeom>
        </p:spPr>
      </p:pic>
    </p:spTree>
    <p:extLst>
      <p:ext uri="{BB962C8B-B14F-4D97-AF65-F5344CB8AC3E}">
        <p14:creationId xmlns:p14="http://schemas.microsoft.com/office/powerpoint/2010/main" val="276500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9</a:t>
            </a:fld>
            <a:endParaRPr lang="cs-CZ"/>
          </a:p>
        </p:txBody>
      </p:sp>
      <p:sp>
        <p:nvSpPr>
          <p:cNvPr id="6" name="Nadpis 5"/>
          <p:cNvSpPr>
            <a:spLocks noGrp="1"/>
          </p:cNvSpPr>
          <p:nvPr>
            <p:ph type="title"/>
          </p:nvPr>
        </p:nvSpPr>
        <p:spPr>
          <a:xfrm>
            <a:off x="3314700" y="803026"/>
            <a:ext cx="6210300" cy="332399"/>
          </a:xfrm>
        </p:spPr>
        <p:txBody>
          <a:bodyPr/>
          <a:lstStyle/>
          <a:p>
            <a:pPr algn="ctr"/>
            <a:r>
              <a:rPr lang="cs-CZ" dirty="0"/>
              <a:t>Role advokáta </a:t>
            </a:r>
          </a:p>
        </p:txBody>
      </p:sp>
      <p:pic>
        <p:nvPicPr>
          <p:cNvPr id="1026" name="Picture 2"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sy na PlzeÅsku se prolÃ©tly i armÃ¡dnÃ­ grip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sz="quarter" idx="12"/>
          </p:nvPr>
        </p:nvSpPr>
        <p:spPr>
          <a:xfrm>
            <a:off x="372835" y="2049543"/>
            <a:ext cx="9179379" cy="4326765"/>
          </a:xfrm>
        </p:spPr>
        <p:txBody>
          <a:bodyPr/>
          <a:lstStyle/>
          <a:p>
            <a:pPr marL="0" indent="0">
              <a:buNone/>
            </a:pPr>
            <a:endParaRPr lang="cs-CZ" dirty="0"/>
          </a:p>
          <a:p>
            <a:pPr marL="0" indent="0">
              <a:buNone/>
            </a:pPr>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lvl="8"/>
            <a:endParaRPr lang="cs-CZ" dirty="0"/>
          </a:p>
        </p:txBody>
      </p:sp>
      <p:pic>
        <p:nvPicPr>
          <p:cNvPr id="13" name="Obrázek 12"/>
          <p:cNvPicPr>
            <a:picLocks noChangeAspect="1"/>
          </p:cNvPicPr>
          <p:nvPr/>
        </p:nvPicPr>
        <p:blipFill>
          <a:blip r:embed="rId4"/>
          <a:stretch>
            <a:fillRect/>
          </a:stretch>
        </p:blipFill>
        <p:spPr>
          <a:xfrm>
            <a:off x="3747559" y="1851563"/>
            <a:ext cx="5615326" cy="3737500"/>
          </a:xfrm>
          <a:prstGeom prst="rect">
            <a:avLst/>
          </a:prstGeom>
        </p:spPr>
      </p:pic>
      <p:sp>
        <p:nvSpPr>
          <p:cNvPr id="14" name="Obdélník 13"/>
          <p:cNvSpPr/>
          <p:nvPr/>
        </p:nvSpPr>
        <p:spPr>
          <a:xfrm>
            <a:off x="323682" y="3244334"/>
            <a:ext cx="3455300" cy="923330"/>
          </a:xfrm>
          <a:prstGeom prst="rect">
            <a:avLst/>
          </a:prstGeom>
        </p:spPr>
        <p:txBody>
          <a:bodyPr wrap="square">
            <a:spAutoFit/>
          </a:bodyPr>
          <a:lstStyle/>
          <a:p>
            <a:r>
              <a:rPr lang="pl-PL" i="1" dirty="0">
                <a:solidFill>
                  <a:srgbClr val="FF0000"/>
                </a:solidFill>
                <a:latin typeface="Montserrat" panose="020B0604020202020204" charset="-18"/>
              </a:rPr>
              <a:t>Advokát nikdy nepřestane být advokátem ani při sepisu Návrhu</a:t>
            </a:r>
            <a:endParaRPr lang="cs-CZ" i="1" dirty="0">
              <a:solidFill>
                <a:srgbClr val="FF0000"/>
              </a:solidFill>
            </a:endParaRPr>
          </a:p>
        </p:txBody>
      </p:sp>
      <p:sp>
        <p:nvSpPr>
          <p:cNvPr id="15" name="Obdélník 14"/>
          <p:cNvSpPr/>
          <p:nvPr/>
        </p:nvSpPr>
        <p:spPr>
          <a:xfrm>
            <a:off x="4960418" y="1657500"/>
            <a:ext cx="5260834" cy="200055"/>
          </a:xfrm>
          <a:prstGeom prst="rect">
            <a:avLst/>
          </a:prstGeom>
        </p:spPr>
        <p:txBody>
          <a:bodyPr wrap="square">
            <a:spAutoFit/>
          </a:bodyPr>
          <a:lstStyle/>
          <a:p>
            <a:r>
              <a:rPr lang="cs-CZ" sz="700" dirty="0">
                <a:solidFill>
                  <a:srgbClr val="000000"/>
                </a:solidFill>
                <a:latin typeface="Montserrat" panose="020B0604020202020204" charset="-18"/>
              </a:rPr>
              <a:t>Obr 1. -http://echelledejacob.blogspot.cz/2018/02/dis-moi-grand-pere-quest-ce-quun-homme.html</a:t>
            </a:r>
            <a:endParaRPr lang="cs-CZ" sz="1600" dirty="0"/>
          </a:p>
        </p:txBody>
      </p:sp>
      <p:sp>
        <p:nvSpPr>
          <p:cNvPr id="16" name="Obdélník 15"/>
          <p:cNvSpPr/>
          <p:nvPr/>
        </p:nvSpPr>
        <p:spPr>
          <a:xfrm>
            <a:off x="3843716" y="5728407"/>
            <a:ext cx="5712977" cy="400110"/>
          </a:xfrm>
          <a:prstGeom prst="rect">
            <a:avLst/>
          </a:prstGeom>
        </p:spPr>
        <p:txBody>
          <a:bodyPr wrap="square">
            <a:spAutoFit/>
          </a:bodyPr>
          <a:lstStyle/>
          <a:p>
            <a:r>
              <a:rPr lang="cs-CZ" sz="2000" i="1" dirty="0">
                <a:solidFill>
                  <a:srgbClr val="FF0000"/>
                </a:solidFill>
                <a:latin typeface="Montserrat" panose="020B0604020202020204" charset="-18"/>
              </a:rPr>
              <a:t>Advokát</a:t>
            </a:r>
            <a:r>
              <a:rPr lang="cs-CZ" sz="2000" dirty="0">
                <a:solidFill>
                  <a:srgbClr val="FF0000"/>
                </a:solidFill>
                <a:latin typeface="Montserrat" panose="020B0604020202020204" charset="-18"/>
              </a:rPr>
              <a:t>			  </a:t>
            </a:r>
            <a:r>
              <a:rPr lang="cs-CZ" sz="2000" i="1" dirty="0">
                <a:solidFill>
                  <a:srgbClr val="FF0000"/>
                </a:solidFill>
                <a:latin typeface="Montserrat" panose="020B0604020202020204" charset="-18"/>
              </a:rPr>
              <a:t>Vyplňovatel formulářů</a:t>
            </a:r>
            <a:endParaRPr lang="cs-CZ" sz="2000" dirty="0">
              <a:solidFill>
                <a:srgbClr val="FF0000"/>
              </a:solidFill>
              <a:latin typeface="Montserrat" panose="020B0604020202020204" charset="-18"/>
            </a:endParaRPr>
          </a:p>
        </p:txBody>
      </p:sp>
      <p:sp>
        <p:nvSpPr>
          <p:cNvPr id="17" name="Obdélník 16">
            <a:extLst>
              <a:ext uri="{FF2B5EF4-FFF2-40B4-BE49-F238E27FC236}">
                <a16:creationId xmlns="" xmlns:a16="http://schemas.microsoft.com/office/drawing/2014/main" id="{B2545BBE-633B-484B-95C7-F35702F626BB}"/>
              </a:ext>
            </a:extLst>
          </p:cNvPr>
          <p:cNvSpPr/>
          <p:nvPr/>
        </p:nvSpPr>
        <p:spPr>
          <a:xfrm>
            <a:off x="7080763" y="6589854"/>
            <a:ext cx="2882084" cy="125627"/>
          </a:xfrm>
          <a:prstGeom prst="rect">
            <a:avLst/>
          </a:prstGeom>
        </p:spPr>
        <p:txBody>
          <a:bodyPr wrap="square" lIns="0" tIns="0" rIns="0" bIns="0" anchor="ctr">
            <a:spAutoFit/>
          </a:bodyPr>
          <a:lstStyle/>
          <a:p>
            <a:r>
              <a:rPr lang="cs-CZ" sz="800" dirty="0" smtClean="0">
                <a:solidFill>
                  <a:schemeClr val="tx2"/>
                </a:solidFill>
              </a:rPr>
              <a:t>Insolvenční právo 2019</a:t>
            </a:r>
            <a:endParaRPr lang="cs-CZ" sz="800" dirty="0">
              <a:solidFill>
                <a:schemeClr val="tx2"/>
              </a:solidFill>
            </a:endParaRPr>
          </a:p>
        </p:txBody>
      </p:sp>
      <p:sp>
        <p:nvSpPr>
          <p:cNvPr id="18" name="Zástupný symbol pro text 3">
            <a:extLst>
              <a:ext uri="{FF2B5EF4-FFF2-40B4-BE49-F238E27FC236}">
                <a16:creationId xmlns:a16="http://schemas.microsoft.com/office/drawing/2014/main" xmlns="" id="{CD3AA6B4-60DE-45B0-B0EB-37CFC92E6B7B}"/>
              </a:ext>
            </a:extLst>
          </p:cNvPr>
          <p:cNvSpPr>
            <a:spLocks noGrp="1"/>
          </p:cNvSpPr>
          <p:nvPr>
            <p:ph type="body" sz="quarter" idx="13"/>
          </p:nvPr>
        </p:nvSpPr>
        <p:spPr>
          <a:xfrm>
            <a:off x="1389062" y="803026"/>
            <a:ext cx="1900048" cy="629312"/>
          </a:xfrm>
        </p:spPr>
        <p:txBody>
          <a:bodyPr/>
          <a:lstStyle/>
          <a:p>
            <a:r>
              <a:rPr lang="cs-CZ" sz="1600" dirty="0" smtClean="0"/>
              <a:t>I</a:t>
            </a:r>
            <a:r>
              <a:rPr lang="cs-CZ" sz="1600" dirty="0"/>
              <a:t>. </a:t>
            </a:r>
            <a:r>
              <a:rPr lang="cs-CZ" sz="1600" dirty="0" smtClean="0"/>
              <a:t>SPOTŘEBITELÉ</a:t>
            </a:r>
            <a:endParaRPr lang="cs-CZ" sz="1600" dirty="0"/>
          </a:p>
        </p:txBody>
      </p:sp>
      <p:pic>
        <p:nvPicPr>
          <p:cNvPr id="19" name="Obrázek 18">
            <a:hlinkClick r:id="" action="ppaction://noaction"/>
            <a:extLst>
              <a:ext uri="{FF2B5EF4-FFF2-40B4-BE49-F238E27FC236}">
                <a16:creationId xmlns="" xmlns:a16="http://schemas.microsoft.com/office/drawing/2014/main" id="{A01D8662-EAC3-41F3-89AF-E310B0588575}"/>
              </a:ext>
            </a:extLst>
          </p:cNvPr>
          <p:cNvPicPr>
            <a:picLocks noChangeAspect="1"/>
          </p:cNvPicPr>
          <p:nvPr/>
        </p:nvPicPr>
        <p:blipFill>
          <a:blip r:embed="rId5"/>
          <a:stretch>
            <a:fillRect/>
          </a:stretch>
        </p:blipFill>
        <p:spPr>
          <a:xfrm>
            <a:off x="667295" y="581612"/>
            <a:ext cx="483880" cy="671241"/>
          </a:xfrm>
          <a:prstGeom prst="rect">
            <a:avLst/>
          </a:prstGeom>
        </p:spPr>
      </p:pic>
    </p:spTree>
    <p:extLst>
      <p:ext uri="{BB962C8B-B14F-4D97-AF65-F5344CB8AC3E}">
        <p14:creationId xmlns:p14="http://schemas.microsoft.com/office/powerpoint/2010/main" val="23806526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Sanace nebo likvidace?</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90</a:t>
            </a:fld>
            <a:endParaRPr lang="cs-CZ"/>
          </a:p>
        </p:txBody>
      </p:sp>
      <p:graphicFrame>
        <p:nvGraphicFramePr>
          <p:cNvPr id="9" name="Graf 8"/>
          <p:cNvGraphicFramePr/>
          <p:nvPr>
            <p:extLst/>
          </p:nvPr>
        </p:nvGraphicFramePr>
        <p:xfrm>
          <a:off x="5643148" y="2090737"/>
          <a:ext cx="3708000" cy="4176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Zástupný symbol pro obsah 11"/>
          <p:cNvSpPr>
            <a:spLocks noGrp="1"/>
          </p:cNvSpPr>
          <p:nvPr>
            <p:ph sz="quarter" idx="12"/>
          </p:nvPr>
        </p:nvSpPr>
        <p:spPr>
          <a:xfrm>
            <a:off x="398054" y="2001465"/>
            <a:ext cx="9018996" cy="4136404"/>
          </a:xfrm>
        </p:spPr>
        <p:txBody>
          <a:bodyPr>
            <a:normAutofit/>
          </a:bodyPr>
          <a:lstStyle/>
          <a:p>
            <a:pPr marL="623888" indent="-358775">
              <a:buFont typeface="Arial" panose="020B0604020202020204" pitchFamily="34" charset="0"/>
              <a:buChar char="•"/>
            </a:pPr>
            <a:r>
              <a:rPr lang="cs-CZ" sz="2000" b="1" dirty="0"/>
              <a:t>SCÉNÁŘ A) za 2 měsíce se podaří uzavřít mezeru krytí </a:t>
            </a:r>
          </a:p>
          <a:p>
            <a:pPr marL="623888" indent="-358775">
              <a:buFont typeface="Arial" panose="020B0604020202020204" pitchFamily="34" charset="0"/>
              <a:buChar char="•"/>
            </a:pPr>
            <a:endParaRPr lang="cs-CZ" sz="900" b="1" dirty="0"/>
          </a:p>
          <a:p>
            <a:pPr marL="623888" indent="-358775">
              <a:buFont typeface="Arial" panose="020B0604020202020204" pitchFamily="34" charset="0"/>
              <a:buChar char="•"/>
            </a:pPr>
            <a:r>
              <a:rPr lang="cs-CZ" sz="2000" b="1" dirty="0"/>
              <a:t>SCÉNÁŘ B) nepodaří se to, ale čas se využije na přípravu reorganizace</a:t>
            </a:r>
          </a:p>
          <a:p>
            <a:pPr marL="623888" indent="-358775">
              <a:buFont typeface="Arial" panose="020B0604020202020204" pitchFamily="34" charset="0"/>
              <a:buChar char="•"/>
            </a:pPr>
            <a:endParaRPr lang="cs-CZ" sz="900" b="1" dirty="0"/>
          </a:p>
          <a:p>
            <a:pPr marL="623888" indent="-358775">
              <a:buFont typeface="Arial" panose="020B0604020202020204" pitchFamily="34" charset="0"/>
              <a:buChar char="•"/>
            </a:pPr>
            <a:r>
              <a:rPr lang="cs-CZ" b="1" dirty="0"/>
              <a:t>SCÉNÁŘ C) likvidační řešení  </a:t>
            </a:r>
            <a:r>
              <a:rPr lang="cs-CZ" b="1" i="1" dirty="0">
                <a:solidFill>
                  <a:schemeClr val="bg2"/>
                </a:solidFill>
              </a:rPr>
              <a:t>- eskaluje rizika manažerů </a:t>
            </a:r>
          </a:p>
          <a:p>
            <a:pPr marL="0" indent="0" algn="ctr">
              <a:buNone/>
            </a:pPr>
            <a:endParaRPr lang="cs-CZ" sz="100" b="1" i="1" dirty="0">
              <a:solidFill>
                <a:schemeClr val="bg2"/>
              </a:solidFill>
            </a:endParaRPr>
          </a:p>
          <a:p>
            <a:pPr marL="0" indent="0" algn="ctr">
              <a:buNone/>
            </a:pPr>
            <a:r>
              <a:rPr lang="cs-CZ" b="1" i="1" dirty="0">
                <a:solidFill>
                  <a:schemeClr val="bg2"/>
                </a:solidFill>
              </a:rPr>
              <a:t>ad A) </a:t>
            </a:r>
          </a:p>
          <a:p>
            <a:pPr marL="0" indent="0" algn="ctr">
              <a:buNone/>
            </a:pPr>
            <a:r>
              <a:rPr lang="cs-CZ" b="1" i="1" dirty="0">
                <a:solidFill>
                  <a:schemeClr val="bg2"/>
                </a:solidFill>
              </a:rPr>
              <a:t>práce s mezerou krytí omezuje rizika manažerů (posun bodu zlomu, část minulých transakcí je v bezpečné zóně)</a:t>
            </a:r>
          </a:p>
          <a:p>
            <a:pPr marL="0" indent="0" algn="ctr">
              <a:buNone/>
            </a:pPr>
            <a:endParaRPr lang="cs-CZ" sz="100" b="1" i="1" dirty="0">
              <a:solidFill>
                <a:schemeClr val="bg2"/>
              </a:solidFill>
            </a:endParaRPr>
          </a:p>
          <a:p>
            <a:pPr marL="0" indent="0" algn="ctr">
              <a:buNone/>
            </a:pPr>
            <a:r>
              <a:rPr lang="cs-CZ" b="1" i="1" dirty="0">
                <a:solidFill>
                  <a:schemeClr val="bg2"/>
                </a:solidFill>
              </a:rPr>
              <a:t>Ad B)</a:t>
            </a:r>
          </a:p>
          <a:p>
            <a:pPr marL="0" indent="0" algn="ctr">
              <a:buNone/>
            </a:pPr>
            <a:r>
              <a:rPr lang="cs-CZ" b="1" i="1" dirty="0">
                <a:solidFill>
                  <a:schemeClr val="bg2"/>
                </a:solidFill>
              </a:rPr>
              <a:t>reorganizace omezuje rizika manažerů (aktivní zapojení manažerů do procesu, vyšší uspokojení)</a:t>
            </a:r>
          </a:p>
          <a:p>
            <a:endParaRPr lang="cs-CZ" sz="2200" b="1" i="1" dirty="0"/>
          </a:p>
          <a:p>
            <a:pPr marL="0" indent="0">
              <a:buNone/>
            </a:pPr>
            <a:endParaRPr lang="cs-CZ" dirty="0"/>
          </a:p>
          <a:p>
            <a:pPr marL="0" indent="0">
              <a:buNone/>
            </a:pPr>
            <a:endParaRPr lang="cs-CZ" dirty="0"/>
          </a:p>
        </p:txBody>
      </p:sp>
      <p:sp>
        <p:nvSpPr>
          <p:cNvPr id="8"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0"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1"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5117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smtClean="0"/>
              <a:t>Orientační statistiky </a:t>
            </a:r>
            <a:r>
              <a:rPr lang="cs-CZ" dirty="0"/>
              <a:t>konkursu</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91</a:t>
            </a:fld>
            <a:endParaRPr lang="cs-CZ"/>
          </a:p>
        </p:txBody>
      </p:sp>
      <p:graphicFrame>
        <p:nvGraphicFramePr>
          <p:cNvPr id="7" name="Zástupný symbol pro obsah 10"/>
          <p:cNvGraphicFramePr>
            <a:graphicFrameLocks noGrp="1"/>
          </p:cNvGraphicFramePr>
          <p:nvPr>
            <p:ph sz="quarter" idx="12"/>
            <p:extLst/>
          </p:nvPr>
        </p:nvGraphicFramePr>
        <p:xfrm>
          <a:off x="381000" y="2090737"/>
          <a:ext cx="3708000" cy="417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p:cNvGraphicFramePr/>
          <p:nvPr>
            <p:extLst>
              <p:ext uri="{D42A27DB-BD31-4B8C-83A1-F6EECF244321}">
                <p14:modId xmlns:p14="http://schemas.microsoft.com/office/powerpoint/2010/main" val="2350321293"/>
              </p:ext>
            </p:extLst>
          </p:nvPr>
        </p:nvGraphicFramePr>
        <p:xfrm>
          <a:off x="5643148" y="2090737"/>
          <a:ext cx="3708000" cy="4176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4"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6"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03844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smtClean="0"/>
              <a:t>Orientační statistiky </a:t>
            </a:r>
            <a:r>
              <a:rPr lang="cs-CZ" dirty="0"/>
              <a:t>reorganizace</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92</a:t>
            </a:fld>
            <a:endParaRPr lang="cs-CZ"/>
          </a:p>
        </p:txBody>
      </p:sp>
      <p:graphicFrame>
        <p:nvGraphicFramePr>
          <p:cNvPr id="8" name="Zástupný symbol pro obsah 9"/>
          <p:cNvGraphicFramePr>
            <a:graphicFrameLocks noGrp="1"/>
          </p:cNvGraphicFramePr>
          <p:nvPr>
            <p:ph sz="quarter" idx="12"/>
            <p:extLst/>
          </p:nvPr>
        </p:nvGraphicFramePr>
        <p:xfrm>
          <a:off x="381000" y="2090737"/>
          <a:ext cx="3708000" cy="417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 8"/>
          <p:cNvGraphicFramePr/>
          <p:nvPr>
            <p:extLst>
              <p:ext uri="{D42A27DB-BD31-4B8C-83A1-F6EECF244321}">
                <p14:modId xmlns:p14="http://schemas.microsoft.com/office/powerpoint/2010/main" val="678838395"/>
              </p:ext>
            </p:extLst>
          </p:nvPr>
        </p:nvGraphicFramePr>
        <p:xfrm>
          <a:off x="5643148" y="2090737"/>
          <a:ext cx="3708000" cy="4176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3"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21903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93</a:t>
            </a:fld>
            <a:endParaRPr lang="cs-CZ"/>
          </a:p>
        </p:txBody>
      </p:sp>
      <p:graphicFrame>
        <p:nvGraphicFramePr>
          <p:cNvPr id="7" name="Zástupný symbol pro obsah 6"/>
          <p:cNvGraphicFramePr>
            <a:graphicFrameLocks noGrp="1"/>
          </p:cNvGraphicFramePr>
          <p:nvPr>
            <p:ph sz="quarter" idx="12"/>
            <p:extLst/>
          </p:nvPr>
        </p:nvGraphicFramePr>
        <p:xfrm>
          <a:off x="381000" y="2090738"/>
          <a:ext cx="9144000" cy="2769128"/>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3048000">
                  <a:extLst>
                    <a:ext uri="{9D8B030D-6E8A-4147-A177-3AD203B41FA5}">
                      <a16:colId xmlns="" xmlns:a16="http://schemas.microsoft.com/office/drawing/2014/main" val="20002"/>
                    </a:ext>
                  </a:extLst>
                </a:gridCol>
              </a:tblGrid>
              <a:tr h="692282">
                <a:tc>
                  <a:txBody>
                    <a:bodyPr/>
                    <a:lstStyle/>
                    <a:p>
                      <a:pPr algn="ctr"/>
                      <a:r>
                        <a:rPr lang="cs-CZ" dirty="0">
                          <a:solidFill>
                            <a:schemeClr val="tx2"/>
                          </a:solidFill>
                        </a:rPr>
                        <a:t>Věřitelé</a:t>
                      </a:r>
                    </a:p>
                  </a:txBody>
                  <a:tcPr anchor="ctr">
                    <a:solidFill>
                      <a:schemeClr val="bg2"/>
                    </a:solidFill>
                  </a:tcPr>
                </a:tc>
                <a:tc>
                  <a:txBody>
                    <a:bodyPr/>
                    <a:lstStyle/>
                    <a:p>
                      <a:pPr algn="ctr"/>
                      <a:r>
                        <a:rPr lang="cs-CZ" dirty="0">
                          <a:solidFill>
                            <a:schemeClr val="tx2"/>
                          </a:solidFill>
                        </a:rPr>
                        <a:t>Nezajištění</a:t>
                      </a:r>
                    </a:p>
                  </a:txBody>
                  <a:tcPr anchor="ctr">
                    <a:solidFill>
                      <a:schemeClr val="bg2"/>
                    </a:solidFill>
                  </a:tcPr>
                </a:tc>
                <a:tc>
                  <a:txBody>
                    <a:bodyPr/>
                    <a:lstStyle/>
                    <a:p>
                      <a:pPr algn="ctr"/>
                      <a:r>
                        <a:rPr lang="cs-CZ" dirty="0">
                          <a:solidFill>
                            <a:schemeClr val="tx2"/>
                          </a:solidFill>
                        </a:rPr>
                        <a:t>Zajištění</a:t>
                      </a:r>
                    </a:p>
                  </a:txBody>
                  <a:tcPr anchor="ctr">
                    <a:solidFill>
                      <a:schemeClr val="bg2"/>
                    </a:solidFill>
                  </a:tcPr>
                </a:tc>
                <a:extLst>
                  <a:ext uri="{0D108BD9-81ED-4DB2-BD59-A6C34878D82A}">
                    <a16:rowId xmlns="" xmlns:a16="http://schemas.microsoft.com/office/drawing/2014/main" val="10000"/>
                  </a:ext>
                </a:extLst>
              </a:tr>
              <a:tr h="692282">
                <a:tc>
                  <a:txBody>
                    <a:bodyPr/>
                    <a:lstStyle/>
                    <a:p>
                      <a:pPr algn="ctr"/>
                      <a:r>
                        <a:rPr lang="cs-CZ" dirty="0">
                          <a:solidFill>
                            <a:schemeClr val="bg1"/>
                          </a:solidFill>
                        </a:rPr>
                        <a:t>KONKURS</a:t>
                      </a:r>
                    </a:p>
                  </a:txBody>
                  <a:tcPr anchor="ctr">
                    <a:solidFill>
                      <a:schemeClr val="tx2">
                        <a:lumMod val="60000"/>
                        <a:lumOff val="40000"/>
                      </a:schemeClr>
                    </a:solidFill>
                  </a:tcPr>
                </a:tc>
                <a:tc>
                  <a:txBody>
                    <a:bodyPr/>
                    <a:lstStyle/>
                    <a:p>
                      <a:pPr algn="ctr"/>
                      <a:r>
                        <a:rPr lang="cs-CZ" dirty="0">
                          <a:solidFill>
                            <a:schemeClr val="bg1"/>
                          </a:solidFill>
                        </a:rPr>
                        <a:t>3%</a:t>
                      </a:r>
                    </a:p>
                  </a:txBody>
                  <a:tcPr anchor="ctr">
                    <a:solidFill>
                      <a:schemeClr val="tx2">
                        <a:lumMod val="60000"/>
                        <a:lumOff val="40000"/>
                      </a:schemeClr>
                    </a:solidFill>
                  </a:tcPr>
                </a:tc>
                <a:tc>
                  <a:txBody>
                    <a:bodyPr/>
                    <a:lstStyle/>
                    <a:p>
                      <a:pPr algn="ctr"/>
                      <a:r>
                        <a:rPr lang="cs-CZ" dirty="0">
                          <a:solidFill>
                            <a:schemeClr val="bg1"/>
                          </a:solidFill>
                        </a:rPr>
                        <a:t>25%</a:t>
                      </a:r>
                    </a:p>
                  </a:txBody>
                  <a:tcPr anchor="ctr">
                    <a:solidFill>
                      <a:schemeClr val="tx2">
                        <a:lumMod val="60000"/>
                        <a:lumOff val="40000"/>
                      </a:schemeClr>
                    </a:solidFill>
                  </a:tcPr>
                </a:tc>
                <a:extLst>
                  <a:ext uri="{0D108BD9-81ED-4DB2-BD59-A6C34878D82A}">
                    <a16:rowId xmlns="" xmlns:a16="http://schemas.microsoft.com/office/drawing/2014/main" val="10001"/>
                  </a:ext>
                </a:extLst>
              </a:tr>
              <a:tr h="692282">
                <a:tc>
                  <a:txBody>
                    <a:bodyPr/>
                    <a:lstStyle/>
                    <a:p>
                      <a:pPr algn="ctr"/>
                      <a:r>
                        <a:rPr lang="cs-CZ" dirty="0">
                          <a:solidFill>
                            <a:schemeClr val="bg1"/>
                          </a:solidFill>
                        </a:rPr>
                        <a:t>REORGANIZACE</a:t>
                      </a:r>
                    </a:p>
                  </a:txBody>
                  <a:tcPr anchor="ctr">
                    <a:solidFill>
                      <a:schemeClr val="tx2">
                        <a:lumMod val="60000"/>
                        <a:lumOff val="40000"/>
                      </a:schemeClr>
                    </a:solidFill>
                  </a:tcPr>
                </a:tc>
                <a:tc>
                  <a:txBody>
                    <a:bodyPr/>
                    <a:lstStyle/>
                    <a:p>
                      <a:pPr algn="ctr"/>
                      <a:r>
                        <a:rPr lang="cs-CZ" dirty="0">
                          <a:solidFill>
                            <a:schemeClr val="bg1"/>
                          </a:solidFill>
                        </a:rPr>
                        <a:t>23%</a:t>
                      </a:r>
                    </a:p>
                  </a:txBody>
                  <a:tcPr anchor="ctr">
                    <a:solidFill>
                      <a:schemeClr val="tx2">
                        <a:lumMod val="60000"/>
                        <a:lumOff val="40000"/>
                      </a:schemeClr>
                    </a:solidFill>
                  </a:tcPr>
                </a:tc>
                <a:tc>
                  <a:txBody>
                    <a:bodyPr/>
                    <a:lstStyle/>
                    <a:p>
                      <a:pPr algn="ctr"/>
                      <a:r>
                        <a:rPr lang="cs-CZ" dirty="0">
                          <a:solidFill>
                            <a:schemeClr val="bg1"/>
                          </a:solidFill>
                        </a:rPr>
                        <a:t>83%</a:t>
                      </a:r>
                    </a:p>
                  </a:txBody>
                  <a:tcPr anchor="ctr">
                    <a:solidFill>
                      <a:schemeClr val="tx2">
                        <a:lumMod val="60000"/>
                        <a:lumOff val="40000"/>
                      </a:schemeClr>
                    </a:solidFill>
                  </a:tcPr>
                </a:tc>
                <a:extLst>
                  <a:ext uri="{0D108BD9-81ED-4DB2-BD59-A6C34878D82A}">
                    <a16:rowId xmlns="" xmlns:a16="http://schemas.microsoft.com/office/drawing/2014/main" val="10002"/>
                  </a:ext>
                </a:extLst>
              </a:tr>
              <a:tr h="692282">
                <a:tc>
                  <a:txBody>
                    <a:bodyPr/>
                    <a:lstStyle/>
                    <a:p>
                      <a:pPr algn="ctr"/>
                      <a:r>
                        <a:rPr lang="cs-CZ" dirty="0">
                          <a:solidFill>
                            <a:schemeClr val="bg1"/>
                          </a:solidFill>
                        </a:rPr>
                        <a:t>X</a:t>
                      </a:r>
                    </a:p>
                  </a:txBody>
                  <a:tcPr anchor="ctr">
                    <a:solidFill>
                      <a:schemeClr val="tx2">
                        <a:lumMod val="60000"/>
                        <a:lumOff val="40000"/>
                      </a:schemeClr>
                    </a:solidFill>
                  </a:tcPr>
                </a:tc>
                <a:tc>
                  <a:txBody>
                    <a:bodyPr/>
                    <a:lstStyle/>
                    <a:p>
                      <a:pPr algn="ctr"/>
                      <a:r>
                        <a:rPr lang="cs-CZ" dirty="0">
                          <a:solidFill>
                            <a:schemeClr val="bg1"/>
                          </a:solidFill>
                        </a:rPr>
                        <a:t>7</a:t>
                      </a:r>
                    </a:p>
                  </a:txBody>
                  <a:tcPr anchor="ctr">
                    <a:solidFill>
                      <a:schemeClr val="tx2">
                        <a:lumMod val="60000"/>
                        <a:lumOff val="40000"/>
                      </a:schemeClr>
                    </a:solidFill>
                  </a:tcPr>
                </a:tc>
                <a:tc>
                  <a:txBody>
                    <a:bodyPr/>
                    <a:lstStyle/>
                    <a:p>
                      <a:pPr algn="ctr"/>
                      <a:r>
                        <a:rPr lang="cs-CZ" dirty="0">
                          <a:solidFill>
                            <a:schemeClr val="bg1"/>
                          </a:solidFill>
                        </a:rPr>
                        <a:t>3</a:t>
                      </a:r>
                    </a:p>
                  </a:txBody>
                  <a:tcPr anchor="ctr">
                    <a:solidFill>
                      <a:schemeClr val="tx2">
                        <a:lumMod val="60000"/>
                        <a:lumOff val="40000"/>
                      </a:schemeClr>
                    </a:solidFill>
                  </a:tcPr>
                </a:tc>
                <a:extLst>
                  <a:ext uri="{0D108BD9-81ED-4DB2-BD59-A6C34878D82A}">
                    <a16:rowId xmlns="" xmlns:a16="http://schemas.microsoft.com/office/drawing/2014/main" val="10003"/>
                  </a:ext>
                </a:extLst>
              </a:tr>
            </a:tbl>
          </a:graphicData>
        </a:graphic>
      </p:graphicFrame>
      <p:sp>
        <p:nvSpPr>
          <p:cNvPr id="6" name="Nadpis 5"/>
          <p:cNvSpPr>
            <a:spLocks noGrp="1"/>
          </p:cNvSpPr>
          <p:nvPr>
            <p:ph type="title"/>
          </p:nvPr>
        </p:nvSpPr>
        <p:spPr/>
        <p:txBody>
          <a:bodyPr/>
          <a:lstStyle/>
          <a:p>
            <a:pPr algn="ctr"/>
            <a:r>
              <a:rPr lang="cs-CZ" dirty="0" smtClean="0"/>
              <a:t>Srovnání</a:t>
            </a:r>
            <a:endParaRPr lang="cs-CZ" dirty="0"/>
          </a:p>
        </p:txBody>
      </p:sp>
      <p:pic>
        <p:nvPicPr>
          <p:cNvPr id="10" name="Obrázek 9"/>
          <p:cNvPicPr>
            <a:picLocks noChangeAspect="1"/>
          </p:cNvPicPr>
          <p:nvPr/>
        </p:nvPicPr>
        <p:blipFill rotWithShape="1">
          <a:blip r:embed="rId2"/>
          <a:srcRect t="29687"/>
          <a:stretch/>
        </p:blipFill>
        <p:spPr>
          <a:xfrm>
            <a:off x="8051847" y="5920679"/>
            <a:ext cx="1296837" cy="354604"/>
          </a:xfrm>
          <a:prstGeom prst="rect">
            <a:avLst/>
          </a:prstGeom>
        </p:spPr>
      </p:pic>
      <p:sp>
        <p:nvSpPr>
          <p:cNvPr id="12"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3"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4"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1093119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Něco navíc? (Pravidla přednosti)</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94</a:t>
            </a:fld>
            <a:endParaRPr lang="cs-CZ"/>
          </a:p>
        </p:txBody>
      </p:sp>
      <p:sp>
        <p:nvSpPr>
          <p:cNvPr id="3" name="Zástupný symbol pro obsah 2"/>
          <p:cNvSpPr>
            <a:spLocks noGrp="1"/>
          </p:cNvSpPr>
          <p:nvPr>
            <p:ph sz="quarter" idx="12"/>
          </p:nvPr>
        </p:nvSpPr>
        <p:spPr>
          <a:xfrm>
            <a:off x="381000" y="1989667"/>
            <a:ext cx="9144000" cy="4237102"/>
          </a:xfrm>
        </p:spPr>
        <p:txBody>
          <a:bodyPr>
            <a:normAutofit/>
          </a:bodyPr>
          <a:lstStyle/>
          <a:p>
            <a:pPr marL="623888" lvl="0" indent="-358775">
              <a:buFont typeface="Arial" panose="020B0604020202020204" pitchFamily="34" charset="0"/>
              <a:buChar char="•"/>
            </a:pPr>
            <a:r>
              <a:rPr lang="cs-CZ" sz="2000" b="1" dirty="0"/>
              <a:t>pohledávky při pokračujícím provozu podniku </a:t>
            </a:r>
            <a:br>
              <a:rPr lang="cs-CZ" sz="2000" b="1" dirty="0"/>
            </a:br>
            <a:endParaRPr lang="cs-CZ" sz="1000" b="1" dirty="0"/>
          </a:p>
          <a:p>
            <a:pPr marL="623888" lvl="0" indent="-358775">
              <a:buFont typeface="Arial" panose="020B0604020202020204" pitchFamily="34" charset="0"/>
              <a:buChar char="•"/>
            </a:pPr>
            <a:r>
              <a:rPr lang="cs-CZ" sz="2000" b="1" dirty="0"/>
              <a:t>běžící neukončené smlouvy</a:t>
            </a:r>
            <a:br>
              <a:rPr lang="cs-CZ" sz="2000" b="1" dirty="0"/>
            </a:br>
            <a:endParaRPr lang="cs-CZ" sz="1000" b="1" dirty="0"/>
          </a:p>
          <a:p>
            <a:pPr marL="623888" lvl="0" indent="-358775">
              <a:buFont typeface="Arial" panose="020B0604020202020204" pitchFamily="34" charset="0"/>
              <a:buChar char="•"/>
            </a:pPr>
            <a:r>
              <a:rPr lang="cs-CZ" sz="2000" b="1" dirty="0"/>
              <a:t>plnění z ukončených smluv od IN do ukončení smlouvy</a:t>
            </a:r>
            <a:br>
              <a:rPr lang="cs-CZ" sz="2000" b="1" dirty="0"/>
            </a:br>
            <a:endParaRPr lang="cs-CZ" sz="1000" b="1" dirty="0"/>
          </a:p>
          <a:p>
            <a:pPr marL="623888" lvl="0" indent="-358775">
              <a:buFont typeface="Arial" panose="020B0604020202020204" pitchFamily="34" charset="0"/>
              <a:buChar char="•"/>
            </a:pPr>
            <a:r>
              <a:rPr lang="cs-CZ" sz="2000" b="1" dirty="0"/>
              <a:t>nově uzavřené smlouvy</a:t>
            </a:r>
            <a:br>
              <a:rPr lang="cs-CZ" sz="2000" b="1" dirty="0"/>
            </a:br>
            <a:endParaRPr lang="cs-CZ" sz="1000" b="1" dirty="0"/>
          </a:p>
          <a:p>
            <a:pPr marL="623888" lvl="0" indent="-358775">
              <a:buFont typeface="Arial" panose="020B0604020202020204" pitchFamily="34" charset="0"/>
              <a:buChar char="•"/>
            </a:pPr>
            <a:r>
              <a:rPr lang="cs-CZ" sz="2000" b="1" dirty="0"/>
              <a:t>úvěrové financování, dodavatelský úvěr a dodávky surovin nebo energií </a:t>
            </a:r>
            <a:r>
              <a:rPr lang="cs-CZ" dirty="0"/>
              <a:t/>
            </a:r>
            <a:br>
              <a:rPr lang="cs-CZ" dirty="0"/>
            </a:br>
            <a:endParaRPr lang="cs-CZ" dirty="0"/>
          </a:p>
          <a:p>
            <a:endParaRPr lang="cs-CZ" dirty="0"/>
          </a:p>
        </p:txBody>
      </p:sp>
      <p:sp>
        <p:nvSpPr>
          <p:cNvPr id="7"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8"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9" name="Freeform 23">
              <a:hlinkClick r:id="rId3"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0" name="Freeform 24">
              <a:hlinkClick r:id="rId3"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 name="Freeform 26">
              <a:hlinkClick r:id="rId3"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86946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 xmlns:a16="http://schemas.microsoft.com/office/drawing/2014/main" id="{CA05E3E3-6B31-4BC0-9029-DE336A01ED7A}"/>
              </a:ext>
            </a:extLst>
          </p:cNvPr>
          <p:cNvSpPr>
            <a:spLocks noGrp="1"/>
          </p:cNvSpPr>
          <p:nvPr>
            <p:ph type="title"/>
          </p:nvPr>
        </p:nvSpPr>
        <p:spPr/>
        <p:txBody>
          <a:bodyPr/>
          <a:lstStyle/>
          <a:p>
            <a:pPr algn="ctr"/>
            <a:r>
              <a:rPr lang="cs-CZ" dirty="0"/>
              <a:t>Likvidační a sanační řešení</a:t>
            </a:r>
          </a:p>
        </p:txBody>
      </p:sp>
      <p:sp>
        <p:nvSpPr>
          <p:cNvPr id="6" name="Zástupný symbol pro číslo snímku 5">
            <a:extLst>
              <a:ext uri="{FF2B5EF4-FFF2-40B4-BE49-F238E27FC236}">
                <a16:creationId xmlns="" xmlns:a16="http://schemas.microsoft.com/office/drawing/2014/main" id="{B66E8850-4341-4A40-B294-EEFB8A5876CC}"/>
              </a:ext>
            </a:extLst>
          </p:cNvPr>
          <p:cNvSpPr>
            <a:spLocks noGrp="1"/>
          </p:cNvSpPr>
          <p:nvPr>
            <p:ph type="sldNum" sz="quarter" idx="11"/>
          </p:nvPr>
        </p:nvSpPr>
        <p:spPr/>
        <p:txBody>
          <a:bodyPr/>
          <a:lstStyle/>
          <a:p>
            <a:fld id="{6D585F20-A27E-4E0E-82C8-5C727F4060CE}" type="slidenum">
              <a:rPr lang="cs-CZ" smtClean="0"/>
              <a:pPr/>
              <a:t>95</a:t>
            </a:fld>
            <a:endParaRPr lang="cs-CZ"/>
          </a:p>
        </p:txBody>
      </p:sp>
      <p:pic>
        <p:nvPicPr>
          <p:cNvPr id="9" name="Obrázek 6"/>
          <p:cNvPicPr>
            <a:picLocks noGrp="1" noChangeAspect="1"/>
          </p:cNvPicPr>
          <p:nvPr>
            <p:ph sz="quarter" idx="12"/>
          </p:nvPr>
        </p:nvPicPr>
        <p:blipFill rotWithShape="1">
          <a:blip r:embed="rId2">
            <a:extLst>
              <a:ext uri="{28A0092B-C50C-407E-A947-70E740481C1C}">
                <a14:useLocalDpi xmlns:a14="http://schemas.microsoft.com/office/drawing/2010/main" val="0"/>
              </a:ext>
            </a:extLst>
          </a:blip>
          <a:srcRect b="2528"/>
          <a:stretch/>
        </p:blipFill>
        <p:spPr bwMode="auto">
          <a:xfrm>
            <a:off x="779054" y="1760408"/>
            <a:ext cx="7123126" cy="424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779054" y="1760408"/>
            <a:ext cx="4427946" cy="28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rotWithShape="1">
          <a:blip r:embed="rId3"/>
          <a:srcRect t="29687"/>
          <a:stretch/>
        </p:blipFill>
        <p:spPr>
          <a:xfrm>
            <a:off x="8051847" y="5920679"/>
            <a:ext cx="1296837" cy="354604"/>
          </a:xfrm>
          <a:prstGeom prst="rect">
            <a:avLst/>
          </a:prstGeom>
        </p:spPr>
      </p:pic>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grpSp>
        <p:nvGrpSpPr>
          <p:cNvPr id="11"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4"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73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96</a:t>
            </a:fld>
            <a:endParaRPr lang="cs-CZ"/>
          </a:p>
        </p:txBody>
      </p:sp>
      <p:sp>
        <p:nvSpPr>
          <p:cNvPr id="6" name="Nadpis 5"/>
          <p:cNvSpPr>
            <a:spLocks noGrp="1"/>
          </p:cNvSpPr>
          <p:nvPr>
            <p:ph type="title"/>
          </p:nvPr>
        </p:nvSpPr>
        <p:spPr/>
        <p:txBody>
          <a:bodyPr/>
          <a:lstStyle/>
          <a:p>
            <a:pPr algn="ctr"/>
            <a:r>
              <a:rPr lang="cs-CZ" dirty="0"/>
              <a:t>Kdo je ve hře?</a:t>
            </a:r>
          </a:p>
        </p:txBody>
      </p:sp>
      <p:pic>
        <p:nvPicPr>
          <p:cNvPr id="8" name="Obrázek 1"/>
          <p:cNvPicPr>
            <a:picLocks noGrp="1" noChangeAspect="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779054" y="1786698"/>
            <a:ext cx="8242353"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11" name="Obrázek 10"/>
          <p:cNvPicPr>
            <a:picLocks noChangeAspect="1"/>
          </p:cNvPicPr>
          <p:nvPr/>
        </p:nvPicPr>
        <p:blipFill rotWithShape="1">
          <a:blip r:embed="rId3"/>
          <a:srcRect t="29687"/>
          <a:stretch/>
        </p:blipFill>
        <p:spPr>
          <a:xfrm>
            <a:off x="8051847" y="5920679"/>
            <a:ext cx="1296837" cy="354604"/>
          </a:xfrm>
          <a:prstGeom prst="rect">
            <a:avLst/>
          </a:prstGeom>
        </p:spPr>
      </p:pic>
      <p:grpSp>
        <p:nvGrpSpPr>
          <p:cNvPr id="15"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6"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6358156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97</a:t>
            </a:fld>
            <a:endParaRPr lang="cs-CZ"/>
          </a:p>
        </p:txBody>
      </p:sp>
      <p:sp>
        <p:nvSpPr>
          <p:cNvPr id="6" name="Nadpis 5"/>
          <p:cNvSpPr>
            <a:spLocks noGrp="1"/>
          </p:cNvSpPr>
          <p:nvPr>
            <p:ph type="title"/>
          </p:nvPr>
        </p:nvSpPr>
        <p:spPr/>
        <p:txBody>
          <a:bodyPr/>
          <a:lstStyle/>
          <a:p>
            <a:pPr algn="ctr"/>
            <a:r>
              <a:rPr lang="cs-CZ" b="1" dirty="0">
                <a:solidFill>
                  <a:srgbClr val="244B7B"/>
                </a:solidFill>
                <a:latin typeface="Franklin Gothic Heavy" panose="020B0903020102020204" pitchFamily="34" charset="0"/>
              </a:rPr>
              <a:t>REORGANIZACE – základní varianta</a:t>
            </a:r>
            <a:endParaRPr lang="cs-CZ" dirty="0">
              <a:latin typeface="Franklin Gothic Heavy" panose="020B0903020102020204" pitchFamily="34" charset="0"/>
            </a:endParaRPr>
          </a:p>
        </p:txBody>
      </p:sp>
      <p:pic>
        <p:nvPicPr>
          <p:cNvPr id="8" name="Obrázek 1"/>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779054" y="2324985"/>
            <a:ext cx="8242353" cy="3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11" name="Obrázek 10"/>
          <p:cNvPicPr>
            <a:picLocks noChangeAspect="1"/>
          </p:cNvPicPr>
          <p:nvPr/>
        </p:nvPicPr>
        <p:blipFill rotWithShape="1">
          <a:blip r:embed="rId3"/>
          <a:srcRect t="29687"/>
          <a:stretch/>
        </p:blipFill>
        <p:spPr>
          <a:xfrm>
            <a:off x="8051847" y="5920679"/>
            <a:ext cx="1296837" cy="354604"/>
          </a:xfrm>
          <a:prstGeom prst="rect">
            <a:avLst/>
          </a:prstGeom>
        </p:spPr>
      </p:pic>
      <p:grpSp>
        <p:nvGrpSpPr>
          <p:cNvPr id="15"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6"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3675754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98</a:t>
            </a:fld>
            <a:endParaRPr lang="cs-CZ"/>
          </a:p>
        </p:txBody>
      </p:sp>
      <p:sp>
        <p:nvSpPr>
          <p:cNvPr id="6" name="Nadpis 5"/>
          <p:cNvSpPr>
            <a:spLocks noGrp="1"/>
          </p:cNvSpPr>
          <p:nvPr>
            <p:ph type="title"/>
          </p:nvPr>
        </p:nvSpPr>
        <p:spPr/>
        <p:txBody>
          <a:bodyPr/>
          <a:lstStyle/>
          <a:p>
            <a:pPr algn="ctr"/>
            <a:r>
              <a:rPr lang="cs-CZ" b="1" dirty="0">
                <a:solidFill>
                  <a:srgbClr val="244B7B"/>
                </a:solidFill>
                <a:latin typeface="Franklin Gothic Heavy" panose="020B0903020102020204" pitchFamily="34" charset="0"/>
              </a:rPr>
              <a:t>REORGANIZACE – „předbalená“</a:t>
            </a:r>
            <a:endParaRPr lang="cs-CZ" dirty="0">
              <a:latin typeface="Franklin Gothic Heavy" panose="020B0903020102020204" pitchFamily="34" charset="0"/>
            </a:endParaRPr>
          </a:p>
        </p:txBody>
      </p:sp>
      <p:pic>
        <p:nvPicPr>
          <p:cNvPr id="8" name="Obrázek 1"/>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779054" y="2260895"/>
            <a:ext cx="8242353" cy="31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11" name="Obrázek 10"/>
          <p:cNvPicPr>
            <a:picLocks noChangeAspect="1"/>
          </p:cNvPicPr>
          <p:nvPr/>
        </p:nvPicPr>
        <p:blipFill rotWithShape="1">
          <a:blip r:embed="rId3"/>
          <a:srcRect t="29687"/>
          <a:stretch/>
        </p:blipFill>
        <p:spPr>
          <a:xfrm>
            <a:off x="8051847" y="5920679"/>
            <a:ext cx="1296837" cy="354604"/>
          </a:xfrm>
          <a:prstGeom prst="rect">
            <a:avLst/>
          </a:prstGeom>
        </p:spPr>
      </p:pic>
      <p:grpSp>
        <p:nvGrpSpPr>
          <p:cNvPr id="15"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6"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4773867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6D585F20-A27E-4E0E-82C8-5C727F4060CE}" type="slidenum">
              <a:rPr lang="cs-CZ" smtClean="0"/>
              <a:pPr/>
              <a:t>99</a:t>
            </a:fld>
            <a:endParaRPr lang="cs-CZ"/>
          </a:p>
        </p:txBody>
      </p:sp>
      <p:sp>
        <p:nvSpPr>
          <p:cNvPr id="6" name="Nadpis 5"/>
          <p:cNvSpPr>
            <a:spLocks noGrp="1"/>
          </p:cNvSpPr>
          <p:nvPr>
            <p:ph type="title"/>
          </p:nvPr>
        </p:nvSpPr>
        <p:spPr>
          <a:xfrm>
            <a:off x="3314700" y="852783"/>
            <a:ext cx="6210300" cy="232884"/>
          </a:xfrm>
        </p:spPr>
        <p:txBody>
          <a:bodyPr/>
          <a:lstStyle/>
          <a:p>
            <a:pPr algn="ctr">
              <a:lnSpc>
                <a:spcPts val="1727"/>
              </a:lnSpc>
              <a:buClr>
                <a:srgbClr val="E51A4A"/>
              </a:buClr>
            </a:pPr>
            <a:r>
              <a:rPr lang="cs-CZ" b="1" dirty="0">
                <a:solidFill>
                  <a:srgbClr val="244B7B"/>
                </a:solidFill>
                <a:latin typeface="Franklin Gothic Heavy" panose="020B0903020102020204" pitchFamily="34" charset="0"/>
              </a:rPr>
              <a:t>SAMETEX spol. s r.o.</a:t>
            </a:r>
          </a:p>
        </p:txBody>
      </p:sp>
      <p:pic>
        <p:nvPicPr>
          <p:cNvPr id="8" name="Obrázek 1"/>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381000" y="2508506"/>
            <a:ext cx="8967684" cy="246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1389062" y="5748867"/>
            <a:ext cx="1227138" cy="14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10" name="Zástupný symbol pro text 3">
            <a:extLst>
              <a:ext uri="{FF2B5EF4-FFF2-40B4-BE49-F238E27FC236}">
                <a16:creationId xmlns="" xmlns:a16="http://schemas.microsoft.com/office/drawing/2014/main" id="{CD3AA6B4-60DE-45B0-B0EB-37CFC92E6B7B}"/>
              </a:ext>
            </a:extLst>
          </p:cNvPr>
          <p:cNvSpPr>
            <a:spLocks noGrp="1"/>
          </p:cNvSpPr>
          <p:nvPr>
            <p:ph type="body" sz="quarter" idx="13"/>
          </p:nvPr>
        </p:nvSpPr>
        <p:spPr>
          <a:xfrm>
            <a:off x="1389062" y="803026"/>
            <a:ext cx="1925638" cy="629312"/>
          </a:xfrm>
        </p:spPr>
        <p:txBody>
          <a:bodyPr>
            <a:normAutofit/>
          </a:bodyPr>
          <a:lstStyle/>
          <a:p>
            <a:r>
              <a:rPr lang="cs-CZ" sz="1600" dirty="0" smtClean="0"/>
              <a:t>III. KORPORACE</a:t>
            </a:r>
            <a:endParaRPr lang="cs-CZ" sz="1600" dirty="0"/>
          </a:p>
        </p:txBody>
      </p:sp>
      <p:pic>
        <p:nvPicPr>
          <p:cNvPr id="11" name="Obrázek 10"/>
          <p:cNvPicPr>
            <a:picLocks noChangeAspect="1"/>
          </p:cNvPicPr>
          <p:nvPr/>
        </p:nvPicPr>
        <p:blipFill rotWithShape="1">
          <a:blip r:embed="rId3"/>
          <a:srcRect t="29687"/>
          <a:stretch/>
        </p:blipFill>
        <p:spPr>
          <a:xfrm>
            <a:off x="8051847" y="5920679"/>
            <a:ext cx="1296837" cy="354604"/>
          </a:xfrm>
          <a:prstGeom prst="rect">
            <a:avLst/>
          </a:prstGeom>
        </p:spPr>
      </p:pic>
      <p:grpSp>
        <p:nvGrpSpPr>
          <p:cNvPr id="13" name="Group 22">
            <a:extLst>
              <a:ext uri="{FF2B5EF4-FFF2-40B4-BE49-F238E27FC236}">
                <a16:creationId xmlns="" xmlns:a16="http://schemas.microsoft.com/office/drawing/2014/main" id="{BEAA521F-E642-4562-8979-2622DFF95DA9}"/>
              </a:ext>
            </a:extLst>
          </p:cNvPr>
          <p:cNvGrpSpPr>
            <a:grpSpLocks noChangeAspect="1"/>
          </p:cNvGrpSpPr>
          <p:nvPr/>
        </p:nvGrpSpPr>
        <p:grpSpPr bwMode="auto">
          <a:xfrm>
            <a:off x="588554" y="527753"/>
            <a:ext cx="764334" cy="721177"/>
            <a:chOff x="2044" y="2975"/>
            <a:chExt cx="549" cy="518"/>
          </a:xfrm>
          <a:solidFill>
            <a:schemeClr val="bg2"/>
          </a:solidFill>
        </p:grpSpPr>
        <p:sp>
          <p:nvSpPr>
            <p:cNvPr id="14" name="Freeform 23">
              <a:hlinkClick r:id="rId4" action="ppaction://hlinksldjump"/>
              <a:extLst>
                <a:ext uri="{FF2B5EF4-FFF2-40B4-BE49-F238E27FC236}">
                  <a16:creationId xmlns="" xmlns:a16="http://schemas.microsoft.com/office/drawing/2014/main" id="{3E0538B3-177A-47D4-B4A7-848706A44DC8}"/>
                </a:ext>
              </a:extLst>
            </p:cNvPr>
            <p:cNvSpPr>
              <a:spLocks noEditPoints="1"/>
            </p:cNvSpPr>
            <p:nvPr/>
          </p:nvSpPr>
          <p:spPr bwMode="auto">
            <a:xfrm>
              <a:off x="2271" y="2975"/>
              <a:ext cx="76" cy="76"/>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3 h 50"/>
                <a:gd name="T12" fmla="*/ 37 w 50"/>
                <a:gd name="T13" fmla="*/ 25 h 50"/>
                <a:gd name="T14" fmla="*/ 25 w 50"/>
                <a:gd name="T15" fmla="*/ 37 h 50"/>
                <a:gd name="T16" fmla="*/ 13 w 50"/>
                <a:gd name="T17" fmla="*/ 25 h 50"/>
                <a:gd name="T18" fmla="*/ 25 w 50"/>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8" y="50"/>
                    <a:pt x="50" y="39"/>
                    <a:pt x="50" y="25"/>
                  </a:cubicBezTo>
                  <a:cubicBezTo>
                    <a:pt x="50" y="11"/>
                    <a:pt x="38" y="0"/>
                    <a:pt x="25" y="0"/>
                  </a:cubicBezTo>
                  <a:cubicBezTo>
                    <a:pt x="11" y="0"/>
                    <a:pt x="0" y="11"/>
                    <a:pt x="0" y="25"/>
                  </a:cubicBezTo>
                  <a:cubicBezTo>
                    <a:pt x="0" y="39"/>
                    <a:pt x="11" y="50"/>
                    <a:pt x="25" y="50"/>
                  </a:cubicBezTo>
                  <a:close/>
                  <a:moveTo>
                    <a:pt x="25" y="13"/>
                  </a:moveTo>
                  <a:cubicBezTo>
                    <a:pt x="31" y="13"/>
                    <a:pt x="37" y="18"/>
                    <a:pt x="37" y="25"/>
                  </a:cubicBezTo>
                  <a:cubicBezTo>
                    <a:pt x="37" y="32"/>
                    <a:pt x="31" y="37"/>
                    <a:pt x="25" y="37"/>
                  </a:cubicBezTo>
                  <a:cubicBezTo>
                    <a:pt x="18" y="37"/>
                    <a:pt x="13" y="32"/>
                    <a:pt x="13" y="25"/>
                  </a:cubicBezTo>
                  <a:cubicBezTo>
                    <a:pt x="13" y="18"/>
                    <a:pt x="18" y="13"/>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 name="Freeform 24">
              <a:hlinkClick r:id="rId4" action="ppaction://hlinksldjump"/>
              <a:extLst>
                <a:ext uri="{FF2B5EF4-FFF2-40B4-BE49-F238E27FC236}">
                  <a16:creationId xmlns="" xmlns:a16="http://schemas.microsoft.com/office/drawing/2014/main" id="{AAC70585-E847-47D6-9EB8-7DA46CD3DB4A}"/>
                </a:ext>
              </a:extLst>
            </p:cNvPr>
            <p:cNvSpPr>
              <a:spLocks noEditPoints="1"/>
            </p:cNvSpPr>
            <p:nvPr/>
          </p:nvSpPr>
          <p:spPr bwMode="auto">
            <a:xfrm>
              <a:off x="2129" y="3062"/>
              <a:ext cx="373" cy="431"/>
            </a:xfrm>
            <a:custGeom>
              <a:avLst/>
              <a:gdLst>
                <a:gd name="T0" fmla="*/ 140 w 246"/>
                <a:gd name="T1" fmla="*/ 233 h 284"/>
                <a:gd name="T2" fmla="*/ 140 w 246"/>
                <a:gd name="T3" fmla="*/ 157 h 284"/>
                <a:gd name="T4" fmla="*/ 140 w 246"/>
                <a:gd name="T5" fmla="*/ 156 h 284"/>
                <a:gd name="T6" fmla="*/ 139 w 246"/>
                <a:gd name="T7" fmla="*/ 155 h 284"/>
                <a:gd name="T8" fmla="*/ 129 w 246"/>
                <a:gd name="T9" fmla="*/ 131 h 284"/>
                <a:gd name="T10" fmla="*/ 129 w 246"/>
                <a:gd name="T11" fmla="*/ 43 h 284"/>
                <a:gd name="T12" fmla="*/ 239 w 246"/>
                <a:gd name="T13" fmla="*/ 43 h 284"/>
                <a:gd name="T14" fmla="*/ 246 w 246"/>
                <a:gd name="T15" fmla="*/ 38 h 284"/>
                <a:gd name="T16" fmla="*/ 241 w 246"/>
                <a:gd name="T17" fmla="*/ 31 h 284"/>
                <a:gd name="T18" fmla="*/ 124 w 246"/>
                <a:gd name="T19" fmla="*/ 0 h 284"/>
                <a:gd name="T20" fmla="*/ 121 w 246"/>
                <a:gd name="T21" fmla="*/ 0 h 284"/>
                <a:gd name="T22" fmla="*/ 5 w 246"/>
                <a:gd name="T23" fmla="*/ 31 h 284"/>
                <a:gd name="T24" fmla="*/ 0 w 246"/>
                <a:gd name="T25" fmla="*/ 38 h 284"/>
                <a:gd name="T26" fmla="*/ 6 w 246"/>
                <a:gd name="T27" fmla="*/ 43 h 284"/>
                <a:gd name="T28" fmla="*/ 116 w 246"/>
                <a:gd name="T29" fmla="*/ 43 h 284"/>
                <a:gd name="T30" fmla="*/ 116 w 246"/>
                <a:gd name="T31" fmla="*/ 131 h 284"/>
                <a:gd name="T32" fmla="*/ 106 w 246"/>
                <a:gd name="T33" fmla="*/ 155 h 284"/>
                <a:gd name="T34" fmla="*/ 106 w 246"/>
                <a:gd name="T35" fmla="*/ 156 h 284"/>
                <a:gd name="T36" fmla="*/ 106 w 246"/>
                <a:gd name="T37" fmla="*/ 157 h 284"/>
                <a:gd name="T38" fmla="*/ 106 w 246"/>
                <a:gd name="T39" fmla="*/ 233 h 284"/>
                <a:gd name="T40" fmla="*/ 67 w 246"/>
                <a:gd name="T41" fmla="*/ 273 h 284"/>
                <a:gd name="T42" fmla="*/ 66 w 246"/>
                <a:gd name="T43" fmla="*/ 280 h 284"/>
                <a:gd name="T44" fmla="*/ 72 w 246"/>
                <a:gd name="T45" fmla="*/ 284 h 284"/>
                <a:gd name="T46" fmla="*/ 173 w 246"/>
                <a:gd name="T47" fmla="*/ 284 h 284"/>
                <a:gd name="T48" fmla="*/ 179 w 246"/>
                <a:gd name="T49" fmla="*/ 280 h 284"/>
                <a:gd name="T50" fmla="*/ 178 w 246"/>
                <a:gd name="T51" fmla="*/ 273 h 284"/>
                <a:gd name="T52" fmla="*/ 140 w 246"/>
                <a:gd name="T53" fmla="*/ 233 h 284"/>
                <a:gd name="T54" fmla="*/ 123 w 246"/>
                <a:gd name="T55" fmla="*/ 13 h 284"/>
                <a:gd name="T56" fmla="*/ 189 w 246"/>
                <a:gd name="T57" fmla="*/ 30 h 284"/>
                <a:gd name="T58" fmla="*/ 56 w 246"/>
                <a:gd name="T59" fmla="*/ 30 h 284"/>
                <a:gd name="T60" fmla="*/ 123 w 246"/>
                <a:gd name="T61" fmla="*/ 13 h 284"/>
                <a:gd name="T62" fmla="*/ 118 w 246"/>
                <a:gd name="T63" fmla="*/ 159 h 284"/>
                <a:gd name="T64" fmla="*/ 123 w 246"/>
                <a:gd name="T65" fmla="*/ 148 h 284"/>
                <a:gd name="T66" fmla="*/ 127 w 246"/>
                <a:gd name="T67" fmla="*/ 159 h 284"/>
                <a:gd name="T68" fmla="*/ 127 w 246"/>
                <a:gd name="T69" fmla="*/ 229 h 284"/>
                <a:gd name="T70" fmla="*/ 118 w 246"/>
                <a:gd name="T71" fmla="*/ 229 h 284"/>
                <a:gd name="T72" fmla="*/ 118 w 246"/>
                <a:gd name="T73" fmla="*/ 159 h 284"/>
                <a:gd name="T74" fmla="*/ 87 w 246"/>
                <a:gd name="T75" fmla="*/ 271 h 284"/>
                <a:gd name="T76" fmla="*/ 115 w 246"/>
                <a:gd name="T77" fmla="*/ 242 h 284"/>
                <a:gd name="T78" fmla="*/ 131 w 246"/>
                <a:gd name="T79" fmla="*/ 242 h 284"/>
                <a:gd name="T80" fmla="*/ 159 w 246"/>
                <a:gd name="T81" fmla="*/ 271 h 284"/>
                <a:gd name="T82" fmla="*/ 87 w 246"/>
                <a:gd name="T83" fmla="*/ 27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6" h="284">
                  <a:moveTo>
                    <a:pt x="140" y="233"/>
                  </a:moveTo>
                  <a:cubicBezTo>
                    <a:pt x="140" y="157"/>
                    <a:pt x="140" y="157"/>
                    <a:pt x="140" y="157"/>
                  </a:cubicBezTo>
                  <a:cubicBezTo>
                    <a:pt x="140" y="157"/>
                    <a:pt x="140" y="157"/>
                    <a:pt x="140" y="156"/>
                  </a:cubicBezTo>
                  <a:cubicBezTo>
                    <a:pt x="140" y="156"/>
                    <a:pt x="139" y="155"/>
                    <a:pt x="139" y="155"/>
                  </a:cubicBezTo>
                  <a:cubicBezTo>
                    <a:pt x="129" y="131"/>
                    <a:pt x="129" y="131"/>
                    <a:pt x="129" y="131"/>
                  </a:cubicBezTo>
                  <a:cubicBezTo>
                    <a:pt x="129" y="43"/>
                    <a:pt x="129" y="43"/>
                    <a:pt x="129" y="43"/>
                  </a:cubicBezTo>
                  <a:cubicBezTo>
                    <a:pt x="239" y="43"/>
                    <a:pt x="239" y="43"/>
                    <a:pt x="239" y="43"/>
                  </a:cubicBezTo>
                  <a:cubicBezTo>
                    <a:pt x="243" y="43"/>
                    <a:pt x="245" y="41"/>
                    <a:pt x="246" y="38"/>
                  </a:cubicBezTo>
                  <a:cubicBezTo>
                    <a:pt x="246" y="34"/>
                    <a:pt x="244" y="31"/>
                    <a:pt x="241" y="31"/>
                  </a:cubicBezTo>
                  <a:cubicBezTo>
                    <a:pt x="124" y="0"/>
                    <a:pt x="124" y="0"/>
                    <a:pt x="124" y="0"/>
                  </a:cubicBezTo>
                  <a:cubicBezTo>
                    <a:pt x="123" y="0"/>
                    <a:pt x="122" y="0"/>
                    <a:pt x="121" y="0"/>
                  </a:cubicBezTo>
                  <a:cubicBezTo>
                    <a:pt x="5" y="31"/>
                    <a:pt x="5" y="31"/>
                    <a:pt x="5" y="31"/>
                  </a:cubicBezTo>
                  <a:cubicBezTo>
                    <a:pt x="2" y="31"/>
                    <a:pt x="0" y="34"/>
                    <a:pt x="0" y="38"/>
                  </a:cubicBezTo>
                  <a:cubicBezTo>
                    <a:pt x="0" y="41"/>
                    <a:pt x="3" y="43"/>
                    <a:pt x="6" y="43"/>
                  </a:cubicBezTo>
                  <a:cubicBezTo>
                    <a:pt x="116" y="43"/>
                    <a:pt x="116" y="43"/>
                    <a:pt x="116" y="43"/>
                  </a:cubicBezTo>
                  <a:cubicBezTo>
                    <a:pt x="116" y="131"/>
                    <a:pt x="116" y="131"/>
                    <a:pt x="116" y="131"/>
                  </a:cubicBezTo>
                  <a:cubicBezTo>
                    <a:pt x="106" y="155"/>
                    <a:pt x="106" y="155"/>
                    <a:pt x="106" y="155"/>
                  </a:cubicBezTo>
                  <a:cubicBezTo>
                    <a:pt x="106" y="155"/>
                    <a:pt x="106" y="156"/>
                    <a:pt x="106" y="156"/>
                  </a:cubicBezTo>
                  <a:cubicBezTo>
                    <a:pt x="106" y="157"/>
                    <a:pt x="106" y="157"/>
                    <a:pt x="106" y="157"/>
                  </a:cubicBezTo>
                  <a:cubicBezTo>
                    <a:pt x="106" y="233"/>
                    <a:pt x="106" y="233"/>
                    <a:pt x="106" y="233"/>
                  </a:cubicBezTo>
                  <a:cubicBezTo>
                    <a:pt x="67" y="273"/>
                    <a:pt x="67" y="273"/>
                    <a:pt x="67" y="273"/>
                  </a:cubicBezTo>
                  <a:cubicBezTo>
                    <a:pt x="65" y="275"/>
                    <a:pt x="65" y="278"/>
                    <a:pt x="66" y="280"/>
                  </a:cubicBezTo>
                  <a:cubicBezTo>
                    <a:pt x="67" y="282"/>
                    <a:pt x="69" y="284"/>
                    <a:pt x="72" y="284"/>
                  </a:cubicBezTo>
                  <a:cubicBezTo>
                    <a:pt x="173" y="284"/>
                    <a:pt x="173" y="284"/>
                    <a:pt x="173" y="284"/>
                  </a:cubicBezTo>
                  <a:cubicBezTo>
                    <a:pt x="176" y="284"/>
                    <a:pt x="178" y="282"/>
                    <a:pt x="179" y="280"/>
                  </a:cubicBezTo>
                  <a:cubicBezTo>
                    <a:pt x="180" y="278"/>
                    <a:pt x="180" y="275"/>
                    <a:pt x="178" y="273"/>
                  </a:cubicBezTo>
                  <a:lnTo>
                    <a:pt x="140" y="233"/>
                  </a:lnTo>
                  <a:close/>
                  <a:moveTo>
                    <a:pt x="123" y="13"/>
                  </a:moveTo>
                  <a:cubicBezTo>
                    <a:pt x="189" y="30"/>
                    <a:pt x="189" y="30"/>
                    <a:pt x="189" y="30"/>
                  </a:cubicBezTo>
                  <a:cubicBezTo>
                    <a:pt x="56" y="30"/>
                    <a:pt x="56" y="30"/>
                    <a:pt x="56" y="30"/>
                  </a:cubicBezTo>
                  <a:lnTo>
                    <a:pt x="123" y="13"/>
                  </a:lnTo>
                  <a:close/>
                  <a:moveTo>
                    <a:pt x="118" y="159"/>
                  </a:moveTo>
                  <a:cubicBezTo>
                    <a:pt x="123" y="148"/>
                    <a:pt x="123" y="148"/>
                    <a:pt x="123" y="148"/>
                  </a:cubicBezTo>
                  <a:cubicBezTo>
                    <a:pt x="127" y="159"/>
                    <a:pt x="127" y="159"/>
                    <a:pt x="127" y="159"/>
                  </a:cubicBezTo>
                  <a:cubicBezTo>
                    <a:pt x="127" y="229"/>
                    <a:pt x="127" y="229"/>
                    <a:pt x="127" y="229"/>
                  </a:cubicBezTo>
                  <a:cubicBezTo>
                    <a:pt x="118" y="229"/>
                    <a:pt x="118" y="229"/>
                    <a:pt x="118" y="229"/>
                  </a:cubicBezTo>
                  <a:lnTo>
                    <a:pt x="118" y="159"/>
                  </a:lnTo>
                  <a:close/>
                  <a:moveTo>
                    <a:pt x="87" y="271"/>
                  </a:moveTo>
                  <a:cubicBezTo>
                    <a:pt x="115" y="242"/>
                    <a:pt x="115" y="242"/>
                    <a:pt x="115" y="242"/>
                  </a:cubicBezTo>
                  <a:cubicBezTo>
                    <a:pt x="131" y="242"/>
                    <a:pt x="131" y="242"/>
                    <a:pt x="131" y="242"/>
                  </a:cubicBezTo>
                  <a:cubicBezTo>
                    <a:pt x="159" y="271"/>
                    <a:pt x="159" y="271"/>
                    <a:pt x="159" y="271"/>
                  </a:cubicBezTo>
                  <a:lnTo>
                    <a:pt x="8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1" name="Freeform 25">
              <a:hlinkClick r:id="" action="ppaction://noaction"/>
              <a:extLst>
                <a:ext uri="{FF2B5EF4-FFF2-40B4-BE49-F238E27FC236}">
                  <a16:creationId xmlns="" xmlns:a16="http://schemas.microsoft.com/office/drawing/2014/main" id="{43B08DA4-2F50-4FA0-A32C-29AA38A04359}"/>
                </a:ext>
              </a:extLst>
            </p:cNvPr>
            <p:cNvSpPr>
              <a:spLocks noEditPoints="1"/>
            </p:cNvSpPr>
            <p:nvPr/>
          </p:nvSpPr>
          <p:spPr bwMode="auto">
            <a:xfrm>
              <a:off x="2044" y="3133"/>
              <a:ext cx="203" cy="264"/>
            </a:xfrm>
            <a:custGeom>
              <a:avLst/>
              <a:gdLst>
                <a:gd name="T0" fmla="*/ 134 w 134"/>
                <a:gd name="T1" fmla="*/ 132 h 174"/>
                <a:gd name="T2" fmla="*/ 134 w 134"/>
                <a:gd name="T3" fmla="*/ 132 h 174"/>
                <a:gd name="T4" fmla="*/ 134 w 134"/>
                <a:gd name="T5" fmla="*/ 132 h 174"/>
                <a:gd name="T6" fmla="*/ 134 w 134"/>
                <a:gd name="T7" fmla="*/ 130 h 174"/>
                <a:gd name="T8" fmla="*/ 134 w 134"/>
                <a:gd name="T9" fmla="*/ 130 h 174"/>
                <a:gd name="T10" fmla="*/ 133 w 134"/>
                <a:gd name="T11" fmla="*/ 129 h 174"/>
                <a:gd name="T12" fmla="*/ 133 w 134"/>
                <a:gd name="T13" fmla="*/ 129 h 174"/>
                <a:gd name="T14" fmla="*/ 72 w 134"/>
                <a:gd name="T15" fmla="*/ 3 h 174"/>
                <a:gd name="T16" fmla="*/ 67 w 134"/>
                <a:gd name="T17" fmla="*/ 0 h 174"/>
                <a:gd name="T18" fmla="*/ 67 w 134"/>
                <a:gd name="T19" fmla="*/ 0 h 174"/>
                <a:gd name="T20" fmla="*/ 61 w 134"/>
                <a:gd name="T21" fmla="*/ 3 h 174"/>
                <a:gd name="T22" fmla="*/ 0 w 134"/>
                <a:gd name="T23" fmla="*/ 129 h 174"/>
                <a:gd name="T24" fmla="*/ 0 w 134"/>
                <a:gd name="T25" fmla="*/ 129 h 174"/>
                <a:gd name="T26" fmla="*/ 0 w 134"/>
                <a:gd name="T27" fmla="*/ 130 h 174"/>
                <a:gd name="T28" fmla="*/ 0 w 134"/>
                <a:gd name="T29" fmla="*/ 130 h 174"/>
                <a:gd name="T30" fmla="*/ 0 w 134"/>
                <a:gd name="T31" fmla="*/ 132 h 174"/>
                <a:gd name="T32" fmla="*/ 0 w 134"/>
                <a:gd name="T33" fmla="*/ 132 h 174"/>
                <a:gd name="T34" fmla="*/ 0 w 134"/>
                <a:gd name="T35" fmla="*/ 132 h 174"/>
                <a:gd name="T36" fmla="*/ 67 w 134"/>
                <a:gd name="T37" fmla="*/ 174 h 174"/>
                <a:gd name="T38" fmla="*/ 134 w 134"/>
                <a:gd name="T39" fmla="*/ 132 h 174"/>
                <a:gd name="T40" fmla="*/ 67 w 134"/>
                <a:gd name="T41" fmla="*/ 21 h 174"/>
                <a:gd name="T42" fmla="*/ 117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2"/>
                    <a:pt x="134" y="132"/>
                    <a:pt x="134" y="132"/>
                  </a:cubicBezTo>
                  <a:cubicBezTo>
                    <a:pt x="134" y="131"/>
                    <a:pt x="134" y="131"/>
                    <a:pt x="134" y="130"/>
                  </a:cubicBezTo>
                  <a:cubicBezTo>
                    <a:pt x="134" y="130"/>
                    <a:pt x="134" y="130"/>
                    <a:pt x="134" y="130"/>
                  </a:cubicBezTo>
                  <a:cubicBezTo>
                    <a:pt x="134" y="130"/>
                    <a:pt x="134" y="129"/>
                    <a:pt x="133" y="129"/>
                  </a:cubicBezTo>
                  <a:cubicBezTo>
                    <a:pt x="133" y="129"/>
                    <a:pt x="133" y="129"/>
                    <a:pt x="133" y="129"/>
                  </a:cubicBezTo>
                  <a:cubicBezTo>
                    <a:pt x="72" y="3"/>
                    <a:pt x="72" y="3"/>
                    <a:pt x="72"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29" y="174"/>
                    <a:pt x="67" y="174"/>
                  </a:cubicBezTo>
                  <a:cubicBezTo>
                    <a:pt x="104" y="174"/>
                    <a:pt x="134" y="155"/>
                    <a:pt x="134" y="132"/>
                  </a:cubicBezTo>
                  <a:close/>
                  <a:moveTo>
                    <a:pt x="67" y="21"/>
                  </a:moveTo>
                  <a:cubicBezTo>
                    <a:pt x="117" y="125"/>
                    <a:pt x="117" y="125"/>
                    <a:pt x="117" y="125"/>
                  </a:cubicBezTo>
                  <a:cubicBezTo>
                    <a:pt x="16" y="125"/>
                    <a:pt x="16" y="125"/>
                    <a:pt x="16" y="125"/>
                  </a:cubicBezTo>
                  <a:lnTo>
                    <a:pt x="67" y="21"/>
                  </a:lnTo>
                  <a:close/>
                  <a:moveTo>
                    <a:pt x="67" y="161"/>
                  </a:moveTo>
                  <a:cubicBezTo>
                    <a:pt x="41" y="161"/>
                    <a:pt x="19"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2" name="Freeform 26">
              <a:hlinkClick r:id="rId4" action="ppaction://hlinksldjump"/>
              <a:extLst>
                <a:ext uri="{FF2B5EF4-FFF2-40B4-BE49-F238E27FC236}">
                  <a16:creationId xmlns="" xmlns:a16="http://schemas.microsoft.com/office/drawing/2014/main" id="{863F5CE5-462F-4C95-A644-8E260A2FABBE}"/>
                </a:ext>
              </a:extLst>
            </p:cNvPr>
            <p:cNvSpPr>
              <a:spLocks noEditPoints="1"/>
            </p:cNvSpPr>
            <p:nvPr/>
          </p:nvSpPr>
          <p:spPr bwMode="auto">
            <a:xfrm>
              <a:off x="2389" y="3133"/>
              <a:ext cx="204" cy="264"/>
            </a:xfrm>
            <a:custGeom>
              <a:avLst/>
              <a:gdLst>
                <a:gd name="T0" fmla="*/ 134 w 134"/>
                <a:gd name="T1" fmla="*/ 132 h 174"/>
                <a:gd name="T2" fmla="*/ 134 w 134"/>
                <a:gd name="T3" fmla="*/ 132 h 174"/>
                <a:gd name="T4" fmla="*/ 134 w 134"/>
                <a:gd name="T5" fmla="*/ 130 h 174"/>
                <a:gd name="T6" fmla="*/ 134 w 134"/>
                <a:gd name="T7" fmla="*/ 130 h 174"/>
                <a:gd name="T8" fmla="*/ 134 w 134"/>
                <a:gd name="T9" fmla="*/ 129 h 174"/>
                <a:gd name="T10" fmla="*/ 134 w 134"/>
                <a:gd name="T11" fmla="*/ 129 h 174"/>
                <a:gd name="T12" fmla="*/ 73 w 134"/>
                <a:gd name="T13" fmla="*/ 3 h 174"/>
                <a:gd name="T14" fmla="*/ 67 w 134"/>
                <a:gd name="T15" fmla="*/ 0 h 174"/>
                <a:gd name="T16" fmla="*/ 67 w 134"/>
                <a:gd name="T17" fmla="*/ 0 h 174"/>
                <a:gd name="T18" fmla="*/ 61 w 134"/>
                <a:gd name="T19" fmla="*/ 3 h 174"/>
                <a:gd name="T20" fmla="*/ 0 w 134"/>
                <a:gd name="T21" fmla="*/ 129 h 174"/>
                <a:gd name="T22" fmla="*/ 0 w 134"/>
                <a:gd name="T23" fmla="*/ 129 h 174"/>
                <a:gd name="T24" fmla="*/ 0 w 134"/>
                <a:gd name="T25" fmla="*/ 130 h 174"/>
                <a:gd name="T26" fmla="*/ 0 w 134"/>
                <a:gd name="T27" fmla="*/ 130 h 174"/>
                <a:gd name="T28" fmla="*/ 0 w 134"/>
                <a:gd name="T29" fmla="*/ 132 h 174"/>
                <a:gd name="T30" fmla="*/ 0 w 134"/>
                <a:gd name="T31" fmla="*/ 132 h 174"/>
                <a:gd name="T32" fmla="*/ 0 w 134"/>
                <a:gd name="T33" fmla="*/ 132 h 174"/>
                <a:gd name="T34" fmla="*/ 67 w 134"/>
                <a:gd name="T35" fmla="*/ 174 h 174"/>
                <a:gd name="T36" fmla="*/ 134 w 134"/>
                <a:gd name="T37" fmla="*/ 132 h 174"/>
                <a:gd name="T38" fmla="*/ 134 w 134"/>
                <a:gd name="T39" fmla="*/ 132 h 174"/>
                <a:gd name="T40" fmla="*/ 67 w 134"/>
                <a:gd name="T41" fmla="*/ 21 h 174"/>
                <a:gd name="T42" fmla="*/ 118 w 134"/>
                <a:gd name="T43" fmla="*/ 125 h 174"/>
                <a:gd name="T44" fmla="*/ 16 w 134"/>
                <a:gd name="T45" fmla="*/ 125 h 174"/>
                <a:gd name="T46" fmla="*/ 67 w 134"/>
                <a:gd name="T47" fmla="*/ 21 h 174"/>
                <a:gd name="T48" fmla="*/ 67 w 134"/>
                <a:gd name="T49" fmla="*/ 161 h 174"/>
                <a:gd name="T50" fmla="*/ 14 w 134"/>
                <a:gd name="T51" fmla="*/ 138 h 174"/>
                <a:gd name="T52" fmla="*/ 120 w 134"/>
                <a:gd name="T53" fmla="*/ 138 h 174"/>
                <a:gd name="T54" fmla="*/ 67 w 134"/>
                <a:gd name="T55" fmla="*/ 16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174">
                  <a:moveTo>
                    <a:pt x="134" y="132"/>
                  </a:moveTo>
                  <a:cubicBezTo>
                    <a:pt x="134" y="132"/>
                    <a:pt x="134" y="132"/>
                    <a:pt x="134" y="132"/>
                  </a:cubicBezTo>
                  <a:cubicBezTo>
                    <a:pt x="134" y="131"/>
                    <a:pt x="134" y="131"/>
                    <a:pt x="134" y="130"/>
                  </a:cubicBezTo>
                  <a:cubicBezTo>
                    <a:pt x="134" y="130"/>
                    <a:pt x="134" y="130"/>
                    <a:pt x="134" y="130"/>
                  </a:cubicBezTo>
                  <a:cubicBezTo>
                    <a:pt x="134" y="130"/>
                    <a:pt x="134" y="129"/>
                    <a:pt x="134" y="129"/>
                  </a:cubicBezTo>
                  <a:cubicBezTo>
                    <a:pt x="134" y="129"/>
                    <a:pt x="134" y="129"/>
                    <a:pt x="134" y="129"/>
                  </a:cubicBezTo>
                  <a:cubicBezTo>
                    <a:pt x="73" y="3"/>
                    <a:pt x="73" y="3"/>
                    <a:pt x="73" y="3"/>
                  </a:cubicBezTo>
                  <a:cubicBezTo>
                    <a:pt x="71" y="1"/>
                    <a:pt x="69" y="0"/>
                    <a:pt x="67" y="0"/>
                  </a:cubicBezTo>
                  <a:cubicBezTo>
                    <a:pt x="67" y="0"/>
                    <a:pt x="67" y="0"/>
                    <a:pt x="67" y="0"/>
                  </a:cubicBezTo>
                  <a:cubicBezTo>
                    <a:pt x="64" y="0"/>
                    <a:pt x="62" y="1"/>
                    <a:pt x="61" y="3"/>
                  </a:cubicBezTo>
                  <a:cubicBezTo>
                    <a:pt x="0" y="129"/>
                    <a:pt x="0" y="129"/>
                    <a:pt x="0" y="129"/>
                  </a:cubicBezTo>
                  <a:cubicBezTo>
                    <a:pt x="0" y="129"/>
                    <a:pt x="0" y="129"/>
                    <a:pt x="0" y="129"/>
                  </a:cubicBezTo>
                  <a:cubicBezTo>
                    <a:pt x="0" y="129"/>
                    <a:pt x="0" y="130"/>
                    <a:pt x="0" y="130"/>
                  </a:cubicBezTo>
                  <a:cubicBezTo>
                    <a:pt x="0" y="130"/>
                    <a:pt x="0" y="130"/>
                    <a:pt x="0" y="130"/>
                  </a:cubicBezTo>
                  <a:cubicBezTo>
                    <a:pt x="0" y="131"/>
                    <a:pt x="0" y="131"/>
                    <a:pt x="0" y="132"/>
                  </a:cubicBezTo>
                  <a:cubicBezTo>
                    <a:pt x="0" y="132"/>
                    <a:pt x="0" y="132"/>
                    <a:pt x="0" y="132"/>
                  </a:cubicBezTo>
                  <a:cubicBezTo>
                    <a:pt x="0" y="132"/>
                    <a:pt x="0" y="132"/>
                    <a:pt x="0" y="132"/>
                  </a:cubicBezTo>
                  <a:cubicBezTo>
                    <a:pt x="0" y="155"/>
                    <a:pt x="30" y="174"/>
                    <a:pt x="67" y="174"/>
                  </a:cubicBezTo>
                  <a:cubicBezTo>
                    <a:pt x="104" y="174"/>
                    <a:pt x="134" y="155"/>
                    <a:pt x="134" y="132"/>
                  </a:cubicBezTo>
                  <a:cubicBezTo>
                    <a:pt x="134" y="132"/>
                    <a:pt x="134" y="132"/>
                    <a:pt x="134" y="132"/>
                  </a:cubicBezTo>
                  <a:close/>
                  <a:moveTo>
                    <a:pt x="67" y="21"/>
                  </a:moveTo>
                  <a:cubicBezTo>
                    <a:pt x="118" y="125"/>
                    <a:pt x="118" y="125"/>
                    <a:pt x="118" y="125"/>
                  </a:cubicBezTo>
                  <a:cubicBezTo>
                    <a:pt x="16" y="125"/>
                    <a:pt x="16" y="125"/>
                    <a:pt x="16" y="125"/>
                  </a:cubicBezTo>
                  <a:lnTo>
                    <a:pt x="67" y="21"/>
                  </a:lnTo>
                  <a:close/>
                  <a:moveTo>
                    <a:pt x="67" y="161"/>
                  </a:moveTo>
                  <a:cubicBezTo>
                    <a:pt x="42" y="161"/>
                    <a:pt x="20" y="151"/>
                    <a:pt x="14" y="138"/>
                  </a:cubicBezTo>
                  <a:cubicBezTo>
                    <a:pt x="120" y="138"/>
                    <a:pt x="120" y="138"/>
                    <a:pt x="120" y="138"/>
                  </a:cubicBezTo>
                  <a:cubicBezTo>
                    <a:pt x="114" y="151"/>
                    <a:pt x="92" y="161"/>
                    <a:pt x="6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046536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Vlastní 123">
      <a:dk1>
        <a:sysClr val="windowText" lastClr="000000"/>
      </a:dk1>
      <a:lt1>
        <a:sysClr val="window" lastClr="FFFFFF"/>
      </a:lt1>
      <a:dk2>
        <a:srgbClr val="054777"/>
      </a:dk2>
      <a:lt2>
        <a:srgbClr val="ED1650"/>
      </a:lt2>
      <a:accent1>
        <a:srgbClr val="E1E7ED"/>
      </a:accent1>
      <a:accent2>
        <a:srgbClr val="AEBBD3"/>
      </a:accent2>
      <a:accent3>
        <a:srgbClr val="FFFFFF"/>
      </a:accent3>
      <a:accent4>
        <a:srgbClr val="FFFFFF"/>
      </a:accent4>
      <a:accent5>
        <a:srgbClr val="FFFFFF"/>
      </a:accent5>
      <a:accent6>
        <a:srgbClr val="FFFFFF"/>
      </a:accent6>
      <a:hlink>
        <a:srgbClr val="ED1650"/>
      </a:hlink>
      <a:folHlink>
        <a:srgbClr val="054777"/>
      </a:folHlink>
    </a:clrScheme>
    <a:fontScheme name="Vlastní 233">
      <a:majorFont>
        <a:latin typeface="Montserrat"/>
        <a:ea typeface=""/>
        <a:cs typeface=""/>
      </a:majorFont>
      <a:minorFont>
        <a:latin typeface="Montserrat Light"/>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Vzor2018_1.pptx" id="{AE3C5D75-44FB-4E2D-A762-7EF6C67037DA}" vid="{23D9B0D0-A729-4F39-BC69-547B2DE9F952}"/>
    </a:ext>
  </a:extLst>
</a:theme>
</file>

<file path=ppt/theme/theme2.xml><?xml version="1.0" encoding="utf-8"?>
<a:theme xmlns:a="http://schemas.openxmlformats.org/drawingml/2006/main" name="3_Vlastní návrh">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Vlastní návrh">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Vlastní návrh">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lastní návrh">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Vzor2018_1</Template>
  <TotalTime>12238</TotalTime>
  <Words>5309</Words>
  <Application>Microsoft Office PowerPoint</Application>
  <PresentationFormat>A4 (210 x 297 mm)</PresentationFormat>
  <Paragraphs>1275</Paragraphs>
  <Slides>117</Slides>
  <Notes>60</Notes>
  <HiddenSlides>0</HiddenSlides>
  <MMClips>2</MMClips>
  <ScaleCrop>false</ScaleCrop>
  <HeadingPairs>
    <vt:vector size="8" baseType="variant">
      <vt:variant>
        <vt:lpstr>Použitá písma</vt:lpstr>
      </vt:variant>
      <vt:variant>
        <vt:i4>12</vt:i4>
      </vt:variant>
      <vt:variant>
        <vt:lpstr>Motiv</vt:lpstr>
      </vt:variant>
      <vt:variant>
        <vt:i4>5</vt:i4>
      </vt:variant>
      <vt:variant>
        <vt:lpstr>Vložené servery OLE</vt:lpstr>
      </vt:variant>
      <vt:variant>
        <vt:i4>1</vt:i4>
      </vt:variant>
      <vt:variant>
        <vt:lpstr>Nadpisy snímků</vt:lpstr>
      </vt:variant>
      <vt:variant>
        <vt:i4>117</vt:i4>
      </vt:variant>
    </vt:vector>
  </HeadingPairs>
  <TitlesOfParts>
    <vt:vector size="135" baseType="lpstr">
      <vt:lpstr>Franklin Gothic Heavy</vt:lpstr>
      <vt:lpstr>Franklin Gothic Demi</vt:lpstr>
      <vt:lpstr>Wingdings</vt:lpstr>
      <vt:lpstr>Franklin Gothic Book</vt:lpstr>
      <vt:lpstr>Montserrat</vt:lpstr>
      <vt:lpstr>Calibri Light</vt:lpstr>
      <vt:lpstr>Adobe Gothic Std B</vt:lpstr>
      <vt:lpstr>Calibri</vt:lpstr>
      <vt:lpstr>Times New Roman</vt:lpstr>
      <vt:lpstr>Montserrat Medium</vt:lpstr>
      <vt:lpstr>Arial</vt:lpstr>
      <vt:lpstr>Montserrat Light</vt:lpstr>
      <vt:lpstr>Motiv Office</vt:lpstr>
      <vt:lpstr>3_Vlastní návrh</vt:lpstr>
      <vt:lpstr>2_Vlastní návrh</vt:lpstr>
      <vt:lpstr>1_Vlastní návrh</vt:lpstr>
      <vt:lpstr>Vlastní návrh</vt:lpstr>
      <vt:lpstr>Chart</vt:lpstr>
      <vt:lpstr>Insolvenční právo 2019 </vt:lpstr>
      <vt:lpstr>Metoda přístupu</vt:lpstr>
      <vt:lpstr>Rébus vstupního limitu § 395/1 b) </vt:lpstr>
      <vt:lpstr>V jednom měsíci je to více</vt:lpstr>
      <vt:lpstr>Kdo to spočítá § 390a/1 </vt:lpstr>
      <vt:lpstr>Zpracovatelé NPO </vt:lpstr>
      <vt:lpstr>Role advokáta - zákon</vt:lpstr>
      <vt:lpstr>Role advokáta - judikatura</vt:lpstr>
      <vt:lpstr>Role advokáta </vt:lpstr>
      <vt:lpstr>Důsledky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 LIMITOVANÉ odměně</vt:lpstr>
      <vt:lpstr>1. poznámka</vt:lpstr>
      <vt:lpstr>2. poznámka</vt:lpstr>
      <vt:lpstr>3. poznámka</vt:lpstr>
      <vt:lpstr>4. Poznámka </vt:lpstr>
      <vt:lpstr>5. Poznámka </vt:lpstr>
      <vt:lpstr>Nové možnosti</vt:lpstr>
      <vt:lpstr>Změny NPO – usnadnění vstupu</vt:lpstr>
      <vt:lpstr>Ruší se dary a dávky?</vt:lpstr>
      <vt:lpstr>Čestné prohlášení dlužníka</vt:lpstr>
      <vt:lpstr>Prezentace aplikace PowerPoint</vt:lpstr>
      <vt:lpstr>Prezentace aplikace PowerPoint</vt:lpstr>
      <vt:lpstr>Čtyři možné cíle</vt:lpstr>
      <vt:lpstr>Vliv nového podřízení § 172</vt:lpstr>
      <vt:lpstr>Dokazování na konci</vt:lpstr>
      <vt:lpstr>Restrukturalizace dluhu</vt:lpstr>
      <vt:lpstr>Možnost oddlužení</vt:lpstr>
      <vt:lpstr>Přípustnost oddlužení § 389</vt:lpstr>
      <vt:lpstr>Splátkové kalendáře 2018 (NZV)</vt:lpstr>
      <vt:lpstr>Dluhy v oddlužení 2018</vt:lpstr>
      <vt:lpstr>Oddlužení podnikatelů OSVČ 2019</vt:lpstr>
      <vt:lpstr>V čem je problém</vt:lpstr>
      <vt:lpstr>   § 398b</vt:lpstr>
      <vt:lpstr>   § 398b</vt:lpstr>
      <vt:lpstr>   § 398b</vt:lpstr>
      <vt:lpstr>Obrat 50 mil. nebo 50 zaměstnanců</vt:lpstr>
      <vt:lpstr>Co funguje (i pro OSVČ &lt; 50 mil./50 zam)</vt:lpstr>
      <vt:lpstr>Prezentace aplikace PowerPoint</vt:lpstr>
      <vt:lpstr>Nové možnosti podnikatelů</vt:lpstr>
      <vt:lpstr>Nové možnosti spotřebitelů</vt:lpstr>
      <vt:lpstr>Jak vypadá 0+ </vt:lpstr>
      <vt:lpstr>Jak implementovat: Vrtěti psem?</vt:lpstr>
      <vt:lpstr>Účinnost 2021 – implementace?</vt:lpstr>
      <vt:lpstr>Úpadek advokáta</vt:lpstr>
      <vt:lpstr>Od 1. 1. 2014</vt:lpstr>
      <vt:lpstr>Od 1. 7. 2017</vt:lpstr>
      <vt:lpstr>Od 1. 7. 2017</vt:lpstr>
      <vt:lpstr>Co z toho plyne?</vt:lpstr>
      <vt:lpstr>Uzavírání mezery krytí</vt:lpstr>
      <vt:lpstr>Forum shopping</vt:lpstr>
      <vt:lpstr>Pravomoc „nepříslušného soudu“                        (nový § 7b/5)</vt:lpstr>
      <vt:lpstr>Výměna správců (změny § 29/1)</vt:lpstr>
      <vt:lpstr>Výměna správců (změny § 29/1)</vt:lpstr>
      <vt:lpstr>Věřitelé se střetem zájmů – vývoj úpravy</vt:lpstr>
      <vt:lpstr>Nový koncept „koncernový únos“ (změna § 53/1)</vt:lpstr>
      <vt:lpstr>Proces rozhodování o hlasovacích právech (§ 51 a § 52)</vt:lpstr>
      <vt:lpstr>Šikanózní insolvenční návrhy (dosud)</vt:lpstr>
      <vt:lpstr>Předběžné posouzení věřitelského návrhu (nový § 100a)</vt:lpstr>
      <vt:lpstr>Povinnost navrhovatele doložit existenci pohledávky  (doplněný § 105)</vt:lpstr>
      <vt:lpstr>Nové následky zjevně bezdůvodného návrhu  (změněný § 128a)</vt:lpstr>
      <vt:lpstr>„Odhalování závoje“ některých věřitelů (doplněný § 177)</vt:lpstr>
      <vt:lpstr>Skutečný majitel podnikatele                    (§ 4/4 cit.z.)</vt:lpstr>
      <vt:lpstr>Předpoklady sanace</vt:lpstr>
      <vt:lpstr>Předcházení úpadku</vt:lpstr>
      <vt:lpstr>„Potěmkinova vesnice“ SAZKA 2007</vt:lpstr>
      <vt:lpstr>Skutečná SAZKA 2007</vt:lpstr>
      <vt:lpstr>Finanční situace SAZKY 2007</vt:lpstr>
      <vt:lpstr>Test insolvence před dělením zdrojů korporace</vt:lpstr>
      <vt:lpstr>Záloha na podíl na zisku</vt:lpstr>
      <vt:lpstr>Speciální žaloba na manažery</vt:lpstr>
      <vt:lpstr>Příslušnost soudu</vt:lpstr>
      <vt:lpstr>Věcná legitimace</vt:lpstr>
      <vt:lpstr>Protiprávní úkon</vt:lpstr>
      <vt:lpstr>Tvrzení o úpadku</vt:lpstr>
      <vt:lpstr>Důkazní břemeno</vt:lpstr>
      <vt:lpstr>Výše škody</vt:lpstr>
      <vt:lpstr>Výše škody</vt:lpstr>
      <vt:lpstr>Srovnání ČR a SR</vt:lpstr>
      <vt:lpstr>Vydání prospěchu § 62 ZOK</vt:lpstr>
      <vt:lpstr>Ručení členů orgánů § 68 ZOK</vt:lpstr>
      <vt:lpstr>Neúčinnost § 240 IZ (neekvivalentní)</vt:lpstr>
      <vt:lpstr>Neúčinnost § 241 IZ (zvýhodňující)</vt:lpstr>
      <vt:lpstr>Neúčinnost § 242 IZ (úmyslně zkracující)</vt:lpstr>
      <vt:lpstr>Sanace nebo likvidace?</vt:lpstr>
      <vt:lpstr>Orientační statistiky konkursu</vt:lpstr>
      <vt:lpstr>Orientační statistiky reorganizace</vt:lpstr>
      <vt:lpstr>Srovnání</vt:lpstr>
      <vt:lpstr>Něco navíc? (Pravidla přednosti)</vt:lpstr>
      <vt:lpstr>Likvidační a sanační řešení</vt:lpstr>
      <vt:lpstr>Kdo je ve hře?</vt:lpstr>
      <vt:lpstr>REORGANIZACE – základní varianta</vt:lpstr>
      <vt:lpstr>REORGANIZACE – „předbalená“</vt:lpstr>
      <vt:lpstr>SAMETEX spol. s r.o.</vt:lpstr>
      <vt:lpstr>Možné přístupy</vt:lpstr>
      <vt:lpstr>Pasiva – apatický přístup</vt:lpstr>
      <vt:lpstr>Redukce pasiv – aktivní přístup</vt:lpstr>
      <vt:lpstr>Není lyžař jako lyžař</vt:lpstr>
      <vt:lpstr>Není lyžař jako lyžař</vt:lpstr>
      <vt:lpstr>Není manažer jako manažer</vt:lpstr>
      <vt:lpstr>  Základní pravidla manažera  (kurz přežití)   </vt:lpstr>
      <vt:lpstr>Akvizice v insolvenci</vt:lpstr>
      <vt:lpstr>FAKTOR T. - přetržení emočního pouta</vt:lpstr>
      <vt:lpstr>FAKTOR T. - očistná lázeň</vt:lpstr>
      <vt:lpstr>FAKTOR O. - oslabení</vt:lpstr>
      <vt:lpstr>FAKTOR P. posílení</vt:lpstr>
      <vt:lpstr>Co funguje?</vt:lpstr>
      <vt:lpstr>FAKTOR T. - transformace</vt:lpstr>
      <vt:lpstr>FAKTOR O. - oslabení</vt:lpstr>
      <vt:lpstr>FAKTOR P. - posílení</vt:lpstr>
      <vt:lpstr>BENEFICIENTI</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Mgr. Bc. Nikola Dvořáčková</dc:creator>
  <cp:lastModifiedBy>Zdeňka Koutná</cp:lastModifiedBy>
  <cp:revision>408</cp:revision>
  <cp:lastPrinted>2019-06-11T13:13:09Z</cp:lastPrinted>
  <dcterms:created xsi:type="dcterms:W3CDTF">2018-06-07T08:55:14Z</dcterms:created>
  <dcterms:modified xsi:type="dcterms:W3CDTF">2019-06-12T05:52:04Z</dcterms:modified>
</cp:coreProperties>
</file>