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76"/>
  </p:notesMasterIdLst>
  <p:handoutMasterIdLst>
    <p:handoutMasterId r:id="rId77"/>
  </p:handoutMasterIdLst>
  <p:sldIdLst>
    <p:sldId id="307" r:id="rId2"/>
    <p:sldId id="525" r:id="rId3"/>
    <p:sldId id="291" r:id="rId4"/>
    <p:sldId id="449" r:id="rId5"/>
    <p:sldId id="489" r:id="rId6"/>
    <p:sldId id="492" r:id="rId7"/>
    <p:sldId id="493" r:id="rId8"/>
    <p:sldId id="490" r:id="rId9"/>
    <p:sldId id="496" r:id="rId10"/>
    <p:sldId id="494" r:id="rId11"/>
    <p:sldId id="495" r:id="rId12"/>
    <p:sldId id="497" r:id="rId13"/>
    <p:sldId id="498" r:id="rId14"/>
    <p:sldId id="501" r:id="rId15"/>
    <p:sldId id="528" r:id="rId16"/>
    <p:sldId id="502" r:id="rId17"/>
    <p:sldId id="503" r:id="rId18"/>
    <p:sldId id="505" r:id="rId19"/>
    <p:sldId id="511" r:id="rId20"/>
    <p:sldId id="510" r:id="rId21"/>
    <p:sldId id="507" r:id="rId22"/>
    <p:sldId id="512" r:id="rId23"/>
    <p:sldId id="513" r:id="rId24"/>
    <p:sldId id="509" r:id="rId25"/>
    <p:sldId id="504" r:id="rId26"/>
    <p:sldId id="514" r:id="rId27"/>
    <p:sldId id="499" r:id="rId28"/>
    <p:sldId id="448" r:id="rId29"/>
    <p:sldId id="455" r:id="rId30"/>
    <p:sldId id="428" r:id="rId31"/>
    <p:sldId id="529" r:id="rId32"/>
    <p:sldId id="531" r:id="rId33"/>
    <p:sldId id="464" r:id="rId34"/>
    <p:sldId id="451" r:id="rId35"/>
    <p:sldId id="452" r:id="rId36"/>
    <p:sldId id="523" r:id="rId37"/>
    <p:sldId id="459" r:id="rId38"/>
    <p:sldId id="526" r:id="rId39"/>
    <p:sldId id="527" r:id="rId40"/>
    <p:sldId id="341" r:id="rId41"/>
    <p:sldId id="524" r:id="rId42"/>
    <p:sldId id="417" r:id="rId43"/>
    <p:sldId id="530" r:id="rId44"/>
    <p:sldId id="521" r:id="rId45"/>
    <p:sldId id="421" r:id="rId46"/>
    <p:sldId id="422" r:id="rId47"/>
    <p:sldId id="467" r:id="rId48"/>
    <p:sldId id="423" r:id="rId49"/>
    <p:sldId id="468" r:id="rId50"/>
    <p:sldId id="508" r:id="rId51"/>
    <p:sldId id="520" r:id="rId52"/>
    <p:sldId id="469" r:id="rId53"/>
    <p:sldId id="470" r:id="rId54"/>
    <p:sldId id="471" r:id="rId55"/>
    <p:sldId id="472" r:id="rId56"/>
    <p:sldId id="473" r:id="rId57"/>
    <p:sldId id="474" r:id="rId58"/>
    <p:sldId id="481" r:id="rId59"/>
    <p:sldId id="482" r:id="rId60"/>
    <p:sldId id="532" r:id="rId61"/>
    <p:sldId id="479" r:id="rId62"/>
    <p:sldId id="477" r:id="rId63"/>
    <p:sldId id="442" r:id="rId64"/>
    <p:sldId id="483" r:id="rId65"/>
    <p:sldId id="484" r:id="rId66"/>
    <p:sldId id="485" r:id="rId67"/>
    <p:sldId id="445" r:id="rId68"/>
    <p:sldId id="435" r:id="rId69"/>
    <p:sldId id="486" r:id="rId70"/>
    <p:sldId id="488" r:id="rId71"/>
    <p:sldId id="515" r:id="rId72"/>
    <p:sldId id="516" r:id="rId73"/>
    <p:sldId id="517" r:id="rId74"/>
    <p:sldId id="336" r:id="rId75"/>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B1B9D1B1-A7ED-4487-BCC2-8D844E5F43CD}">
          <p14:sldIdLst>
            <p14:sldId id="307"/>
            <p14:sldId id="525"/>
            <p14:sldId id="291"/>
            <p14:sldId id="449"/>
            <p14:sldId id="489"/>
            <p14:sldId id="492"/>
            <p14:sldId id="493"/>
            <p14:sldId id="490"/>
            <p14:sldId id="496"/>
            <p14:sldId id="494"/>
            <p14:sldId id="495"/>
            <p14:sldId id="497"/>
          </p14:sldIdLst>
        </p14:section>
        <p14:section name="Oddíl bez názvu" id="{824A2427-AA06-40A1-BA57-4BB5D978E4BB}">
          <p14:sldIdLst>
            <p14:sldId id="498"/>
            <p14:sldId id="501"/>
            <p14:sldId id="528"/>
            <p14:sldId id="502"/>
            <p14:sldId id="503"/>
            <p14:sldId id="505"/>
            <p14:sldId id="511"/>
            <p14:sldId id="510"/>
            <p14:sldId id="507"/>
            <p14:sldId id="512"/>
            <p14:sldId id="513"/>
            <p14:sldId id="509"/>
            <p14:sldId id="504"/>
            <p14:sldId id="514"/>
            <p14:sldId id="499"/>
            <p14:sldId id="448"/>
            <p14:sldId id="455"/>
            <p14:sldId id="428"/>
            <p14:sldId id="529"/>
            <p14:sldId id="531"/>
            <p14:sldId id="464"/>
            <p14:sldId id="451"/>
            <p14:sldId id="452"/>
            <p14:sldId id="523"/>
            <p14:sldId id="459"/>
            <p14:sldId id="526"/>
            <p14:sldId id="527"/>
            <p14:sldId id="341"/>
            <p14:sldId id="524"/>
            <p14:sldId id="417"/>
            <p14:sldId id="530"/>
            <p14:sldId id="521"/>
            <p14:sldId id="421"/>
            <p14:sldId id="422"/>
            <p14:sldId id="467"/>
            <p14:sldId id="423"/>
            <p14:sldId id="468"/>
            <p14:sldId id="508"/>
            <p14:sldId id="520"/>
            <p14:sldId id="469"/>
            <p14:sldId id="470"/>
            <p14:sldId id="471"/>
            <p14:sldId id="472"/>
            <p14:sldId id="473"/>
            <p14:sldId id="474"/>
            <p14:sldId id="481"/>
            <p14:sldId id="482"/>
            <p14:sldId id="532"/>
            <p14:sldId id="479"/>
            <p14:sldId id="477"/>
            <p14:sldId id="442"/>
            <p14:sldId id="483"/>
            <p14:sldId id="484"/>
            <p14:sldId id="485"/>
            <p14:sldId id="445"/>
            <p14:sldId id="435"/>
            <p14:sldId id="486"/>
            <p14:sldId id="488"/>
            <p14:sldId id="515"/>
            <p14:sldId id="516"/>
            <p14:sldId id="517"/>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24" autoAdjust="0"/>
  </p:normalViewPr>
  <p:slideViewPr>
    <p:cSldViewPr>
      <p:cViewPr varScale="1">
        <p:scale>
          <a:sx n="76" d="100"/>
          <a:sy n="76" d="100"/>
        </p:scale>
        <p:origin x="1416" y="9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234538200251879E-3"/>
          <c:y val="0"/>
          <c:w val="0.85176319867955685"/>
          <c:h val="1"/>
        </c:manualLayout>
      </c:layout>
      <c:pie3DChart>
        <c:varyColors val="1"/>
        <c:ser>
          <c:idx val="0"/>
          <c:order val="0"/>
          <c:tx>
            <c:strRef>
              <c:f>List1!$B$1</c:f>
              <c:strCache>
                <c:ptCount val="1"/>
                <c:pt idx="0">
                  <c:v>Prodej</c:v>
                </c:pt>
              </c:strCache>
            </c:strRef>
          </c:tx>
          <c:explosion val="12"/>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78B-40DC-B41F-30A659F1CD6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78B-40DC-B41F-30A659F1CD6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78B-40DC-B41F-30A659F1CD6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78B-40DC-B41F-30A659F1CD6F}"/>
              </c:ext>
            </c:extLst>
          </c:dPt>
          <c:dLbls>
            <c:dLbl>
              <c:idx val="0"/>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C0F3C611-1560-476B-B890-4A9C0FC61ED1}" type="PERCENTAGE">
                      <a:rPr lang="en-US" sz="2000"/>
                      <a:pPr>
                        <a:defRPr sz="1330" b="1" i="0" u="none" strike="noStrike" kern="1200" baseline="0">
                          <a:solidFill>
                            <a:schemeClr val="lt1"/>
                          </a:solidFill>
                          <a:latin typeface="+mn-lt"/>
                          <a:ea typeface="+mn-ea"/>
                          <a:cs typeface="+mn-cs"/>
                        </a:defRPr>
                      </a:pPr>
                      <a:t>[PROCENTO]</a:t>
                    </a:fld>
                    <a:endParaRPr lang="cs-CZ"/>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F78B-40DC-B41F-30A659F1CD6F}"/>
                </c:ext>
              </c:extLst>
            </c:dLbl>
            <c:dLbl>
              <c:idx val="1"/>
              <c:layout>
                <c:manualLayout>
                  <c:x val="0.13246085686659606"/>
                  <c:y val="5.4610138615892354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44987C7E-F5E7-4FD8-BAE8-709B43A1E3F8}" type="PERCENTAGE">
                      <a:rPr lang="en-US" sz="2000"/>
                      <a:pPr>
                        <a:defRPr sz="1330" b="1" i="0" u="none" strike="noStrike" kern="1200" baseline="0">
                          <a:solidFill>
                            <a:schemeClr val="lt1"/>
                          </a:solidFill>
                          <a:latin typeface="+mn-lt"/>
                          <a:ea typeface="+mn-ea"/>
                          <a:cs typeface="+mn-cs"/>
                        </a:defRPr>
                      </a:pPr>
                      <a:t>[PROCENTO]</a:t>
                    </a:fld>
                    <a:endParaRPr lang="cs-CZ"/>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9.2845323967240476E-2"/>
                      <c:h val="8.5766663209373595E-2"/>
                    </c:manualLayout>
                  </c15:layout>
                  <c15:dlblFieldTable/>
                  <c15:showDataLabelsRange val="0"/>
                </c:ext>
                <c:ext xmlns:c16="http://schemas.microsoft.com/office/drawing/2014/chart" uri="{C3380CC4-5D6E-409C-BE32-E72D297353CC}">
                  <c16:uniqueId val="{00000003-F78B-40DC-B41F-30A659F1CD6F}"/>
                </c:ext>
              </c:extLst>
            </c:dLbl>
            <c:dLbl>
              <c:idx val="2"/>
              <c:layout>
                <c:manualLayout>
                  <c:x val="6.5381534657287646E-2"/>
                  <c:y val="9.8787529628578147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B7F85BB9-31AD-46CA-9BA7-159958602740}" type="PERCENTAGE">
                      <a:rPr lang="en-US" sz="2400"/>
                      <a:pPr>
                        <a:defRPr sz="1330" b="1" i="0" u="none" strike="noStrike" kern="1200" baseline="0">
                          <a:solidFill>
                            <a:schemeClr val="lt1"/>
                          </a:solidFill>
                          <a:latin typeface="+mn-lt"/>
                          <a:ea typeface="+mn-ea"/>
                          <a:cs typeface="+mn-cs"/>
                        </a:defRPr>
                      </a:pPr>
                      <a:t>[PROCENTO]</a:t>
                    </a:fld>
                    <a:endParaRPr lang="cs-CZ"/>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7.3485573247935393E-2"/>
                      <c:h val="9.4567745580805593E-2"/>
                    </c:manualLayout>
                  </c15:layout>
                  <c15:dlblFieldTable/>
                  <c15:showDataLabelsRange val="0"/>
                </c:ext>
                <c:ext xmlns:c16="http://schemas.microsoft.com/office/drawing/2014/chart" uri="{C3380CC4-5D6E-409C-BE32-E72D297353CC}">
                  <c16:uniqueId val="{00000005-F78B-40DC-B41F-30A659F1CD6F}"/>
                </c:ext>
              </c:extLst>
            </c:dLbl>
            <c:dLbl>
              <c:idx val="3"/>
              <c:layout>
                <c:manualLayout>
                  <c:x val="3.2605152510064135E-2"/>
                  <c:y val="2.9667732575531645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33482A4E-43AD-4AC7-A941-56D3D5079991}" type="PERCENTAGE">
                      <a:rPr lang="en-US" sz="2000"/>
                      <a:pPr>
                        <a:defRPr sz="1330" b="1" i="0" u="none" strike="noStrike" kern="1200" baseline="0">
                          <a:solidFill>
                            <a:schemeClr val="lt1"/>
                          </a:solidFill>
                          <a:latin typeface="+mn-lt"/>
                          <a:ea typeface="+mn-ea"/>
                          <a:cs typeface="+mn-cs"/>
                        </a:defRPr>
                      </a:pPr>
                      <a:t>[PROCENTO]</a:t>
                    </a:fld>
                    <a:endParaRPr lang="cs-CZ"/>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4.07242751598271E-2"/>
                      <c:h val="9.4567745580805593E-2"/>
                    </c:manualLayout>
                  </c15:layout>
                  <c15:dlblFieldTable/>
                  <c15:showDataLabelsRange val="0"/>
                </c:ext>
                <c:ext xmlns:c16="http://schemas.microsoft.com/office/drawing/2014/chart" uri="{C3380CC4-5D6E-409C-BE32-E72D297353CC}">
                  <c16:uniqueId val="{00000007-F78B-40DC-B41F-30A659F1CD6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cs-CZ"/>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List1!$A$2:$A$5</c:f>
              <c:strCache>
                <c:ptCount val="4"/>
                <c:pt idx="0">
                  <c:v>Sami se dohodnou</c:v>
                </c:pt>
                <c:pt idx="1">
                  <c:v>Dohodnou se u soudu</c:v>
                </c:pt>
                <c:pt idx="2">
                  <c:v>Konfliktní rozchod</c:v>
                </c:pt>
                <c:pt idx="3">
                  <c:v>Kalmitní rozchod</c:v>
                </c:pt>
              </c:strCache>
            </c:strRef>
          </c:cat>
          <c:val>
            <c:numRef>
              <c:f>List1!$B$2:$B$5</c:f>
              <c:numCache>
                <c:formatCode>General</c:formatCode>
                <c:ptCount val="4"/>
                <c:pt idx="0">
                  <c:v>6.8</c:v>
                </c:pt>
                <c:pt idx="1">
                  <c:v>2</c:v>
                </c:pt>
                <c:pt idx="2">
                  <c:v>1</c:v>
                </c:pt>
                <c:pt idx="3">
                  <c:v>0.2</c:v>
                </c:pt>
              </c:numCache>
            </c:numRef>
          </c:val>
          <c:extLst>
            <c:ext xmlns:c16="http://schemas.microsoft.com/office/drawing/2014/chart" uri="{C3380CC4-5D6E-409C-BE32-E72D297353CC}">
              <c16:uniqueId val="{00000000-FFF3-4BDA-AC64-B4029F468405}"/>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9697342519685035"/>
          <c:y val="5.765290960610972E-2"/>
          <c:w val="0.3030265748031496"/>
          <c:h val="0.8686015568586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ln w="19050">
                <a:solidFill>
                  <a:schemeClr val="tx2">
                    <a:lumMod val="50000"/>
                  </a:schemeClr>
                </a:solidFill>
              </a:ln>
              <a:solidFill>
                <a:schemeClr val="dk1">
                  <a:lumMod val="75000"/>
                  <a:lumOff val="25000"/>
                </a:schemeClr>
              </a:solidFill>
              <a:latin typeface="+mn-lt"/>
              <a:ea typeface="+mn-ea"/>
              <a:cs typeface="+mn-cs"/>
            </a:defRPr>
          </a:pPr>
          <a:endParaRPr lang="cs-CZ"/>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6888"/>
          </a:xfrm>
          <a:prstGeom prst="rect">
            <a:avLst/>
          </a:prstGeom>
        </p:spPr>
        <p:txBody>
          <a:bodyPr vert="horz" lIns="91429" tIns="45715" rIns="91429" bIns="45715" rtlCol="0"/>
          <a:lstStyle>
            <a:lvl1pPr algn="l">
              <a:defRPr sz="1200"/>
            </a:lvl1pPr>
          </a:lstStyle>
          <a:p>
            <a:endParaRPr lang="cs-CZ"/>
          </a:p>
        </p:txBody>
      </p:sp>
      <p:sp>
        <p:nvSpPr>
          <p:cNvPr id="3" name="Zástupný symbol pro datum 2"/>
          <p:cNvSpPr>
            <a:spLocks noGrp="1"/>
          </p:cNvSpPr>
          <p:nvPr>
            <p:ph type="dt" sz="quarter" idx="1"/>
          </p:nvPr>
        </p:nvSpPr>
        <p:spPr>
          <a:xfrm>
            <a:off x="3884614" y="0"/>
            <a:ext cx="2971800" cy="496888"/>
          </a:xfrm>
          <a:prstGeom prst="rect">
            <a:avLst/>
          </a:prstGeom>
        </p:spPr>
        <p:txBody>
          <a:bodyPr vert="horz" lIns="91429" tIns="45715" rIns="91429" bIns="45715" rtlCol="0"/>
          <a:lstStyle>
            <a:lvl1pPr algn="r">
              <a:defRPr sz="1200"/>
            </a:lvl1pPr>
          </a:lstStyle>
          <a:p>
            <a:fld id="{0CB4B8EB-5618-43E9-985C-92A5740426F9}" type="datetimeFigureOut">
              <a:rPr lang="cs-CZ" smtClean="0"/>
              <a:t>10.04.2018</a:t>
            </a:fld>
            <a:endParaRPr lang="cs-CZ"/>
          </a:p>
        </p:txBody>
      </p:sp>
      <p:sp>
        <p:nvSpPr>
          <p:cNvPr id="4" name="Zástupný symbol pro zápatí 3"/>
          <p:cNvSpPr>
            <a:spLocks noGrp="1"/>
          </p:cNvSpPr>
          <p:nvPr>
            <p:ph type="ftr" sz="quarter" idx="2"/>
          </p:nvPr>
        </p:nvSpPr>
        <p:spPr>
          <a:xfrm>
            <a:off x="0" y="9447214"/>
            <a:ext cx="2971800" cy="496887"/>
          </a:xfrm>
          <a:prstGeom prst="rect">
            <a:avLst/>
          </a:prstGeom>
        </p:spPr>
        <p:txBody>
          <a:bodyPr vert="horz" lIns="91429" tIns="45715" rIns="91429" bIns="45715"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4" y="9447214"/>
            <a:ext cx="2971800" cy="496887"/>
          </a:xfrm>
          <a:prstGeom prst="rect">
            <a:avLst/>
          </a:prstGeom>
        </p:spPr>
        <p:txBody>
          <a:bodyPr vert="horz" lIns="91429" tIns="45715" rIns="91429" bIns="45715" rtlCol="0" anchor="b"/>
          <a:lstStyle>
            <a:lvl1pPr algn="r">
              <a:defRPr sz="1200"/>
            </a:lvl1pPr>
          </a:lstStyle>
          <a:p>
            <a:fld id="{7FA8EFF2-2BA8-4A41-989B-F0755BB193FD}" type="slidenum">
              <a:rPr lang="cs-CZ" smtClean="0"/>
              <a:t>‹#›</a:t>
            </a:fld>
            <a:endParaRPr lang="cs-CZ"/>
          </a:p>
        </p:txBody>
      </p:sp>
    </p:spTree>
    <p:extLst>
      <p:ext uri="{BB962C8B-B14F-4D97-AF65-F5344CB8AC3E}">
        <p14:creationId xmlns:p14="http://schemas.microsoft.com/office/powerpoint/2010/main" val="2490931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6888"/>
          </a:xfrm>
          <a:prstGeom prst="rect">
            <a:avLst/>
          </a:prstGeom>
        </p:spPr>
        <p:txBody>
          <a:bodyPr vert="horz" lIns="91429" tIns="45715" rIns="91429" bIns="45715"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4" y="0"/>
            <a:ext cx="2971800" cy="496888"/>
          </a:xfrm>
          <a:prstGeom prst="rect">
            <a:avLst/>
          </a:prstGeom>
        </p:spPr>
        <p:txBody>
          <a:bodyPr vert="horz" lIns="91429" tIns="45715" rIns="91429" bIns="45715" rtlCol="0"/>
          <a:lstStyle>
            <a:lvl1pPr algn="r" fontAlgn="auto">
              <a:spcBef>
                <a:spcPts val="0"/>
              </a:spcBef>
              <a:spcAft>
                <a:spcPts val="0"/>
              </a:spcAft>
              <a:defRPr sz="1200" smtClean="0">
                <a:latin typeface="+mn-lt"/>
              </a:defRPr>
            </a:lvl1pPr>
          </a:lstStyle>
          <a:p>
            <a:pPr>
              <a:defRPr/>
            </a:pPr>
            <a:fld id="{6DD2F78F-5AE2-448E-A8F3-3E44C431AA4E}" type="datetimeFigureOut">
              <a:rPr lang="cs-CZ"/>
              <a:pPr>
                <a:defRPr/>
              </a:pPr>
              <a:t>10.04.2018</a:t>
            </a:fld>
            <a:endParaRPr lang="cs-CZ"/>
          </a:p>
        </p:txBody>
      </p:sp>
      <p:sp>
        <p:nvSpPr>
          <p:cNvPr id="4" name="Zástupný symbol pro obrázek snímk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29" tIns="45715" rIns="91429" bIns="45715" rtlCol="0" anchor="ctr"/>
          <a:lstStyle/>
          <a:p>
            <a:pPr lvl="0"/>
            <a:endParaRPr lang="cs-CZ" noProof="0"/>
          </a:p>
        </p:txBody>
      </p:sp>
      <p:sp>
        <p:nvSpPr>
          <p:cNvPr id="5" name="Zástupný symbol pro poznámky 4"/>
          <p:cNvSpPr>
            <a:spLocks noGrp="1"/>
          </p:cNvSpPr>
          <p:nvPr>
            <p:ph type="body" sz="quarter" idx="3"/>
          </p:nvPr>
        </p:nvSpPr>
        <p:spPr>
          <a:xfrm>
            <a:off x="685801" y="4724401"/>
            <a:ext cx="5486400" cy="4475163"/>
          </a:xfrm>
          <a:prstGeom prst="rect">
            <a:avLst/>
          </a:prstGeom>
        </p:spPr>
        <p:txBody>
          <a:bodyPr vert="horz" lIns="91429" tIns="45715" rIns="91429" bIns="45715"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47214"/>
            <a:ext cx="2971800" cy="496887"/>
          </a:xfrm>
          <a:prstGeom prst="rect">
            <a:avLst/>
          </a:prstGeom>
        </p:spPr>
        <p:txBody>
          <a:bodyPr vert="horz" lIns="91429" tIns="45715" rIns="91429" bIns="45715"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4" y="9447214"/>
            <a:ext cx="2971800" cy="496887"/>
          </a:xfrm>
          <a:prstGeom prst="rect">
            <a:avLst/>
          </a:prstGeom>
        </p:spPr>
        <p:txBody>
          <a:bodyPr vert="horz" lIns="91429" tIns="45715" rIns="91429" bIns="45715" rtlCol="0" anchor="b"/>
          <a:lstStyle>
            <a:lvl1pPr algn="r" fontAlgn="auto">
              <a:spcBef>
                <a:spcPts val="0"/>
              </a:spcBef>
              <a:spcAft>
                <a:spcPts val="0"/>
              </a:spcAft>
              <a:defRPr sz="1200" smtClean="0">
                <a:latin typeface="+mn-lt"/>
              </a:defRPr>
            </a:lvl1pPr>
          </a:lstStyle>
          <a:p>
            <a:pPr>
              <a:defRPr/>
            </a:pPr>
            <a:fld id="{31A139C3-88EA-4488-BC8A-8AF755F1B5E3}" type="slidenum">
              <a:rPr lang="cs-CZ"/>
              <a:pPr>
                <a:defRPr/>
              </a:pPr>
              <a:t>‹#›</a:t>
            </a:fld>
            <a:endParaRPr lang="cs-CZ"/>
          </a:p>
        </p:txBody>
      </p:sp>
    </p:spTree>
    <p:extLst>
      <p:ext uri="{BB962C8B-B14F-4D97-AF65-F5344CB8AC3E}">
        <p14:creationId xmlns:p14="http://schemas.microsoft.com/office/powerpoint/2010/main" val="24959133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cs-CZ"/>
              <a:t>Kliknutím lze upravit styl.</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fld id="{D56B29E1-FE5F-4D57-A270-96E634F10F39}" type="datetimeFigureOut">
              <a:rPr lang="cs-CZ" smtClean="0"/>
              <a:pPr>
                <a:defRPr/>
              </a:pPr>
              <a:t>10.04.2018</a:t>
            </a:fld>
            <a:endParaRPr lang="cs-CZ"/>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cs-CZ"/>
          </a:p>
        </p:txBody>
      </p:sp>
      <p:sp>
        <p:nvSpPr>
          <p:cNvPr id="6" name="Slide Number Placeholder 5"/>
          <p:cNvSpPr>
            <a:spLocks noGrp="1"/>
          </p:cNvSpPr>
          <p:nvPr>
            <p:ph type="sldNum" sz="quarter" idx="12"/>
          </p:nvPr>
        </p:nvSpPr>
        <p:spPr>
          <a:xfrm>
            <a:off x="8040685" y="5870576"/>
            <a:ext cx="417516" cy="377825"/>
          </a:xfrm>
        </p:spPr>
        <p:txBody>
          <a:bodyPr/>
          <a:lstStyle/>
          <a:p>
            <a:pPr>
              <a:defRPr/>
            </a:pPr>
            <a:fld id="{D9546429-2694-4E95-8F80-684E12379596}" type="slidenum">
              <a:rPr lang="cs-CZ" smtClean="0"/>
              <a:pPr>
                <a:defRPr/>
              </a:pPr>
              <a:t>‹#›</a:t>
            </a:fld>
            <a:endParaRPr lang="cs-CZ"/>
          </a:p>
        </p:txBody>
      </p:sp>
    </p:spTree>
    <p:extLst>
      <p:ext uri="{BB962C8B-B14F-4D97-AF65-F5344CB8AC3E}">
        <p14:creationId xmlns:p14="http://schemas.microsoft.com/office/powerpoint/2010/main" val="273840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cs-CZ"/>
              <a:t>Kliknutím lze upravit styl.</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cs-CZ"/>
              <a:t>Kliknutím na ikonu přidáte obrázek.</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253384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2023819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213397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cs-CZ"/>
              <a:t>Kliknutím lze upravit styl.</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2852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355871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381919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DD9EA784-41C4-4F19-9B6A-1C07E574FF05}"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5CE31001-8A36-4EE6-9048-3824DADD98FD}" type="slidenum">
              <a:rPr lang="cs-CZ" smtClean="0"/>
              <a:pPr>
                <a:defRPr/>
              </a:pPr>
              <a:t>‹#›</a:t>
            </a:fld>
            <a:endParaRPr lang="cs-CZ"/>
          </a:p>
        </p:txBody>
      </p:sp>
    </p:spTree>
    <p:extLst>
      <p:ext uri="{BB962C8B-B14F-4D97-AF65-F5344CB8AC3E}">
        <p14:creationId xmlns:p14="http://schemas.microsoft.com/office/powerpoint/2010/main" val="7963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cs-CZ"/>
              <a:t>Kliknutím lze upravit styl.</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CDC56F56-48F2-4940-B347-A50A9E430240}"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797ADE3A-DEC2-4DEF-B181-45D592415E46}" type="slidenum">
              <a:rPr lang="cs-CZ" smtClean="0"/>
              <a:pPr>
                <a:defRPr/>
              </a:pPr>
              <a:t>‹#›</a:t>
            </a:fld>
            <a:endParaRPr lang="cs-CZ"/>
          </a:p>
        </p:txBody>
      </p:sp>
    </p:spTree>
    <p:extLst>
      <p:ext uri="{BB962C8B-B14F-4D97-AF65-F5344CB8AC3E}">
        <p14:creationId xmlns:p14="http://schemas.microsoft.com/office/powerpoint/2010/main" val="19580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17456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fld id="{40444615-E09F-482D-BA65-CBF94ABB6896}" type="datetimeFigureOut">
              <a:rPr lang="cs-CZ" smtClean="0"/>
              <a:pPr>
                <a:defRPr/>
              </a:pPr>
              <a:t>10.04.2018</a:t>
            </a:fld>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326DD6B4-0E38-454A-A14A-264672917CBE}" type="slidenum">
              <a:rPr lang="cs-CZ" smtClean="0"/>
              <a:pPr>
                <a:defRPr/>
              </a:pPr>
              <a:t>‹#›</a:t>
            </a:fld>
            <a:endParaRPr lang="cs-CZ"/>
          </a:p>
        </p:txBody>
      </p:sp>
    </p:spTree>
    <p:extLst>
      <p:ext uri="{BB962C8B-B14F-4D97-AF65-F5344CB8AC3E}">
        <p14:creationId xmlns:p14="http://schemas.microsoft.com/office/powerpoint/2010/main" val="113407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fld id="{2F8E1ED5-552D-47D9-8F41-42DE843AE5CF}" type="datetimeFigureOut">
              <a:rPr lang="cs-CZ" smtClean="0"/>
              <a:pPr>
                <a:defRPr/>
              </a:pPr>
              <a:t>10.04.2018</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C8761C0-59DC-4ABF-BF69-951E288A9743}" type="slidenum">
              <a:rPr lang="cs-CZ" smtClean="0"/>
              <a:pPr>
                <a:defRPr/>
              </a:pPr>
              <a:t>‹#›</a:t>
            </a:fld>
            <a:endParaRPr lang="cs-CZ"/>
          </a:p>
        </p:txBody>
      </p:sp>
    </p:spTree>
    <p:extLst>
      <p:ext uri="{BB962C8B-B14F-4D97-AF65-F5344CB8AC3E}">
        <p14:creationId xmlns:p14="http://schemas.microsoft.com/office/powerpoint/2010/main" val="139817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cs-CZ"/>
              <a:t>Kliknutím lze upravit styl.</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fld id="{69094443-D18D-4F88-B4D5-ECA5DF7DF48E}" type="datetimeFigureOut">
              <a:rPr lang="cs-CZ" smtClean="0"/>
              <a:pPr>
                <a:defRPr/>
              </a:pPr>
              <a:t>10.04.2018</a:t>
            </a:fld>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F312B76B-FD41-490E-B570-30FE693C4ED1}" type="slidenum">
              <a:rPr lang="cs-CZ" smtClean="0"/>
              <a:pPr>
                <a:defRPr/>
              </a:pPr>
              <a:t>‹#›</a:t>
            </a:fld>
            <a:endParaRPr lang="cs-CZ"/>
          </a:p>
        </p:txBody>
      </p:sp>
    </p:spTree>
    <p:extLst>
      <p:ext uri="{BB962C8B-B14F-4D97-AF65-F5344CB8AC3E}">
        <p14:creationId xmlns:p14="http://schemas.microsoft.com/office/powerpoint/2010/main" val="346178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fld id="{B2224120-AEAA-46B0-8E6E-35FD2B6CEA14}" type="datetimeFigureOut">
              <a:rPr lang="cs-CZ" smtClean="0"/>
              <a:pPr>
                <a:defRPr/>
              </a:pPr>
              <a:t>10.04.2018</a:t>
            </a:fld>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27595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fld id="{20B77DAC-C4D7-4816-A0CA-2171178B8C37}" type="datetimeFigureOut">
              <a:rPr lang="cs-CZ" smtClean="0"/>
              <a:pPr>
                <a:defRPr/>
              </a:pPr>
              <a:t>10.04.2018</a:t>
            </a:fld>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9352474E-9FEA-4311-B1B0-7710440006F0}" type="slidenum">
              <a:rPr lang="cs-CZ" smtClean="0"/>
              <a:pPr>
                <a:defRPr/>
              </a:pPr>
              <a:t>‹#›</a:t>
            </a:fld>
            <a:endParaRPr lang="cs-CZ"/>
          </a:p>
        </p:txBody>
      </p:sp>
    </p:spTree>
    <p:extLst>
      <p:ext uri="{BB962C8B-B14F-4D97-AF65-F5344CB8AC3E}">
        <p14:creationId xmlns:p14="http://schemas.microsoft.com/office/powerpoint/2010/main" val="427285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fld id="{82E2A034-3B94-414B-8B46-80190974A0B1}" type="datetimeFigureOut">
              <a:rPr lang="cs-CZ" smtClean="0"/>
              <a:pPr>
                <a:defRPr/>
              </a:pPr>
              <a:t>10.04.2018</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3587D5A6-43DA-4614-BC75-75CF4D278087}" type="slidenum">
              <a:rPr lang="cs-CZ" smtClean="0"/>
              <a:pPr>
                <a:defRPr/>
              </a:pPr>
              <a:t>‹#›</a:t>
            </a:fld>
            <a:endParaRPr lang="cs-CZ"/>
          </a:p>
        </p:txBody>
      </p:sp>
    </p:spTree>
    <p:extLst>
      <p:ext uri="{BB962C8B-B14F-4D97-AF65-F5344CB8AC3E}">
        <p14:creationId xmlns:p14="http://schemas.microsoft.com/office/powerpoint/2010/main" val="41437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cs-CZ"/>
              <a:t>Kliknutím lze upravit styl.</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cs-CZ"/>
              <a:t>Kliknutím na ikonu přidáte obrázek.</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fld id="{74914461-666A-44B3-8FE8-F9DE02090039}" type="datetimeFigureOut">
              <a:rPr lang="cs-CZ" smtClean="0"/>
              <a:pPr>
                <a:defRPr/>
              </a:pPr>
              <a:t>10.04.2018</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2FB4EB5F-8E6F-4983-B00E-97EA1A2DB72F}" type="slidenum">
              <a:rPr lang="cs-CZ" smtClean="0"/>
              <a:pPr>
                <a:defRPr/>
              </a:pPr>
              <a:t>‹#›</a:t>
            </a:fld>
            <a:endParaRPr lang="cs-CZ"/>
          </a:p>
        </p:txBody>
      </p:sp>
    </p:spTree>
    <p:extLst>
      <p:ext uri="{BB962C8B-B14F-4D97-AF65-F5344CB8AC3E}">
        <p14:creationId xmlns:p14="http://schemas.microsoft.com/office/powerpoint/2010/main" val="12872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2224120-AEAA-46B0-8E6E-35FD2B6CEA14}" type="datetimeFigureOut">
              <a:rPr lang="cs-CZ" smtClean="0"/>
              <a:pPr>
                <a:defRPr/>
              </a:pPr>
              <a:t>10.04.2018</a:t>
            </a:fld>
            <a:endParaRPr lang="cs-CZ"/>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cs-CZ"/>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BE9C6C8-0F1A-4289-9318-CD8CB764F6BE}" type="slidenum">
              <a:rPr lang="cs-CZ" smtClean="0"/>
              <a:pPr>
                <a:defRPr/>
              </a:pPr>
              <a:t>‹#›</a:t>
            </a:fld>
            <a:endParaRPr lang="cs-CZ"/>
          </a:p>
        </p:txBody>
      </p:sp>
    </p:spTree>
    <p:extLst>
      <p:ext uri="{BB962C8B-B14F-4D97-AF65-F5344CB8AC3E}">
        <p14:creationId xmlns:p14="http://schemas.microsoft.com/office/powerpoint/2010/main" val="2921535747"/>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crs.justice.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ak.c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548680"/>
            <a:ext cx="8568952" cy="5544616"/>
          </a:xfrm>
        </p:spPr>
        <p:txBody>
          <a:bodyPr>
            <a:normAutofit/>
          </a:bodyPr>
          <a:lstStyle/>
          <a:p>
            <a:pPr algn="ctr" fontAlgn="auto">
              <a:spcAft>
                <a:spcPts val="0"/>
              </a:spcAft>
              <a:defRPr/>
            </a:pPr>
            <a:r>
              <a:rPr lang="cs-CZ" sz="6000" b="1" dirty="0" err="1">
                <a:solidFill>
                  <a:schemeClr val="tx1"/>
                </a:solidFill>
                <a:latin typeface="Calibri" panose="020F0502020204030204" pitchFamily="34" charset="0"/>
                <a:cs typeface="Calibri" panose="020F0502020204030204" pitchFamily="34" charset="0"/>
              </a:rPr>
              <a:t>rodinnÝ</a:t>
            </a:r>
            <a:r>
              <a:rPr lang="cs-CZ" sz="6000" b="1" dirty="0">
                <a:solidFill>
                  <a:schemeClr val="tx1"/>
                </a:solidFill>
                <a:latin typeface="Calibri" panose="020F0502020204030204" pitchFamily="34" charset="0"/>
                <a:cs typeface="Calibri" panose="020F0502020204030204" pitchFamily="34" charset="0"/>
              </a:rPr>
              <a:t> advokát </a:t>
            </a:r>
            <a:br>
              <a:rPr lang="cs-CZ" sz="6000" b="1" dirty="0">
                <a:solidFill>
                  <a:schemeClr val="tx1"/>
                </a:solidFill>
                <a:latin typeface="Calibri" panose="020F0502020204030204" pitchFamily="34" charset="0"/>
                <a:cs typeface="Calibri" panose="020F0502020204030204" pitchFamily="34" charset="0"/>
              </a:rPr>
            </a:br>
            <a:br>
              <a:rPr lang="cs-CZ" sz="6000" dirty="0">
                <a:solidFill>
                  <a:schemeClr val="tx1"/>
                </a:solidFill>
                <a:latin typeface="Calibri" panose="020F0502020204030204" pitchFamily="34" charset="0"/>
                <a:cs typeface="Calibri" panose="020F0502020204030204" pitchFamily="34" charset="0"/>
              </a:rPr>
            </a:br>
            <a:r>
              <a:rPr lang="cs-CZ" sz="3600" b="1" dirty="0">
                <a:solidFill>
                  <a:schemeClr val="tx1"/>
                </a:solidFill>
                <a:latin typeface="Calibri" panose="020F0502020204030204" pitchFamily="34" charset="0"/>
                <a:cs typeface="Calibri" panose="020F0502020204030204" pitchFamily="34" charset="0"/>
              </a:rPr>
              <a:t>Seminář pro advokáty</a:t>
            </a:r>
            <a:br>
              <a:rPr lang="cs-CZ" sz="3600" b="1" dirty="0">
                <a:solidFill>
                  <a:schemeClr val="tx1"/>
                </a:solidFill>
                <a:latin typeface="Calibri" panose="020F0502020204030204" pitchFamily="34" charset="0"/>
                <a:cs typeface="Calibri" panose="020F0502020204030204" pitchFamily="34" charset="0"/>
              </a:rPr>
            </a:br>
            <a:r>
              <a:rPr lang="cs-CZ" sz="3600" b="1" dirty="0">
                <a:solidFill>
                  <a:schemeClr val="tx1"/>
                </a:solidFill>
                <a:latin typeface="Calibri" panose="020F0502020204030204" pitchFamily="34" charset="0"/>
                <a:cs typeface="Calibri" panose="020F0502020204030204" pitchFamily="34" charset="0"/>
              </a:rPr>
              <a:t>dne 12. dubna 2018, Praha</a:t>
            </a:r>
            <a:br>
              <a:rPr lang="cs-CZ" sz="3600" b="1" dirty="0">
                <a:solidFill>
                  <a:schemeClr val="tx1"/>
                </a:solidFill>
                <a:latin typeface="Calibri" panose="020F0502020204030204" pitchFamily="34" charset="0"/>
                <a:cs typeface="Calibri" panose="020F0502020204030204" pitchFamily="34" charset="0"/>
              </a:rPr>
            </a:br>
            <a:endParaRPr lang="cs-CZ" sz="6000" b="1" dirty="0">
              <a:solidFill>
                <a:schemeClr val="tx1"/>
              </a:solidFill>
              <a:latin typeface="Calibri" panose="020F0502020204030204" pitchFamily="34" charset="0"/>
              <a:cs typeface="Calibri" panose="020F0502020204030204" pitchFamily="34" charset="0"/>
            </a:endParaRPr>
          </a:p>
        </p:txBody>
      </p:sp>
      <p:sp>
        <p:nvSpPr>
          <p:cNvPr id="3" name="Podnadpis 2"/>
          <p:cNvSpPr>
            <a:spLocks noGrp="1"/>
          </p:cNvSpPr>
          <p:nvPr>
            <p:ph type="subTitle" idx="1"/>
          </p:nvPr>
        </p:nvSpPr>
        <p:spPr>
          <a:xfrm>
            <a:off x="541338" y="5229200"/>
            <a:ext cx="8061325" cy="1368450"/>
          </a:xfrm>
        </p:spPr>
        <p:txBody>
          <a:bodyPr>
            <a:normAutofit fontScale="47500" lnSpcReduction="20000"/>
          </a:bodyPr>
          <a:lstStyle/>
          <a:p>
            <a:pPr marR="0" algn="ctr"/>
            <a:endParaRPr lang="cs-CZ" sz="2800" b="1" dirty="0">
              <a:solidFill>
                <a:schemeClr val="accent1"/>
              </a:solidFill>
            </a:endParaRPr>
          </a:p>
          <a:p>
            <a:pPr marR="0" algn="ctr"/>
            <a:r>
              <a:rPr lang="cs-CZ" sz="3600" b="1" dirty="0">
                <a:latin typeface="Calibri" pitchFamily="34" charset="0"/>
              </a:rPr>
              <a:t>JUDr. Daniela Kovářová</a:t>
            </a:r>
          </a:p>
          <a:p>
            <a:pPr marR="0" algn="ctr"/>
            <a:r>
              <a:rPr lang="cs-CZ" sz="2800" b="1" dirty="0">
                <a:latin typeface="Calibri" pitchFamily="34" charset="0"/>
              </a:rPr>
              <a:t>Praha 3, Přemyslovská 2346/11, 130 00, mobil: 602 414 550</a:t>
            </a:r>
          </a:p>
          <a:p>
            <a:pPr marR="0" algn="ctr"/>
            <a:r>
              <a:rPr lang="cs-CZ" sz="2800" b="1" dirty="0">
                <a:latin typeface="Calibri" pitchFamily="34" charset="0"/>
              </a:rPr>
              <a:t>www.akkovarova.cz, e-mail: kovarova@akkovarova.cz</a:t>
            </a:r>
          </a:p>
          <a:p>
            <a:pPr marR="0" algn="ctr"/>
            <a:endParaRPr lang="cs-CZ" sz="2800" b="1"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46856" y="260648"/>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Etické hranice II</a:t>
            </a:r>
          </a:p>
        </p:txBody>
      </p:sp>
      <p:sp>
        <p:nvSpPr>
          <p:cNvPr id="3" name="Zástupný symbol pro obsah 2"/>
          <p:cNvSpPr>
            <a:spLocks noGrp="1"/>
          </p:cNvSpPr>
          <p:nvPr>
            <p:ph idx="1"/>
          </p:nvPr>
        </p:nvSpPr>
        <p:spPr>
          <a:xfrm>
            <a:off x="467544" y="1196752"/>
            <a:ext cx="8229600" cy="5680297"/>
          </a:xfrm>
        </p:spPr>
        <p:txBody>
          <a:bodyPr>
            <a:normAutofit/>
          </a:bodyPr>
          <a:lstStyle/>
          <a:p>
            <a:r>
              <a:rPr lang="cs-CZ" sz="2400" b="1" dirty="0">
                <a:solidFill>
                  <a:schemeClr val="accent1">
                    <a:lumMod val="50000"/>
                  </a:schemeClr>
                </a:solidFill>
                <a:cs typeface="Calibri" panose="020F0502020204030204" pitchFamily="34" charset="0"/>
              </a:rPr>
              <a:t> </a:t>
            </a:r>
            <a:r>
              <a:rPr lang="cs-CZ" sz="2400" b="1" dirty="0">
                <a:cs typeface="Calibri" panose="020F0502020204030204" pitchFamily="34" charset="0"/>
              </a:rPr>
              <a:t>Advokát je všeobecně povinen </a:t>
            </a:r>
            <a:r>
              <a:rPr lang="cs-CZ" sz="2400" b="1" dirty="0">
                <a:solidFill>
                  <a:schemeClr val="accent1">
                    <a:lumMod val="60000"/>
                    <a:lumOff val="40000"/>
                  </a:schemeClr>
                </a:solidFill>
                <a:cs typeface="Calibri" panose="020F0502020204030204" pitchFamily="34" charset="0"/>
              </a:rPr>
              <a:t>poctivým,</a:t>
            </a:r>
            <a:r>
              <a:rPr lang="cs-CZ" sz="2400" b="1" dirty="0">
                <a:solidFill>
                  <a:srgbClr val="0070C0"/>
                </a:solidFill>
                <a:cs typeface="Calibri" panose="020F0502020204030204" pitchFamily="34" charset="0"/>
              </a:rPr>
              <a:t> </a:t>
            </a:r>
            <a:r>
              <a:rPr lang="cs-CZ" sz="2400" b="1" dirty="0">
                <a:cs typeface="Calibri" panose="020F0502020204030204" pitchFamily="34" charset="0"/>
              </a:rPr>
              <a:t>čestným a slušným chováním přispívat k důstojnosti a vážnosti advokátního stavu (čl. 4 odst. 1 etických pravidel).</a:t>
            </a:r>
          </a:p>
          <a:p>
            <a:r>
              <a:rPr lang="cs-CZ" sz="2400" b="1" dirty="0">
                <a:cs typeface="Calibri" panose="020F0502020204030204" pitchFamily="34" charset="0"/>
              </a:rPr>
              <a:t>Projevy advokáta v souvislosti s výkonem advokacie jsou věcné, střízlivé, a </a:t>
            </a:r>
            <a:r>
              <a:rPr lang="cs-CZ" sz="2400" b="1" dirty="0">
                <a:solidFill>
                  <a:schemeClr val="accent1">
                    <a:lumMod val="60000"/>
                    <a:lumOff val="40000"/>
                  </a:schemeClr>
                </a:solidFill>
                <a:cs typeface="Calibri" panose="020F0502020204030204" pitchFamily="34" charset="0"/>
              </a:rPr>
              <a:t>nikoliv vědomě nepravdivé </a:t>
            </a:r>
            <a:r>
              <a:rPr lang="cs-CZ" sz="2400" b="1" dirty="0">
                <a:cs typeface="Calibri" panose="020F0502020204030204" pitchFamily="34" charset="0"/>
              </a:rPr>
              <a:t>(čl. 4 odst. 3 etických pravidel).</a:t>
            </a:r>
          </a:p>
          <a:p>
            <a:r>
              <a:rPr lang="cs-CZ" sz="2400" b="1" dirty="0">
                <a:cs typeface="Calibri" panose="020F0502020204030204" pitchFamily="34" charset="0"/>
              </a:rPr>
              <a:t>Oprávněné zájmy klienta mají </a:t>
            </a:r>
            <a:r>
              <a:rPr lang="cs-CZ" sz="2400" b="1" dirty="0">
                <a:solidFill>
                  <a:schemeClr val="accent1">
                    <a:lumMod val="60000"/>
                    <a:lumOff val="40000"/>
                  </a:schemeClr>
                </a:solidFill>
                <a:cs typeface="Calibri" panose="020F0502020204030204" pitchFamily="34" charset="0"/>
              </a:rPr>
              <a:t>přednost</a:t>
            </a:r>
            <a:r>
              <a:rPr lang="cs-CZ" sz="2400" b="1" dirty="0">
                <a:solidFill>
                  <a:srgbClr val="002060"/>
                </a:solidFill>
                <a:cs typeface="Calibri" panose="020F0502020204030204" pitchFamily="34" charset="0"/>
              </a:rPr>
              <a:t> </a:t>
            </a:r>
            <a:r>
              <a:rPr lang="cs-CZ" sz="2400" b="1" dirty="0">
                <a:cs typeface="Calibri" panose="020F0502020204030204" pitchFamily="34" charset="0"/>
              </a:rPr>
              <a:t>před vlastními zájmy advokáta i před jeho ohledem na jiné advokáty (čl. 6 odst. 1 etických pravidel).</a:t>
            </a:r>
          </a:p>
          <a:p>
            <a:r>
              <a:rPr lang="cs-CZ" sz="2400" b="1" dirty="0"/>
              <a:t>Pravdivost nebo úplnost skutkových informací poskytnutých klientem </a:t>
            </a:r>
            <a:r>
              <a:rPr lang="cs-CZ" sz="2400" b="1" dirty="0">
                <a:solidFill>
                  <a:schemeClr val="accent1">
                    <a:lumMod val="60000"/>
                    <a:lumOff val="40000"/>
                  </a:schemeClr>
                </a:solidFill>
              </a:rPr>
              <a:t>není advokát oprávněn bez jeho souhlasu ověřovat  </a:t>
            </a:r>
            <a:r>
              <a:rPr lang="cs-CZ" sz="2400" b="1" dirty="0"/>
              <a:t>(čl. 6 odst. 3 etických pravidel)</a:t>
            </a:r>
          </a:p>
          <a:p>
            <a:endParaRPr lang="cs-CZ" sz="2400" b="1" dirty="0">
              <a:cs typeface="Calibri" panose="020F0502020204030204" pitchFamily="34" charset="0"/>
            </a:endParaRPr>
          </a:p>
        </p:txBody>
      </p:sp>
    </p:spTree>
    <p:extLst>
      <p:ext uri="{BB962C8B-B14F-4D97-AF65-F5344CB8AC3E}">
        <p14:creationId xmlns:p14="http://schemas.microsoft.com/office/powerpoint/2010/main" val="156195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683568" y="56803"/>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Jak najít dobrého advokáta</a:t>
            </a:r>
          </a:p>
        </p:txBody>
      </p:sp>
      <p:sp>
        <p:nvSpPr>
          <p:cNvPr id="3" name="Zástupný symbol pro obsah 2"/>
          <p:cNvSpPr>
            <a:spLocks noGrp="1"/>
          </p:cNvSpPr>
          <p:nvPr>
            <p:ph idx="1"/>
          </p:nvPr>
        </p:nvSpPr>
        <p:spPr>
          <a:xfrm>
            <a:off x="467544" y="1268760"/>
            <a:ext cx="8229600" cy="5184575"/>
          </a:xfrm>
        </p:spPr>
        <p:txBody>
          <a:bodyPr>
            <a:normAutofit fontScale="92500"/>
          </a:bodyPr>
          <a:lstStyle/>
          <a:p>
            <a:pPr marL="0" indent="0" fontAlgn="auto">
              <a:spcAft>
                <a:spcPts val="0"/>
              </a:spcAft>
              <a:buClr>
                <a:schemeClr val="accent3"/>
              </a:buClr>
              <a:buNone/>
              <a:defRPr/>
            </a:pPr>
            <a:r>
              <a:rPr lang="cs-CZ" sz="3600" b="1" dirty="0">
                <a:latin typeface="Calibri" panose="020F0502020204030204" pitchFamily="34" charset="0"/>
                <a:cs typeface="Calibri" panose="020F0502020204030204" pitchFamily="34" charset="0"/>
              </a:rPr>
              <a:t>Dobrý advokát není vždy ten, který:</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 nejlépe zná právo a judikaturu;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 má nejlepší rétorické dovednosti;</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 je hlasitý manipulátor a demagog;</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 je mediální známý;</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 hájí svého klienta do roztrhání těla, stížnosti na Českou advokátní komoru    a trestního oznámení. </a:t>
            </a:r>
          </a:p>
          <a:p>
            <a:pPr marL="0" indent="0" fontAlgn="auto">
              <a:spcAft>
                <a:spcPts val="0"/>
              </a:spcAft>
              <a:buClr>
                <a:schemeClr val="accent3"/>
              </a:buClr>
              <a:buNone/>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Vysoká odměna a mediální sláva nejsou přímo úměrné zkušenostem ani schopnostem. </a:t>
            </a:r>
          </a:p>
        </p:txBody>
      </p:sp>
    </p:spTree>
    <p:extLst>
      <p:ext uri="{BB962C8B-B14F-4D97-AF65-F5344CB8AC3E}">
        <p14:creationId xmlns:p14="http://schemas.microsoft.com/office/powerpoint/2010/main" val="3639819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548680"/>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Z kárné judikatury ČAK</a:t>
            </a:r>
          </a:p>
        </p:txBody>
      </p:sp>
      <p:sp>
        <p:nvSpPr>
          <p:cNvPr id="3" name="Zástupný symbol pro obsah 2"/>
          <p:cNvSpPr>
            <a:spLocks noGrp="1"/>
          </p:cNvSpPr>
          <p:nvPr>
            <p:ph idx="1"/>
          </p:nvPr>
        </p:nvSpPr>
        <p:spPr>
          <a:xfrm>
            <a:off x="251520" y="1340768"/>
            <a:ext cx="8892480" cy="5184575"/>
          </a:xfrm>
        </p:spPr>
        <p:txBody>
          <a:bodyPr>
            <a:normAutofit lnSpcReduction="10000"/>
          </a:bodyPr>
          <a:lstStyle/>
          <a:p>
            <a:pPr marL="0" indent="0" fontAlgn="auto">
              <a:spcAft>
                <a:spcPts val="0"/>
              </a:spcAft>
              <a:buClr>
                <a:schemeClr val="accent3"/>
              </a:buClr>
              <a:buNone/>
              <a:defRPr/>
            </a:pPr>
            <a:endParaRPr lang="cs-CZ" sz="2600" b="1" dirty="0">
              <a:solidFill>
                <a:schemeClr val="accent1">
                  <a:lumMod val="50000"/>
                </a:schemeClr>
              </a:solidFill>
              <a:latin typeface="Calibri" panose="020F0502020204030204" pitchFamily="34" charset="0"/>
              <a:cs typeface="Calibri" panose="020F0502020204030204" pitchFamily="34" charset="0"/>
            </a:endParaRPr>
          </a:p>
          <a:p>
            <a:r>
              <a:rPr lang="cs-CZ" sz="26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zn. K 69/2013 z 14. 3. 2014: </a:t>
            </a:r>
            <a:r>
              <a:rPr lang="cs-CZ" sz="2600" b="1" dirty="0">
                <a:latin typeface="Calibri" panose="020F0502020204030204" pitchFamily="34" charset="0"/>
                <a:cs typeface="Calibri" panose="020F0502020204030204" pitchFamily="34" charset="0"/>
              </a:rPr>
              <a:t>Je kárným proviněním, jestliže advokát neplní řádně svoji vyživovací povinnost.       Za toto jednání byla advokátovi uložena p</a:t>
            </a:r>
            <a:r>
              <a:rPr lang="es-ES" sz="2600" b="1" dirty="0">
                <a:latin typeface="Calibri" panose="020F0502020204030204" pitchFamily="34" charset="0"/>
                <a:cs typeface="Calibri" panose="020F0502020204030204" pitchFamily="34" charset="0"/>
              </a:rPr>
              <a:t>okuta ve výši </a:t>
            </a:r>
            <a:r>
              <a:rPr lang="cs-CZ" sz="2600" b="1" dirty="0">
                <a:latin typeface="Calibri" panose="020F0502020204030204" pitchFamily="34" charset="0"/>
                <a:cs typeface="Calibri" panose="020F0502020204030204" pitchFamily="34" charset="0"/>
              </a:rPr>
              <a:t>        </a:t>
            </a:r>
            <a:r>
              <a:rPr lang="es-ES" sz="2600" b="1" dirty="0">
                <a:latin typeface="Calibri" panose="020F0502020204030204" pitchFamily="34" charset="0"/>
                <a:cs typeface="Calibri" panose="020F0502020204030204" pitchFamily="34" charset="0"/>
              </a:rPr>
              <a:t>75</a:t>
            </a:r>
            <a:r>
              <a:rPr lang="cs-CZ" sz="2600" b="1" dirty="0">
                <a:latin typeface="Calibri" panose="020F0502020204030204" pitchFamily="34" charset="0"/>
                <a:cs typeface="Calibri" panose="020F0502020204030204" pitchFamily="34" charset="0"/>
              </a:rPr>
              <a:t>.</a:t>
            </a:r>
            <a:r>
              <a:rPr lang="es-ES" sz="2600" b="1" dirty="0">
                <a:latin typeface="Calibri" panose="020F0502020204030204" pitchFamily="34" charset="0"/>
                <a:cs typeface="Calibri" panose="020F0502020204030204" pitchFamily="34" charset="0"/>
              </a:rPr>
              <a:t>000</a:t>
            </a:r>
            <a:r>
              <a:rPr lang="cs-CZ" sz="2600" b="1" dirty="0">
                <a:latin typeface="Calibri" panose="020F0502020204030204" pitchFamily="34" charset="0"/>
                <a:cs typeface="Calibri" panose="020F0502020204030204" pitchFamily="34" charset="0"/>
              </a:rPr>
              <a:t> </a:t>
            </a:r>
            <a:r>
              <a:rPr lang="es-ES" sz="2600" b="1" dirty="0">
                <a:latin typeface="Calibri" panose="020F0502020204030204" pitchFamily="34" charset="0"/>
                <a:cs typeface="Calibri" panose="020F0502020204030204" pitchFamily="34" charset="0"/>
              </a:rPr>
              <a:t>Kč.</a:t>
            </a:r>
            <a:r>
              <a:rPr lang="cs-CZ" sz="2600" b="1" dirty="0">
                <a:latin typeface="Calibri" panose="020F0502020204030204" pitchFamily="34" charset="0"/>
                <a:cs typeface="Calibri" panose="020F0502020204030204" pitchFamily="34" charset="0"/>
              </a:rPr>
              <a:t> </a:t>
            </a:r>
          </a:p>
          <a:p>
            <a:r>
              <a:rPr lang="cs-CZ" sz="26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zn. K 19/2013 z 6. 5. 2014: </a:t>
            </a:r>
            <a:r>
              <a:rPr lang="cs-CZ" sz="2600" b="1" dirty="0">
                <a:latin typeface="Calibri" panose="020F0502020204030204" pitchFamily="34" charset="0"/>
                <a:cs typeface="Calibri" panose="020F0502020204030204" pitchFamily="34" charset="0"/>
              </a:rPr>
              <a:t>Je kárným proviněním, jestliže advokát jako ustanovený obhájce podá odvolání po uplynutí zákonné lhůty. Za toto jednání pokuta 10.000 Kč. </a:t>
            </a:r>
          </a:p>
          <a:p>
            <a:r>
              <a:rPr lang="cs-CZ" sz="26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zn. K 88/2014 z 17. 12. 2014: </a:t>
            </a:r>
            <a:r>
              <a:rPr lang="cs-CZ" sz="2600" b="1" dirty="0">
                <a:latin typeface="Calibri" panose="020F0502020204030204" pitchFamily="34" charset="0"/>
                <a:cs typeface="Calibri" panose="020F0502020204030204" pitchFamily="34" charset="0"/>
              </a:rPr>
              <a:t>Je kárným proviněním, jestliže advokát, který ví o zastoupení, kontaktuje protistranu bez předchozího souhlasu advokáta, který ji zastupuje. Advokátce bylo uloženo napomenutí.</a:t>
            </a:r>
          </a:p>
          <a:p>
            <a:endParaRPr lang="cs-CZ" sz="2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968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3934509" y="785589"/>
            <a:ext cx="2158008" cy="568909"/>
          </a:xfrm>
        </p:spPr>
        <p:txBody>
          <a:bodyPr>
            <a:normAutofit fontScale="90000"/>
          </a:bodyPr>
          <a:lstStyle/>
          <a:p>
            <a:pPr algn="ctr"/>
            <a:endParaRPr lang="cs-CZ" b="1"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3" name="Zástupný symbol pro obsah 2"/>
          <p:cNvSpPr>
            <a:spLocks noGrp="1"/>
          </p:cNvSpPr>
          <p:nvPr>
            <p:ph sz="half" idx="1"/>
          </p:nvPr>
        </p:nvSpPr>
        <p:spPr>
          <a:xfrm>
            <a:off x="749808" y="1037286"/>
            <a:ext cx="3822192" cy="5543248"/>
          </a:xfrm>
        </p:spPr>
        <p:txBody>
          <a:bodyPr>
            <a:noAutofit/>
          </a:bodyPr>
          <a:lstStyle/>
          <a:p>
            <a:pPr marL="0" indent="0">
              <a:buNone/>
            </a:pPr>
            <a:r>
              <a:rPr lang="cs-CZ" sz="3600" b="1" dirty="0">
                <a:solidFill>
                  <a:schemeClr val="accent1">
                    <a:lumMod val="60000"/>
                    <a:lumOff val="40000"/>
                  </a:schemeClr>
                </a:solidFill>
                <a:latin typeface="Calibri" panose="020F0502020204030204" pitchFamily="34" charset="0"/>
                <a:cs typeface="Calibri" panose="020F0502020204030204" pitchFamily="34" charset="0"/>
              </a:rPr>
              <a:t>Odměna ??</a:t>
            </a:r>
          </a:p>
          <a:p>
            <a:r>
              <a:rPr lang="cs-CZ" sz="2000" b="1" dirty="0">
                <a:latin typeface="Calibri" panose="020F0502020204030204" pitchFamily="34" charset="0"/>
                <a:cs typeface="Calibri" panose="020F0502020204030204" pitchFamily="34" charset="0"/>
              </a:rPr>
              <a:t>Určení otcovství</a:t>
            </a:r>
          </a:p>
          <a:p>
            <a:r>
              <a:rPr lang="cs-CZ" sz="2000" b="1" dirty="0">
                <a:latin typeface="Calibri" panose="020F0502020204030204" pitchFamily="34" charset="0"/>
                <a:cs typeface="Calibri" panose="020F0502020204030204" pitchFamily="34" charset="0"/>
              </a:rPr>
              <a:t>Popření otcovství</a:t>
            </a:r>
          </a:p>
          <a:p>
            <a:r>
              <a:rPr lang="cs-CZ" sz="2000" b="1" dirty="0">
                <a:latin typeface="Calibri" panose="020F0502020204030204" pitchFamily="34" charset="0"/>
                <a:cs typeface="Calibri" panose="020F0502020204030204" pitchFamily="34" charset="0"/>
              </a:rPr>
              <a:t>Péče o nezletilé děti</a:t>
            </a:r>
          </a:p>
          <a:p>
            <a:r>
              <a:rPr lang="cs-CZ" sz="2000" b="1" dirty="0">
                <a:latin typeface="Calibri" panose="020F0502020204030204" pitchFamily="34" charset="0"/>
                <a:cs typeface="Calibri" panose="020F0502020204030204" pitchFamily="34" charset="0"/>
              </a:rPr>
              <a:t>Úprava a zákaz styku</a:t>
            </a:r>
          </a:p>
          <a:p>
            <a:r>
              <a:rPr lang="cs-CZ" sz="2000" b="1" dirty="0">
                <a:latin typeface="Calibri" panose="020F0502020204030204" pitchFamily="34" charset="0"/>
                <a:cs typeface="Calibri" panose="020F0502020204030204" pitchFamily="34" charset="0"/>
              </a:rPr>
              <a:t>Výživné na nezletilé dítě</a:t>
            </a:r>
          </a:p>
          <a:p>
            <a:r>
              <a:rPr lang="cs-CZ" sz="2000" b="1" dirty="0">
                <a:latin typeface="Calibri" panose="020F0502020204030204" pitchFamily="34" charset="0"/>
                <a:cs typeface="Calibri" panose="020F0502020204030204" pitchFamily="34" charset="0"/>
              </a:rPr>
              <a:t>Výživné na manžela/rozvedeného manžela/jiného člena rodiny</a:t>
            </a:r>
          </a:p>
          <a:p>
            <a:r>
              <a:rPr lang="cs-CZ" sz="2000" b="1" dirty="0">
                <a:latin typeface="Calibri" panose="020F0502020204030204" pitchFamily="34" charset="0"/>
                <a:cs typeface="Calibri" panose="020F0502020204030204" pitchFamily="34" charset="0"/>
              </a:rPr>
              <a:t>Rozhodování o věcech dětí (volba školy apod.)</a:t>
            </a:r>
          </a:p>
          <a:p>
            <a:r>
              <a:rPr lang="cs-CZ" sz="2000" b="1" dirty="0">
                <a:latin typeface="Calibri" panose="020F0502020204030204" pitchFamily="34" charset="0"/>
                <a:cs typeface="Calibri" panose="020F0502020204030204" pitchFamily="34" charset="0"/>
              </a:rPr>
              <a:t>Osvojení </a:t>
            </a:r>
          </a:p>
          <a:p>
            <a:endParaRPr lang="cs-CZ" sz="2000" b="1" dirty="0">
              <a:latin typeface="Calibri" panose="020F0502020204030204" pitchFamily="34" charset="0"/>
              <a:cs typeface="Calibri" panose="020F0502020204030204" pitchFamily="34" charset="0"/>
            </a:endParaRPr>
          </a:p>
        </p:txBody>
      </p:sp>
      <p:sp>
        <p:nvSpPr>
          <p:cNvPr id="2" name="Zástupný symbol pro obsah 1"/>
          <p:cNvSpPr>
            <a:spLocks noGrp="1"/>
          </p:cNvSpPr>
          <p:nvPr>
            <p:ph sz="half" idx="2"/>
          </p:nvPr>
        </p:nvSpPr>
        <p:spPr>
          <a:xfrm>
            <a:off x="4788024" y="2586583"/>
            <a:ext cx="3822192" cy="4497680"/>
          </a:xfrm>
        </p:spPr>
        <p:txBody>
          <a:bodyPr>
            <a:noAutofit/>
          </a:bodyPr>
          <a:lstStyle/>
          <a:p>
            <a:r>
              <a:rPr lang="cs-CZ" sz="2000" b="1" dirty="0">
                <a:latin typeface="Calibri" panose="020F0502020204030204" pitchFamily="34" charset="0"/>
                <a:cs typeface="Calibri" panose="020F0502020204030204" pitchFamily="34" charset="0"/>
              </a:rPr>
              <a:t>Ústavní výchova</a:t>
            </a:r>
          </a:p>
          <a:p>
            <a:r>
              <a:rPr lang="cs-CZ" sz="2000" b="1" dirty="0">
                <a:latin typeface="Calibri" panose="020F0502020204030204" pitchFamily="34" charset="0"/>
                <a:cs typeface="Calibri" panose="020F0502020204030204" pitchFamily="34" charset="0"/>
              </a:rPr>
              <a:t>Nahrazení souhlasu rodiče</a:t>
            </a:r>
          </a:p>
          <a:p>
            <a:r>
              <a:rPr lang="cs-CZ" sz="2000" b="1" dirty="0">
                <a:latin typeface="Calibri" panose="020F0502020204030204" pitchFamily="34" charset="0"/>
                <a:cs typeface="Calibri" panose="020F0502020204030204" pitchFamily="34" charset="0"/>
              </a:rPr>
              <a:t>Rozvod sporný/dohodnutý</a:t>
            </a:r>
          </a:p>
          <a:p>
            <a:r>
              <a:rPr lang="cs-CZ" sz="2000" b="1" dirty="0">
                <a:latin typeface="Calibri" panose="020F0502020204030204" pitchFamily="34" charset="0"/>
                <a:cs typeface="Calibri" panose="020F0502020204030204" pitchFamily="34" charset="0"/>
              </a:rPr>
              <a:t>Vypořádání SJM</a:t>
            </a:r>
          </a:p>
          <a:p>
            <a:r>
              <a:rPr lang="cs-CZ" sz="2000" b="1" dirty="0">
                <a:latin typeface="Calibri" panose="020F0502020204030204" pitchFamily="34" charset="0"/>
                <a:cs typeface="Calibri" panose="020F0502020204030204" pitchFamily="34" charset="0"/>
              </a:rPr>
              <a:t>Svéprávnost</a:t>
            </a:r>
          </a:p>
          <a:p>
            <a:r>
              <a:rPr lang="cs-CZ" sz="2000" b="1" dirty="0">
                <a:latin typeface="Calibri" panose="020F0502020204030204" pitchFamily="34" charset="0"/>
                <a:cs typeface="Calibri" panose="020F0502020204030204" pitchFamily="34" charset="0"/>
              </a:rPr>
              <a:t>Sepis předmanželské smlouvy</a:t>
            </a:r>
          </a:p>
          <a:p>
            <a:r>
              <a:rPr lang="cs-CZ" sz="2000" b="1" dirty="0">
                <a:latin typeface="Calibri" panose="020F0502020204030204" pitchFamily="34" charset="0"/>
                <a:cs typeface="Calibri" panose="020F0502020204030204" pitchFamily="34" charset="0"/>
              </a:rPr>
              <a:t>Zúžení a zrušení společného jmění manželů</a:t>
            </a:r>
            <a:endParaRPr lang="cs-CZ" sz="2000" dirty="0">
              <a:latin typeface="Calibri" panose="020F0502020204030204" pitchFamily="34" charset="0"/>
              <a:cs typeface="Calibri" panose="020F0502020204030204" pitchFamily="34" charset="0"/>
            </a:endParaRPr>
          </a:p>
        </p:txBody>
      </p:sp>
      <p:pic>
        <p:nvPicPr>
          <p:cNvPr id="2052" name="Picture 4" descr="VÃ½sledek obrÃ¡zku pro penÃ­ze">
            <a:extLst>
              <a:ext uri="{FF2B5EF4-FFF2-40B4-BE49-F238E27FC236}">
                <a16:creationId xmlns:a16="http://schemas.microsoft.com/office/drawing/2014/main" id="{21A64173-C2D6-481C-A997-4A9D28F1C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88640"/>
            <a:ext cx="5570900" cy="282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14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8693" y="188640"/>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v rodinné věci II</a:t>
            </a:r>
          </a:p>
        </p:txBody>
      </p:sp>
      <p:sp>
        <p:nvSpPr>
          <p:cNvPr id="3" name="Zástupný symbol pro obsah 2"/>
          <p:cNvSpPr>
            <a:spLocks noGrp="1"/>
          </p:cNvSpPr>
          <p:nvPr>
            <p:ph idx="1"/>
          </p:nvPr>
        </p:nvSpPr>
        <p:spPr>
          <a:xfrm>
            <a:off x="476128" y="1772816"/>
            <a:ext cx="8229600" cy="5184575"/>
          </a:xfrm>
        </p:spPr>
        <p:txBody>
          <a:bodyPr>
            <a:normAutofit fontScale="92500" lnSpcReduction="10000"/>
          </a:bodyPr>
          <a:lstStyle/>
          <a:p>
            <a:pPr marL="0" indent="0" fontAlgn="auto">
              <a:spcAft>
                <a:spcPts val="0"/>
              </a:spcAft>
              <a:buClr>
                <a:schemeClr val="accent3"/>
              </a:buClr>
              <a:buNone/>
              <a:defRPr/>
            </a:pPr>
            <a:endParaRPr lang="cs-CZ" sz="2800" b="1" dirty="0">
              <a:latin typeface="Calibri" panose="020F0502020204030204" pitchFamily="34" charset="0"/>
              <a:cs typeface="Calibri" panose="020F0502020204030204" pitchFamily="34" charset="0"/>
            </a:endParaRPr>
          </a:p>
          <a:p>
            <a:r>
              <a:rPr lang="cs-CZ" sz="2800" b="1" dirty="0">
                <a:latin typeface="Calibri" panose="020F0502020204030204" pitchFamily="34" charset="0"/>
                <a:cs typeface="Calibri" panose="020F0502020204030204" pitchFamily="34" charset="0"/>
              </a:rPr>
              <a:t>Odměna smluvní a mimosmluvní</a:t>
            </a:r>
          </a:p>
          <a:p>
            <a:r>
              <a:rPr lang="cs-CZ" sz="2800" b="1" dirty="0">
                <a:latin typeface="Calibri" panose="020F0502020204030204" pitchFamily="34" charset="0"/>
                <a:cs typeface="Calibri" panose="020F0502020204030204" pitchFamily="34" charset="0"/>
              </a:rPr>
              <a:t>Kdy se použije smluvní a kdy mimosmluvní?</a:t>
            </a:r>
          </a:p>
          <a:p>
            <a:r>
              <a:rPr lang="cs-CZ" sz="2800" b="1" dirty="0">
                <a:latin typeface="Calibri" panose="020F0502020204030204" pitchFamily="34" charset="0"/>
                <a:cs typeface="Calibri" panose="020F0502020204030204" pitchFamily="34" charset="0"/>
              </a:rPr>
              <a:t>Kdo o tom rozhoduje?</a:t>
            </a:r>
          </a:p>
          <a:p>
            <a:r>
              <a:rPr lang="cs-CZ" sz="2800" b="1" dirty="0">
                <a:latin typeface="Calibri" panose="020F0502020204030204" pitchFamily="34" charset="0"/>
                <a:cs typeface="Calibri" panose="020F0502020204030204" pitchFamily="34" charset="0"/>
              </a:rPr>
              <a:t>Je třeba zohlednit náklady řízení? Jak se určují?</a:t>
            </a:r>
          </a:p>
          <a:p>
            <a:r>
              <a:rPr lang="cs-CZ" sz="2800" b="1" dirty="0">
                <a:latin typeface="Calibri" panose="020F0502020204030204" pitchFamily="34" charset="0"/>
                <a:cs typeface="Calibri" panose="020F0502020204030204" pitchFamily="34" charset="0"/>
              </a:rPr>
              <a:t>Má smluvní odměna spodní a horní hranici?</a:t>
            </a:r>
          </a:p>
          <a:p>
            <a:r>
              <a:rPr lang="cs-CZ" sz="2800" b="1" dirty="0">
                <a:latin typeface="Calibri" panose="020F0502020204030204" pitchFamily="34" charset="0"/>
                <a:cs typeface="Calibri" panose="020F0502020204030204" pitchFamily="34" charset="0"/>
              </a:rPr>
              <a:t>§ 22 odst. 1 AT: Advokacie se vykonává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zpravidla</a:t>
            </a:r>
            <a:r>
              <a:rPr lang="cs-CZ" sz="2800" b="1" dirty="0">
                <a:latin typeface="Calibri" panose="020F0502020204030204" pitchFamily="34" charset="0"/>
                <a:cs typeface="Calibri" panose="020F0502020204030204" pitchFamily="34" charset="0"/>
              </a:rPr>
              <a:t> za odměnu; od klienta lze žádat přiměřenou zálohu. </a:t>
            </a:r>
          </a:p>
          <a:p>
            <a:r>
              <a:rPr lang="cs-CZ" sz="2800" b="1" dirty="0">
                <a:latin typeface="Calibri" panose="020F0502020204030204" pitchFamily="34" charset="0"/>
                <a:cs typeface="Calibri" panose="020F0502020204030204" pitchFamily="34" charset="0"/>
              </a:rPr>
              <a:t>Advokát může žádat zálohu až do výše 100 % dohodnuté odměny.</a:t>
            </a:r>
          </a:p>
          <a:p>
            <a:r>
              <a:rPr lang="cs-CZ" sz="2800" b="1" dirty="0">
                <a:latin typeface="Calibri" panose="020F0502020204030204" pitchFamily="34" charset="0"/>
                <a:cs typeface="Calibri" panose="020F0502020204030204" pitchFamily="34" charset="0"/>
              </a:rPr>
              <a:t>Aktuálně je AT předmětem vyjednávání mezi ČAK a </a:t>
            </a:r>
            <a:r>
              <a:rPr lang="cs-CZ" sz="2800" b="1" dirty="0" err="1">
                <a:latin typeface="Calibri" panose="020F0502020204030204" pitchFamily="34" charset="0"/>
                <a:cs typeface="Calibri" panose="020F0502020204030204" pitchFamily="34" charset="0"/>
              </a:rPr>
              <a:t>Msp</a:t>
            </a:r>
            <a:endParaRPr lang="cs-CZ" sz="2800" b="1" dirty="0">
              <a:latin typeface="Calibri" panose="020F0502020204030204" pitchFamily="34" charset="0"/>
              <a:cs typeface="Calibri" panose="020F0502020204030204" pitchFamily="34" charset="0"/>
            </a:endParaRPr>
          </a:p>
          <a:p>
            <a:endParaRPr lang="cs-CZ" sz="2800" b="1" dirty="0">
              <a:latin typeface="Calibri" panose="020F0502020204030204" pitchFamily="34" charset="0"/>
              <a:cs typeface="Calibri" panose="020F0502020204030204" pitchFamily="34" charset="0"/>
            </a:endParaRPr>
          </a:p>
          <a:p>
            <a:endParaRPr lang="cs-CZ" sz="2800" b="1" dirty="0">
              <a:latin typeface="Calibri" panose="020F0502020204030204" pitchFamily="34" charset="0"/>
              <a:cs typeface="Calibri" panose="020F0502020204030204" pitchFamily="34" charset="0"/>
            </a:endParaRPr>
          </a:p>
          <a:p>
            <a:endParaRPr lang="cs-CZ"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53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8693" y="188640"/>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Bezplatná právní pomoc</a:t>
            </a:r>
          </a:p>
        </p:txBody>
      </p:sp>
      <p:sp>
        <p:nvSpPr>
          <p:cNvPr id="3" name="Zástupný symbol pro obsah 2"/>
          <p:cNvSpPr>
            <a:spLocks noGrp="1"/>
          </p:cNvSpPr>
          <p:nvPr>
            <p:ph idx="1"/>
          </p:nvPr>
        </p:nvSpPr>
        <p:spPr>
          <a:xfrm>
            <a:off x="459916" y="1124744"/>
            <a:ext cx="8229600" cy="5184575"/>
          </a:xfrm>
        </p:spPr>
        <p:txBody>
          <a:bodyPr>
            <a:noAutofit/>
          </a:bodyPr>
          <a:lstStyle/>
          <a:p>
            <a:pPr marL="0" indent="0" fontAlgn="auto">
              <a:spcAft>
                <a:spcPts val="0"/>
              </a:spcAft>
              <a:buClr>
                <a:schemeClr val="accent3"/>
              </a:buClr>
              <a:buNone/>
              <a:defRPr/>
            </a:pPr>
            <a:endParaRPr lang="cs-CZ" sz="2400" b="1" dirty="0">
              <a:cs typeface="Calibri" panose="020F0502020204030204" pitchFamily="34" charset="0"/>
            </a:endParaRPr>
          </a:p>
          <a:p>
            <a:r>
              <a:rPr lang="cs-CZ" sz="2400" b="1" dirty="0">
                <a:cs typeface="Calibri" panose="020F0502020204030204" pitchFamily="34" charset="0"/>
              </a:rPr>
              <a:t>Návrh vyhlášky – novela advokátního tarifu, reagující na zákon č. 258/2017 Sb. (novela zákona o advokacii)</a:t>
            </a:r>
          </a:p>
          <a:p>
            <a:r>
              <a:rPr lang="cs-CZ" sz="2400" b="1" dirty="0">
                <a:cs typeface="Calibri" panose="020F0502020204030204" pitchFamily="34" charset="0"/>
              </a:rPr>
              <a:t>Účinnost 1. 7. 2018</a:t>
            </a:r>
          </a:p>
          <a:p>
            <a:pPr marL="0" indent="0" algn="ctr">
              <a:buNone/>
            </a:pPr>
            <a:r>
              <a:rPr lang="cs-CZ" sz="2400" b="1" dirty="0">
                <a:cs typeface="Calibri" panose="020F0502020204030204" pitchFamily="34" charset="0"/>
              </a:rPr>
              <a:t>§ 12b</a:t>
            </a:r>
          </a:p>
          <a:p>
            <a:pPr marL="457200" indent="-457200">
              <a:buAutoNum type="arabicParenBoth"/>
            </a:pPr>
            <a:r>
              <a:rPr lang="cs-CZ" sz="2400" b="1" dirty="0"/>
              <a:t>Sazba mimosmluvní odměny za právní poradu poskytnutou podle § 18a zákona o advokacii činí 150 Kč za každou i jen započatou půlhodinu právní porady. </a:t>
            </a:r>
          </a:p>
          <a:p>
            <a:pPr marL="457200" indent="-457200">
              <a:buAutoNum type="arabicParenBoth"/>
            </a:pPr>
            <a:r>
              <a:rPr lang="cs-CZ" sz="2400" b="1" dirty="0"/>
              <a:t>Sazba mimosmluvní odměny za právní poradu poskytnutou podle § 18b zákona o advokacii činí 300 Kč za každou i jen započatou hodinu právní porady.</a:t>
            </a:r>
          </a:p>
          <a:p>
            <a:pPr marL="457200" indent="-457200">
              <a:buAutoNum type="arabicParenBoth"/>
            </a:pPr>
            <a:r>
              <a:rPr lang="cs-CZ" sz="2400" b="1" dirty="0"/>
              <a:t>Při poskytování úkonů podle odstavce 1 a 2 se § 13 odst. 3 </a:t>
            </a:r>
            <a:r>
              <a:rPr lang="cs-CZ" sz="2400" b="1" dirty="0">
                <a:solidFill>
                  <a:schemeClr val="accent1">
                    <a:lumMod val="60000"/>
                    <a:lumOff val="40000"/>
                  </a:schemeClr>
                </a:solidFill>
              </a:rPr>
              <a:t>(režijní paušál) </a:t>
            </a:r>
            <a:r>
              <a:rPr lang="cs-CZ" sz="2400" b="1" dirty="0"/>
              <a:t>nepoužije.</a:t>
            </a:r>
            <a:endParaRPr lang="cs-CZ" sz="2400" b="1" dirty="0">
              <a:cs typeface="Calibri" panose="020F0502020204030204" pitchFamily="34" charset="0"/>
            </a:endParaRPr>
          </a:p>
        </p:txBody>
      </p:sp>
    </p:spTree>
    <p:extLst>
      <p:ext uri="{BB962C8B-B14F-4D97-AF65-F5344CB8AC3E}">
        <p14:creationId xmlns:p14="http://schemas.microsoft.com/office/powerpoint/2010/main" val="273727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539552" y="116632"/>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Čl. 10 etických pravidel</a:t>
            </a:r>
          </a:p>
        </p:txBody>
      </p:sp>
      <p:sp>
        <p:nvSpPr>
          <p:cNvPr id="3" name="Zástupný symbol pro obsah 2"/>
          <p:cNvSpPr>
            <a:spLocks noGrp="1"/>
          </p:cNvSpPr>
          <p:nvPr>
            <p:ph idx="1"/>
          </p:nvPr>
        </p:nvSpPr>
        <p:spPr>
          <a:xfrm>
            <a:off x="346455" y="1080120"/>
            <a:ext cx="8784976" cy="5661248"/>
          </a:xfrm>
        </p:spPr>
        <p:txBody>
          <a:bodyPr>
            <a:normAutofit fontScale="92500" lnSpcReduction="20000"/>
          </a:bodyPr>
          <a:lstStyle/>
          <a:p>
            <a:pPr marL="0" indent="0">
              <a:buNone/>
            </a:pPr>
            <a:r>
              <a:rPr lang="cs-CZ" sz="2800" b="1" dirty="0">
                <a:latin typeface="Calibri" panose="020F0502020204030204" pitchFamily="34" charset="0"/>
                <a:cs typeface="Calibri" panose="020F0502020204030204" pitchFamily="34" charset="0"/>
              </a:rPr>
              <a:t>(1) Při sjednávání smluvní odměny je advokát povinen klientovi poskytnout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pravdivé informace </a:t>
            </a:r>
            <a:r>
              <a:rPr lang="cs-CZ" sz="2800" b="1" dirty="0">
                <a:latin typeface="Calibri" panose="020F0502020204030204" pitchFamily="34" charset="0"/>
                <a:cs typeface="Calibri" panose="020F0502020204030204" pitchFamily="34" charset="0"/>
              </a:rPr>
              <a:t>o očekávaném rozsahu svých výkonů a na jeho žádost i úplné vysvětlení          o výši mimosmluvní odměny v dané věci.</a:t>
            </a:r>
          </a:p>
          <a:p>
            <a:pPr marL="0" indent="0">
              <a:buNone/>
            </a:pPr>
            <a:r>
              <a:rPr lang="cs-CZ" sz="2800" b="1" dirty="0">
                <a:latin typeface="Calibri" panose="020F0502020204030204" pitchFamily="34" charset="0"/>
                <a:cs typeface="Calibri" panose="020F0502020204030204" pitchFamily="34" charset="0"/>
              </a:rPr>
              <a:t>(2) Smluvní odměna musí být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přiměřená</a:t>
            </a:r>
            <a:r>
              <a:rPr lang="cs-CZ" sz="2800" b="1" dirty="0">
                <a:latin typeface="Calibri" panose="020F0502020204030204" pitchFamily="34" charset="0"/>
                <a:cs typeface="Calibri" panose="020F0502020204030204" pitchFamily="34" charset="0"/>
              </a:rPr>
              <a:t>. Nesmí být ve zřejmém nepoměru k hodnotě a složitosti věci.</a:t>
            </a:r>
          </a:p>
          <a:p>
            <a:pPr marL="0" indent="0">
              <a:buNone/>
            </a:pPr>
            <a:r>
              <a:rPr lang="cs-CZ" sz="2800" b="1" dirty="0">
                <a:latin typeface="Calibri" panose="020F0502020204030204" pitchFamily="34" charset="0"/>
                <a:cs typeface="Calibri" panose="020F0502020204030204" pitchFamily="34" charset="0"/>
              </a:rPr>
              <a:t>(3) Při posuzování přiměřenosti smluvní odměny se přihlédne zejména i k poměru vyjednávacích schopností a možností advokáta a klienta, k rozsahu informací klienta o poměrech na trhu právních služeb, ke speciálním znalostem, zkušenostem, pověsti a schopnostem advokáta, k povaze a době trvání vztahů mezi advokátem a klientem při poskytování právních služeb, k časovým požadavkům klienta na vyřízení věci, k obtížnosti a novosti skutkových i právních problémů spojených s věcí a k pravděpodobnosti, že v důsledku převzetí věci klienta bude advokát muset odmítnout převzetí jiných věcí.</a:t>
            </a:r>
          </a:p>
        </p:txBody>
      </p:sp>
    </p:spTree>
    <p:extLst>
      <p:ext uri="{BB962C8B-B14F-4D97-AF65-F5344CB8AC3E}">
        <p14:creationId xmlns:p14="http://schemas.microsoft.com/office/powerpoint/2010/main" val="245344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882" y="116632"/>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Mimosmluvní odměna </a:t>
            </a:r>
          </a:p>
        </p:txBody>
      </p:sp>
      <p:sp>
        <p:nvSpPr>
          <p:cNvPr id="3" name="Zástupný symbol pro obsah 2"/>
          <p:cNvSpPr>
            <a:spLocks noGrp="1"/>
          </p:cNvSpPr>
          <p:nvPr>
            <p:ph idx="1"/>
          </p:nvPr>
        </p:nvSpPr>
        <p:spPr>
          <a:xfrm>
            <a:off x="467882" y="1311744"/>
            <a:ext cx="8229600" cy="5184575"/>
          </a:xfrm>
        </p:spPr>
        <p:txBody>
          <a:bodyPr>
            <a:noAutofit/>
          </a:bodyPr>
          <a:lstStyle/>
          <a:p>
            <a:r>
              <a:rPr lang="cs-CZ" altLang="cs-CZ" sz="3000" b="1" dirty="0">
                <a:latin typeface="Calibri" panose="020F0502020204030204" pitchFamily="34" charset="0"/>
                <a:cs typeface="Calibri" panose="020F0502020204030204" pitchFamily="34" charset="0"/>
              </a:rPr>
              <a:t>Vyhláška č. 177/1996 Sb., o odměnách advokátů a náhradách advokátů za poskytování právních služeb (advokátní tarif – dále </a:t>
            </a:r>
            <a:r>
              <a:rPr lang="cs-CZ" altLang="cs-CZ" sz="3000" b="1" dirty="0">
                <a:solidFill>
                  <a:schemeClr val="accent1">
                    <a:lumMod val="60000"/>
                    <a:lumOff val="40000"/>
                  </a:schemeClr>
                </a:solidFill>
                <a:latin typeface="Calibri" panose="020F0502020204030204" pitchFamily="34" charset="0"/>
                <a:cs typeface="Calibri" panose="020F0502020204030204" pitchFamily="34" charset="0"/>
              </a:rPr>
              <a:t>AT</a:t>
            </a:r>
            <a:r>
              <a:rPr lang="cs-CZ" altLang="cs-CZ" sz="3000" b="1" dirty="0">
                <a:latin typeface="Calibri" panose="020F0502020204030204" pitchFamily="34" charset="0"/>
                <a:cs typeface="Calibri" panose="020F0502020204030204" pitchFamily="34" charset="0"/>
              </a:rPr>
              <a:t>)</a:t>
            </a:r>
          </a:p>
          <a:p>
            <a:r>
              <a:rPr lang="cs-CZ" sz="3000" b="1" dirty="0">
                <a:latin typeface="Calibri" panose="020F0502020204030204" pitchFamily="34" charset="0"/>
                <a:cs typeface="Calibri" panose="020F0502020204030204" pitchFamily="34" charset="0"/>
              </a:rPr>
              <a:t>Odměna za jeden úkon + režijní paušál 300 Kč      + DPH</a:t>
            </a:r>
          </a:p>
          <a:p>
            <a:r>
              <a:rPr lang="cs-CZ" sz="3000" b="1" dirty="0">
                <a:latin typeface="Calibri" panose="020F0502020204030204" pitchFamily="34" charset="0"/>
                <a:cs typeface="Calibri" panose="020F0502020204030204" pitchFamily="34" charset="0"/>
              </a:rPr>
              <a:t>Odměnu lze zvýšit o 200 % nebo snížit na 50 %</a:t>
            </a:r>
          </a:p>
          <a:p>
            <a:r>
              <a:rPr lang="cs-CZ" sz="3000" b="1" dirty="0">
                <a:latin typeface="Calibri" panose="020F0502020204030204" pitchFamily="34" charset="0"/>
                <a:cs typeface="Calibri" panose="020F0502020204030204" pitchFamily="34" charset="0"/>
              </a:rPr>
              <a:t>Lze účtovat jen úkony podle § 11 AT</a:t>
            </a:r>
          </a:p>
          <a:p>
            <a:r>
              <a:rPr lang="cs-CZ" sz="3000" b="1" dirty="0">
                <a:latin typeface="Calibri" panose="020F0502020204030204" pitchFamily="34" charset="0"/>
                <a:cs typeface="Calibri" panose="020F0502020204030204" pitchFamily="34" charset="0"/>
              </a:rPr>
              <a:t>Ustanovený opatrovník podle § 29 odst. 4 o. s. ř., § 118  a násl. z. ř. s. – úkon za  </a:t>
            </a:r>
            <a:r>
              <a:rPr lang="cs-CZ" sz="3000" b="1" dirty="0">
                <a:solidFill>
                  <a:schemeClr val="accent1">
                    <a:lumMod val="60000"/>
                    <a:lumOff val="40000"/>
                  </a:schemeClr>
                </a:solidFill>
                <a:latin typeface="Calibri" panose="020F0502020204030204" pitchFamily="34" charset="0"/>
                <a:cs typeface="Calibri" panose="020F0502020204030204" pitchFamily="34" charset="0"/>
              </a:rPr>
              <a:t>400 Kč </a:t>
            </a:r>
            <a:r>
              <a:rPr lang="cs-CZ" sz="3000" b="1" dirty="0">
                <a:latin typeface="Calibri" panose="020F0502020204030204" pitchFamily="34" charset="0"/>
                <a:cs typeface="Calibri" panose="020F0502020204030204" pitchFamily="34" charset="0"/>
              </a:rPr>
              <a:t>(§ 7, 9 odst. 5, § 12a odst. 1 AT)</a:t>
            </a:r>
          </a:p>
        </p:txBody>
      </p:sp>
    </p:spTree>
    <p:extLst>
      <p:ext uri="{BB962C8B-B14F-4D97-AF65-F5344CB8AC3E}">
        <p14:creationId xmlns:p14="http://schemas.microsoft.com/office/powerpoint/2010/main" val="209299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0"/>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podle AT  1</a:t>
            </a:r>
          </a:p>
        </p:txBody>
      </p:sp>
      <p:sp>
        <p:nvSpPr>
          <p:cNvPr id="3" name="Zástupný symbol pro obsah 2"/>
          <p:cNvSpPr>
            <a:spLocks noGrp="1"/>
          </p:cNvSpPr>
          <p:nvPr>
            <p:ph idx="1"/>
          </p:nvPr>
        </p:nvSpPr>
        <p:spPr>
          <a:xfrm>
            <a:off x="467882" y="1501408"/>
            <a:ext cx="8229600" cy="5184575"/>
          </a:xfrm>
        </p:spPr>
        <p:txBody>
          <a:bodyPr>
            <a:noAutofit/>
          </a:bodyPr>
          <a:lstStyle/>
          <a:p>
            <a:r>
              <a:rPr lang="cs-CZ" sz="3000" b="1" dirty="0">
                <a:latin typeface="Calibri" panose="020F0502020204030204" pitchFamily="34" charset="0"/>
                <a:cs typeface="Calibri" panose="020F0502020204030204" pitchFamily="34" charset="0"/>
              </a:rPr>
              <a:t>Řízení ve věcech nezletilých dětí (výchova, styk, výživné, škola apod.), dále osvojení, svéprávnost, opatrovnické věci: (§ 9 odst. 2 AT) – tarifní hodnota 5000 Kč, odměna za úkon podle § 7 bod 3. AT činí </a:t>
            </a:r>
            <a:r>
              <a:rPr lang="cs-CZ" sz="3000" b="1" dirty="0">
                <a:solidFill>
                  <a:schemeClr val="accent1">
                    <a:lumMod val="60000"/>
                    <a:lumOff val="40000"/>
                  </a:schemeClr>
                </a:solidFill>
                <a:latin typeface="Calibri" panose="020F0502020204030204" pitchFamily="34" charset="0"/>
                <a:cs typeface="Calibri" panose="020F0502020204030204" pitchFamily="34" charset="0"/>
              </a:rPr>
              <a:t>1000 Kč</a:t>
            </a:r>
          </a:p>
          <a:p>
            <a:r>
              <a:rPr lang="cs-CZ" sz="3000" b="1" i="1" dirty="0">
                <a:latin typeface="Calibri" panose="020F0502020204030204" pitchFamily="34" charset="0"/>
                <a:cs typeface="Calibri" panose="020F0502020204030204" pitchFamily="34" charset="0"/>
              </a:rPr>
              <a:t>Příklad: dohodnutý rozvod (převzetí + první porada, návrh na rozvod, návrh na </a:t>
            </a:r>
            <a:r>
              <a:rPr lang="cs-CZ" sz="3000" b="1" i="1" dirty="0" err="1">
                <a:latin typeface="Calibri" panose="020F0502020204030204" pitchFamily="34" charset="0"/>
                <a:cs typeface="Calibri" panose="020F0502020204030204" pitchFamily="34" charset="0"/>
              </a:rPr>
              <a:t>opatro</a:t>
            </a:r>
            <a:r>
              <a:rPr lang="cs-CZ" sz="3000" b="1" i="1" dirty="0">
                <a:latin typeface="Calibri" panose="020F0502020204030204" pitchFamily="34" charset="0"/>
                <a:cs typeface="Calibri" panose="020F0502020204030204" pitchFamily="34" charset="0"/>
              </a:rPr>
              <a:t>, návrh dohody, jednání o změnách, ústní jednání </a:t>
            </a:r>
            <a:r>
              <a:rPr lang="cs-CZ" sz="3000" b="1" i="1" dirty="0" err="1">
                <a:latin typeface="Calibri" panose="020F0502020204030204" pitchFamily="34" charset="0"/>
                <a:cs typeface="Calibri" panose="020F0502020204030204" pitchFamily="34" charset="0"/>
              </a:rPr>
              <a:t>opatro</a:t>
            </a:r>
            <a:r>
              <a:rPr lang="cs-CZ" sz="3000" b="1" i="1" dirty="0">
                <a:latin typeface="Calibri" panose="020F0502020204030204" pitchFamily="34" charset="0"/>
                <a:cs typeface="Calibri" panose="020F0502020204030204" pitchFamily="34" charset="0"/>
              </a:rPr>
              <a:t>, ústní jednání rozvod, vklad dohody = (8 x 1000) + (8 x 300 RP) = 10.400 + DPH + SOP + správní poplatek 500 Kč = </a:t>
            </a:r>
            <a:r>
              <a:rPr lang="cs-CZ" sz="3000" b="1" i="1" dirty="0">
                <a:solidFill>
                  <a:schemeClr val="accent1">
                    <a:lumMod val="60000"/>
                    <a:lumOff val="40000"/>
                  </a:schemeClr>
                </a:solidFill>
                <a:latin typeface="Calibri" panose="020F0502020204030204" pitchFamily="34" charset="0"/>
                <a:cs typeface="Calibri" panose="020F0502020204030204" pitchFamily="34" charset="0"/>
              </a:rPr>
              <a:t>15.084 Kč</a:t>
            </a:r>
            <a:r>
              <a:rPr lang="cs-CZ" sz="3000" b="1" i="1" dirty="0">
                <a:latin typeface="Calibri" panose="020F0502020204030204" pitchFamily="34" charset="0"/>
                <a:cs typeface="Calibri" panose="020F0502020204030204" pitchFamily="34" charset="0"/>
              </a:rPr>
              <a:t>) </a:t>
            </a:r>
            <a:endParaRPr lang="cs-CZ" sz="3000" dirty="0">
              <a:latin typeface="Calibri" panose="020F0502020204030204" pitchFamily="34" charset="0"/>
              <a:cs typeface="Calibri" panose="020F0502020204030204" pitchFamily="34" charset="0"/>
            </a:endParaRPr>
          </a:p>
          <a:p>
            <a:endParaRPr lang="cs-CZ"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066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882" y="260648"/>
            <a:ext cx="8229600" cy="1211957"/>
          </a:xfrm>
        </p:spPr>
        <p:txBody>
          <a:bodyPr>
            <a:normAutofit/>
          </a:bodyPr>
          <a:lstStyle/>
          <a:p>
            <a:pPr algn="ctr"/>
            <a:r>
              <a:rPr lang="cs-CZ" b="1" dirty="0" err="1">
                <a:solidFill>
                  <a:schemeClr val="accent1">
                    <a:lumMod val="60000"/>
                    <a:lumOff val="40000"/>
                  </a:schemeClr>
                </a:solidFill>
                <a:latin typeface="Calibri" panose="020F0502020204030204" pitchFamily="34" charset="0"/>
                <a:cs typeface="Calibri" panose="020F0502020204030204" pitchFamily="34" charset="0"/>
              </a:rPr>
              <a:t>Tarifální</a:t>
            </a:r>
            <a:r>
              <a:rPr lang="cs-CZ" b="1" dirty="0">
                <a:solidFill>
                  <a:schemeClr val="accent1">
                    <a:lumMod val="60000"/>
                    <a:lumOff val="40000"/>
                  </a:schemeClr>
                </a:solidFill>
                <a:latin typeface="Calibri" panose="020F0502020204030204" pitchFamily="34" charset="0"/>
                <a:cs typeface="Calibri" panose="020F0502020204030204" pitchFamily="34" charset="0"/>
              </a:rPr>
              <a:t> komplikace </a:t>
            </a:r>
          </a:p>
        </p:txBody>
      </p:sp>
      <p:sp>
        <p:nvSpPr>
          <p:cNvPr id="3" name="Zástupný symbol pro obsah 2"/>
          <p:cNvSpPr>
            <a:spLocks noGrp="1"/>
          </p:cNvSpPr>
          <p:nvPr>
            <p:ph idx="1"/>
          </p:nvPr>
        </p:nvSpPr>
        <p:spPr>
          <a:xfrm>
            <a:off x="251520" y="1501408"/>
            <a:ext cx="8568952" cy="5184575"/>
          </a:xfrm>
        </p:spPr>
        <p:txBody>
          <a:bodyPr>
            <a:noAutofit/>
          </a:bodyPr>
          <a:lstStyle/>
          <a:p>
            <a:r>
              <a:rPr lang="cs-CZ" sz="3000" b="1" dirty="0">
                <a:latin typeface="Calibri" panose="020F0502020204030204" pitchFamily="34" charset="0"/>
                <a:cs typeface="Calibri" panose="020F0502020204030204" pitchFamily="34" charset="0"/>
              </a:rPr>
              <a:t>První porada bez časového omezení</a:t>
            </a:r>
          </a:p>
          <a:p>
            <a:r>
              <a:rPr lang="cs-CZ" sz="3000" b="1" dirty="0">
                <a:latin typeface="Calibri" panose="020F0502020204030204" pitchFamily="34" charset="0"/>
                <a:cs typeface="Calibri" panose="020F0502020204030204" pitchFamily="34" charset="0"/>
              </a:rPr>
              <a:t>Další porady, jen pokud trvají více než hodinu</a:t>
            </a:r>
          </a:p>
          <a:p>
            <a:r>
              <a:rPr lang="cs-CZ" sz="3000" b="1" dirty="0">
                <a:latin typeface="Calibri" panose="020F0502020204030204" pitchFamily="34" charset="0"/>
                <a:cs typeface="Calibri" panose="020F0502020204030204" pitchFamily="34" charset="0"/>
              </a:rPr>
              <a:t>Spousta dodatečně přičítaných položek (RP, DPH, ověření podpisu, konverze = palivový příplatek </a:t>
            </a:r>
            <a:r>
              <a:rPr lang="cs-CZ" sz="3000" b="1" dirty="0">
                <a:latin typeface="Calibri" panose="020F0502020204030204" pitchFamily="34" charset="0"/>
                <a:cs typeface="Calibri" panose="020F0502020204030204" pitchFamily="34" charset="0"/>
                <a:sym typeface="Wingdings" panose="05000000000000000000" pitchFamily="2" charset="2"/>
              </a:rPr>
              <a:t> )</a:t>
            </a:r>
          </a:p>
          <a:p>
            <a:r>
              <a:rPr lang="cs-CZ" sz="3000" b="1" dirty="0">
                <a:latin typeface="Calibri" panose="020F0502020204030204" pitchFamily="34" charset="0"/>
                <a:cs typeface="Calibri" panose="020F0502020204030204" pitchFamily="34" charset="0"/>
                <a:sym typeface="Wingdings" panose="05000000000000000000" pitchFamily="2" charset="2"/>
              </a:rPr>
              <a:t>Jak účtovat změny a opravy dohod?</a:t>
            </a:r>
          </a:p>
          <a:p>
            <a:r>
              <a:rPr lang="cs-CZ" sz="3000" b="1" dirty="0">
                <a:latin typeface="Calibri" panose="020F0502020204030204" pitchFamily="34" charset="0"/>
                <a:cs typeface="Calibri" panose="020F0502020204030204" pitchFamily="34" charset="0"/>
                <a:sym typeface="Wingdings" panose="05000000000000000000" pitchFamily="2" charset="2"/>
              </a:rPr>
              <a:t>Jak účtovat telefonické a mailové komunikace?</a:t>
            </a:r>
          </a:p>
          <a:p>
            <a:r>
              <a:rPr lang="cs-CZ" sz="3000" b="1" dirty="0">
                <a:latin typeface="Calibri" panose="020F0502020204030204" pitchFamily="34" charset="0"/>
                <a:cs typeface="Calibri" panose="020F0502020204030204" pitchFamily="34" charset="0"/>
                <a:sym typeface="Wingdings" panose="05000000000000000000" pitchFamily="2" charset="2"/>
              </a:rPr>
              <a:t>Jak účtovat návrh na vklad?</a:t>
            </a:r>
          </a:p>
          <a:p>
            <a:r>
              <a:rPr lang="cs-CZ" sz="3000" b="1" dirty="0">
                <a:latin typeface="Calibri" panose="020F0502020204030204" pitchFamily="34" charset="0"/>
                <a:cs typeface="Calibri" panose="020F0502020204030204" pitchFamily="34" charset="0"/>
                <a:sym typeface="Wingdings" panose="05000000000000000000" pitchFamily="2" charset="2"/>
              </a:rPr>
              <a:t>Jak účtovat studium judikatury a literatury?</a:t>
            </a:r>
          </a:p>
          <a:p>
            <a:r>
              <a:rPr lang="cs-CZ" sz="3000" b="1" dirty="0">
                <a:latin typeface="Calibri" panose="020F0502020204030204" pitchFamily="34" charset="0"/>
                <a:cs typeface="Calibri" panose="020F0502020204030204" pitchFamily="34" charset="0"/>
                <a:sym typeface="Wingdings" panose="05000000000000000000" pitchFamily="2" charset="2"/>
              </a:rPr>
              <a:t>Jak účtovat cesty přes Prahu?</a:t>
            </a:r>
            <a:endParaRPr lang="cs-CZ"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671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0A5C57-0852-4B25-9230-C07600A5411F}"/>
              </a:ext>
            </a:extLst>
          </p:cNvPr>
          <p:cNvSpPr>
            <a:spLocks noGrp="1"/>
          </p:cNvSpPr>
          <p:nvPr>
            <p:ph type="title"/>
          </p:nvPr>
        </p:nvSpPr>
        <p:spPr/>
        <p:txBody>
          <a:bodyPr>
            <a:normAutofit/>
          </a:bodyPr>
          <a:lstStyle/>
          <a:p>
            <a:pPr algn="ctr"/>
            <a:endParaRPr lang="cs-CZ" sz="3600" b="1" dirty="0"/>
          </a:p>
        </p:txBody>
      </p:sp>
      <p:sp>
        <p:nvSpPr>
          <p:cNvPr id="9" name="Zástupný symbol pro text 8">
            <a:extLst>
              <a:ext uri="{FF2B5EF4-FFF2-40B4-BE49-F238E27FC236}">
                <a16:creationId xmlns:a16="http://schemas.microsoft.com/office/drawing/2014/main" id="{863F57F6-CEEF-4285-A092-45A79506ED6C}"/>
              </a:ext>
            </a:extLst>
          </p:cNvPr>
          <p:cNvSpPr>
            <a:spLocks noGrp="1"/>
          </p:cNvSpPr>
          <p:nvPr>
            <p:ph type="body" idx="1"/>
          </p:nvPr>
        </p:nvSpPr>
        <p:spPr>
          <a:xfrm>
            <a:off x="541360" y="1244378"/>
            <a:ext cx="3540603" cy="1642979"/>
          </a:xfrm>
        </p:spPr>
        <p:txBody>
          <a:bodyPr/>
          <a:lstStyle/>
          <a:p>
            <a:r>
              <a:rPr lang="cs-CZ" b="1" dirty="0"/>
              <a:t>Unie rodinných advokátů</a:t>
            </a:r>
          </a:p>
          <a:p>
            <a:r>
              <a:rPr lang="cs-CZ" b="1" dirty="0"/>
              <a:t>www. uracr.cz</a:t>
            </a:r>
          </a:p>
          <a:p>
            <a:endParaRPr lang="cs-CZ" dirty="0"/>
          </a:p>
        </p:txBody>
      </p:sp>
      <p:pic>
        <p:nvPicPr>
          <p:cNvPr id="5" name="Zástupný symbol pro obsah 4">
            <a:extLst>
              <a:ext uri="{FF2B5EF4-FFF2-40B4-BE49-F238E27FC236}">
                <a16:creationId xmlns:a16="http://schemas.microsoft.com/office/drawing/2014/main" id="{13AA0A9D-46FE-4B9D-9F3C-BE209C62133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8193" y="3447234"/>
            <a:ext cx="3813175" cy="2170901"/>
          </a:xfrm>
        </p:spPr>
      </p:pic>
      <p:sp>
        <p:nvSpPr>
          <p:cNvPr id="10" name="Zástupný symbol pro text 9">
            <a:extLst>
              <a:ext uri="{FF2B5EF4-FFF2-40B4-BE49-F238E27FC236}">
                <a16:creationId xmlns:a16="http://schemas.microsoft.com/office/drawing/2014/main" id="{F620437F-D89B-45C4-8A43-C9D4F36CB26A}"/>
              </a:ext>
            </a:extLst>
          </p:cNvPr>
          <p:cNvSpPr>
            <a:spLocks noGrp="1"/>
          </p:cNvSpPr>
          <p:nvPr>
            <p:ph type="body" sz="quarter" idx="3"/>
          </p:nvPr>
        </p:nvSpPr>
        <p:spPr>
          <a:xfrm>
            <a:off x="4760180" y="851570"/>
            <a:ext cx="3518480" cy="1456266"/>
          </a:xfrm>
        </p:spPr>
        <p:txBody>
          <a:bodyPr/>
          <a:lstStyle/>
          <a:p>
            <a:r>
              <a:rPr lang="cs-CZ" b="1" dirty="0"/>
              <a:t>Spolek rodinně právních   a opatrovnických soudců</a:t>
            </a:r>
          </a:p>
        </p:txBody>
      </p:sp>
      <p:sp>
        <p:nvSpPr>
          <p:cNvPr id="6" name="Zástupný symbol pro obsah 5">
            <a:extLst>
              <a:ext uri="{FF2B5EF4-FFF2-40B4-BE49-F238E27FC236}">
                <a16:creationId xmlns:a16="http://schemas.microsoft.com/office/drawing/2014/main" id="{4B9BFAAD-A1D9-4094-9CCD-30F84FB30B54}"/>
              </a:ext>
            </a:extLst>
          </p:cNvPr>
          <p:cNvSpPr>
            <a:spLocks noGrp="1"/>
          </p:cNvSpPr>
          <p:nvPr>
            <p:ph sz="quarter" idx="4"/>
          </p:nvPr>
        </p:nvSpPr>
        <p:spPr>
          <a:xfrm>
            <a:off x="4789467" y="3470991"/>
            <a:ext cx="3813048" cy="2920998"/>
          </a:xfrm>
        </p:spPr>
        <p:txBody>
          <a:bodyPr>
            <a:normAutofit/>
          </a:bodyPr>
          <a:lstStyle/>
          <a:p>
            <a:pPr lvl="4"/>
            <a:endParaRPr lang="cs-CZ" sz="3800" b="1" dirty="0"/>
          </a:p>
        </p:txBody>
      </p:sp>
      <p:graphicFrame>
        <p:nvGraphicFramePr>
          <p:cNvPr id="11" name="Objekt 10">
            <a:extLst>
              <a:ext uri="{FF2B5EF4-FFF2-40B4-BE49-F238E27FC236}">
                <a16:creationId xmlns:a16="http://schemas.microsoft.com/office/drawing/2014/main" id="{D2D3CE82-42F4-46F1-89AF-1700B3B71A8D}"/>
              </a:ext>
            </a:extLst>
          </p:cNvPr>
          <p:cNvGraphicFramePr>
            <a:graphicFrameLocks noChangeAspect="1"/>
          </p:cNvGraphicFramePr>
          <p:nvPr>
            <p:extLst>
              <p:ext uri="{D42A27DB-BD31-4B8C-83A1-F6EECF244321}">
                <p14:modId xmlns:p14="http://schemas.microsoft.com/office/powerpoint/2010/main" val="2232182916"/>
              </p:ext>
            </p:extLst>
          </p:nvPr>
        </p:nvGraphicFramePr>
        <p:xfrm>
          <a:off x="5072413" y="2420888"/>
          <a:ext cx="2894013" cy="4064000"/>
        </p:xfrm>
        <a:graphic>
          <a:graphicData uri="http://schemas.openxmlformats.org/presentationml/2006/ole">
            <mc:AlternateContent xmlns:mc="http://schemas.openxmlformats.org/markup-compatibility/2006">
              <mc:Choice xmlns:v="urn:schemas-microsoft-com:vml" Requires="v">
                <p:oleObj spid="_x0000_s1033" name="Acrobat Document" r:id="rId4" imgW="5705209" imgH="8010192" progId="AcroExch.Document.DC">
                  <p:embed/>
                </p:oleObj>
              </mc:Choice>
              <mc:Fallback>
                <p:oleObj name="Acrobat Document" r:id="rId4" imgW="5705209" imgH="8010192" progId="AcroExch.Document.DC">
                  <p:embed/>
                  <p:pic>
                    <p:nvPicPr>
                      <p:cNvPr id="0" name=""/>
                      <p:cNvPicPr/>
                      <p:nvPr/>
                    </p:nvPicPr>
                    <p:blipFill>
                      <a:blip r:embed="rId5"/>
                      <a:stretch>
                        <a:fillRect/>
                      </a:stretch>
                    </p:blipFill>
                    <p:spPr>
                      <a:xfrm>
                        <a:off x="5072413" y="2420888"/>
                        <a:ext cx="2894013" cy="4064000"/>
                      </a:xfrm>
                      <a:prstGeom prst="rect">
                        <a:avLst/>
                      </a:prstGeom>
                    </p:spPr>
                  </p:pic>
                </p:oleObj>
              </mc:Fallback>
            </mc:AlternateContent>
          </a:graphicData>
        </a:graphic>
      </p:graphicFrame>
    </p:spTree>
    <p:extLst>
      <p:ext uri="{BB962C8B-B14F-4D97-AF65-F5344CB8AC3E}">
        <p14:creationId xmlns:p14="http://schemas.microsoft.com/office/powerpoint/2010/main" val="142457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116632"/>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podle AT  2</a:t>
            </a:r>
          </a:p>
        </p:txBody>
      </p:sp>
      <p:sp>
        <p:nvSpPr>
          <p:cNvPr id="3" name="Zástupný symbol pro obsah 2"/>
          <p:cNvSpPr>
            <a:spLocks noGrp="1"/>
          </p:cNvSpPr>
          <p:nvPr>
            <p:ph idx="1"/>
          </p:nvPr>
        </p:nvSpPr>
        <p:spPr>
          <a:xfrm>
            <a:off x="476784" y="1196752"/>
            <a:ext cx="8229600" cy="5184575"/>
          </a:xfrm>
        </p:spPr>
        <p:txBody>
          <a:bodyPr>
            <a:noAutofit/>
          </a:bodyPr>
          <a:lstStyle/>
          <a:p>
            <a:r>
              <a:rPr lang="cs-CZ" sz="3000" b="1" dirty="0">
                <a:latin typeface="Calibri" panose="020F0502020204030204" pitchFamily="34" charset="0"/>
                <a:cs typeface="Calibri" panose="020F0502020204030204" pitchFamily="34" charset="0"/>
              </a:rPr>
              <a:t>Výživné zletilého dítěte a výživné manžela/ manželky: tarifní hodnotou je dlužná částka, popř. součet plnění, u plnění na dobu neurčitou pětinásobek ročního plnění (§ 8 odst. 2 AT).</a:t>
            </a:r>
          </a:p>
          <a:p>
            <a:r>
              <a:rPr lang="cs-CZ" sz="3000" b="1" i="1" dirty="0">
                <a:latin typeface="Calibri" panose="020F0502020204030204" pitchFamily="34" charset="0"/>
                <a:cs typeface="Calibri" panose="020F0502020204030204" pitchFamily="34" charset="0"/>
              </a:rPr>
              <a:t>Příklad: výživné na manželku ve výši 5000 Kč. Pětinásobek ročního plnění = 300.000 Kč, tedy </a:t>
            </a:r>
            <a:r>
              <a:rPr lang="cs-CZ" sz="3000" b="1" i="1" dirty="0">
                <a:solidFill>
                  <a:schemeClr val="accent1">
                    <a:lumMod val="60000"/>
                    <a:lumOff val="40000"/>
                  </a:schemeClr>
                </a:solidFill>
                <a:latin typeface="Calibri" panose="020F0502020204030204" pitchFamily="34" charset="0"/>
                <a:cs typeface="Calibri" panose="020F0502020204030204" pitchFamily="34" charset="0"/>
              </a:rPr>
              <a:t>10.260 Kč za úkon</a:t>
            </a:r>
            <a:r>
              <a:rPr lang="cs-CZ" sz="3000" b="1" i="1" dirty="0">
                <a:latin typeface="Calibri" panose="020F0502020204030204" pitchFamily="34" charset="0"/>
                <a:cs typeface="Calibri" panose="020F0502020204030204" pitchFamily="34" charset="0"/>
              </a:rPr>
              <a:t>. Náklady za 4 úkony + režijní paušál + DPH činí 51.110,40 Kč (+ konverze rozsudku) -  to vše jen v jednom stupni!</a:t>
            </a:r>
          </a:p>
          <a:p>
            <a:r>
              <a:rPr lang="cs-CZ" sz="3000" b="1" dirty="0">
                <a:latin typeface="Calibri" panose="020F0502020204030204" pitchFamily="34" charset="0"/>
                <a:cs typeface="Calibri" panose="020F0502020204030204" pitchFamily="34" charset="0"/>
              </a:rPr>
              <a:t>Pozor: smluvní odměna s ohledem na znění čl. 10 odst. 6 etického kodexu nesmí být nižší! </a:t>
            </a:r>
          </a:p>
        </p:txBody>
      </p:sp>
    </p:spTree>
    <p:extLst>
      <p:ext uri="{BB962C8B-B14F-4D97-AF65-F5344CB8AC3E}">
        <p14:creationId xmlns:p14="http://schemas.microsoft.com/office/powerpoint/2010/main" val="223730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882" y="56803"/>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podle AT  3</a:t>
            </a:r>
          </a:p>
        </p:txBody>
      </p:sp>
      <p:sp>
        <p:nvSpPr>
          <p:cNvPr id="3" name="Zástupný symbol pro obsah 2"/>
          <p:cNvSpPr>
            <a:spLocks noGrp="1"/>
          </p:cNvSpPr>
          <p:nvPr>
            <p:ph idx="1"/>
          </p:nvPr>
        </p:nvSpPr>
        <p:spPr>
          <a:xfrm>
            <a:off x="467882" y="1268760"/>
            <a:ext cx="8229600" cy="5184575"/>
          </a:xfrm>
        </p:spPr>
        <p:txBody>
          <a:bodyPr>
            <a:noAutofit/>
          </a:bodyPr>
          <a:lstStyle/>
          <a:p>
            <a:r>
              <a:rPr lang="cs-CZ" sz="3000" b="1" dirty="0">
                <a:latin typeface="Calibri" panose="020F0502020204030204" pitchFamily="34" charset="0"/>
                <a:cs typeface="Calibri" panose="020F0502020204030204" pitchFamily="34" charset="0"/>
              </a:rPr>
              <a:t>Odměna ve věci rozvodu?</a:t>
            </a:r>
          </a:p>
          <a:p>
            <a:r>
              <a:rPr lang="cs-CZ" sz="3000" b="1" dirty="0">
                <a:latin typeface="Calibri" panose="020F0502020204030204" pitchFamily="34" charset="0"/>
                <a:cs typeface="Calibri" panose="020F0502020204030204" pitchFamily="34" charset="0"/>
              </a:rPr>
              <a:t>§ 9 odst. 1 (hodnotu věci nelze vyjádřit – pak tarifní hodnota 10.000 Kč a úkon za </a:t>
            </a:r>
            <a:r>
              <a:rPr lang="cs-CZ" sz="3000" b="1" dirty="0">
                <a:solidFill>
                  <a:schemeClr val="accent1">
                    <a:lumMod val="60000"/>
                    <a:lumOff val="40000"/>
                  </a:schemeClr>
                </a:solidFill>
                <a:latin typeface="Calibri" panose="020F0502020204030204" pitchFamily="34" charset="0"/>
                <a:cs typeface="Calibri" panose="020F0502020204030204" pitchFamily="34" charset="0"/>
              </a:rPr>
              <a:t>1500 Kč</a:t>
            </a:r>
            <a:r>
              <a:rPr lang="cs-CZ" sz="3000" b="1" dirty="0">
                <a:latin typeface="Calibri" panose="020F0502020204030204" pitchFamily="34" charset="0"/>
                <a:cs typeface="Calibri" panose="020F0502020204030204" pitchFamily="34" charset="0"/>
              </a:rPr>
              <a:t>) </a:t>
            </a:r>
          </a:p>
          <a:p>
            <a:r>
              <a:rPr lang="cs-CZ" sz="3000" b="1" dirty="0">
                <a:latin typeface="Calibri" panose="020F0502020204030204" pitchFamily="34" charset="0"/>
                <a:cs typeface="Calibri" panose="020F0502020204030204" pitchFamily="34" charset="0"/>
              </a:rPr>
              <a:t>nebo § 9 odst. 2 (analogie se statusovými věcmi a svéprávností – tarifní hodnota 5000 Kč a úkon za </a:t>
            </a:r>
            <a:r>
              <a:rPr lang="cs-CZ" sz="3000" b="1" dirty="0">
                <a:solidFill>
                  <a:schemeClr val="accent1">
                    <a:lumMod val="60000"/>
                    <a:lumOff val="40000"/>
                  </a:schemeClr>
                </a:solidFill>
                <a:latin typeface="Calibri" panose="020F0502020204030204" pitchFamily="34" charset="0"/>
                <a:cs typeface="Calibri" panose="020F0502020204030204" pitchFamily="34" charset="0"/>
              </a:rPr>
              <a:t>1000 Kč</a:t>
            </a:r>
            <a:r>
              <a:rPr lang="cs-CZ" sz="3000" b="1" dirty="0">
                <a:latin typeface="Calibri" panose="020F0502020204030204" pitchFamily="34" charset="0"/>
                <a:cs typeface="Calibri" panose="020F0502020204030204" pitchFamily="34" charset="0"/>
              </a:rPr>
              <a:t>)</a:t>
            </a:r>
          </a:p>
          <a:p>
            <a:r>
              <a:rPr lang="cs-CZ" sz="3000" b="1" dirty="0">
                <a:latin typeface="Calibri" panose="020F0502020204030204" pitchFamily="34" charset="0"/>
                <a:cs typeface="Calibri" panose="020F0502020204030204" pitchFamily="34" charset="0"/>
              </a:rPr>
              <a:t>nebo § 9 odst. 3 písm. a) (analogie s určovacími věcmi – tarifní hodnota 35.000 Kč a úkon za </a:t>
            </a:r>
            <a:r>
              <a:rPr lang="cs-CZ" sz="3000" b="1" dirty="0">
                <a:solidFill>
                  <a:schemeClr val="accent1">
                    <a:lumMod val="60000"/>
                    <a:lumOff val="40000"/>
                  </a:schemeClr>
                </a:solidFill>
                <a:latin typeface="Calibri" panose="020F0502020204030204" pitchFamily="34" charset="0"/>
                <a:cs typeface="Calibri" panose="020F0502020204030204" pitchFamily="34" charset="0"/>
              </a:rPr>
              <a:t>2500 Kč</a:t>
            </a:r>
            <a:r>
              <a:rPr lang="cs-CZ" sz="3000" b="1" dirty="0">
                <a:latin typeface="Calibri" panose="020F0502020204030204" pitchFamily="34" charset="0"/>
                <a:cs typeface="Calibri" panose="020F0502020204030204" pitchFamily="34" charset="0"/>
              </a:rPr>
              <a:t>)</a:t>
            </a:r>
          </a:p>
          <a:p>
            <a:r>
              <a:rPr lang="cs-CZ" sz="3000" b="1" dirty="0">
                <a:latin typeface="Calibri" panose="020F0502020204030204" pitchFamily="34" charset="0"/>
                <a:cs typeface="Calibri" panose="020F0502020204030204" pitchFamily="34" charset="0"/>
              </a:rPr>
              <a:t>nebo § 9 odst. 4 písm. a) (osobnostní práva – tarifní hodnota 50.000 Kč a úkon za </a:t>
            </a:r>
            <a:r>
              <a:rPr lang="cs-CZ" sz="3000" b="1" dirty="0">
                <a:solidFill>
                  <a:schemeClr val="accent1">
                    <a:lumMod val="60000"/>
                    <a:lumOff val="40000"/>
                  </a:schemeClr>
                </a:solidFill>
                <a:latin typeface="Calibri" panose="020F0502020204030204" pitchFamily="34" charset="0"/>
                <a:cs typeface="Calibri" panose="020F0502020204030204" pitchFamily="34" charset="0"/>
              </a:rPr>
              <a:t>3100 Kč</a:t>
            </a:r>
            <a:r>
              <a:rPr lang="cs-CZ" sz="30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0765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882" y="260648"/>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podle AT  4</a:t>
            </a:r>
          </a:p>
        </p:txBody>
      </p:sp>
      <p:sp>
        <p:nvSpPr>
          <p:cNvPr id="3" name="Zástupný symbol pro obsah 2"/>
          <p:cNvSpPr>
            <a:spLocks noGrp="1"/>
          </p:cNvSpPr>
          <p:nvPr>
            <p:ph idx="1"/>
          </p:nvPr>
        </p:nvSpPr>
        <p:spPr>
          <a:xfrm>
            <a:off x="467882" y="1501408"/>
            <a:ext cx="8229600" cy="5184575"/>
          </a:xfrm>
        </p:spPr>
        <p:txBody>
          <a:bodyPr>
            <a:noAutofit/>
          </a:bodyPr>
          <a:lstStyle/>
          <a:p>
            <a:r>
              <a:rPr lang="cs-CZ" sz="3000" b="1" dirty="0">
                <a:latin typeface="Calibri" panose="020F0502020204030204" pitchFamily="34" charset="0"/>
                <a:cs typeface="Calibri" panose="020F0502020204030204" pitchFamily="34" charset="0"/>
              </a:rPr>
              <a:t>Vypořádání SJM: polovina hodnot všech věcí, pohledávek a dluhů (§ 8 odst. 6) – tedy nutno sečíst aktiva </a:t>
            </a:r>
            <a:r>
              <a:rPr lang="cs-CZ" sz="3000" b="1" dirty="0">
                <a:solidFill>
                  <a:schemeClr val="accent1">
                    <a:lumMod val="60000"/>
                    <a:lumOff val="40000"/>
                  </a:schemeClr>
                </a:solidFill>
                <a:latin typeface="Calibri" panose="020F0502020204030204" pitchFamily="34" charset="0"/>
                <a:cs typeface="Calibri" panose="020F0502020204030204" pitchFamily="34" charset="0"/>
              </a:rPr>
              <a:t>+ pasiva </a:t>
            </a:r>
            <a:r>
              <a:rPr lang="cs-CZ" sz="3000" b="1" dirty="0">
                <a:latin typeface="Calibri" panose="020F0502020204030204" pitchFamily="34" charset="0"/>
                <a:cs typeface="Calibri" panose="020F0502020204030204" pitchFamily="34" charset="0"/>
              </a:rPr>
              <a:t>a podělit dvěma).</a:t>
            </a:r>
          </a:p>
          <a:p>
            <a:r>
              <a:rPr lang="cs-CZ" sz="3000" b="1" i="1" dirty="0">
                <a:latin typeface="Calibri" panose="020F0502020204030204" pitchFamily="34" charset="0"/>
                <a:cs typeface="Calibri" panose="020F0502020204030204" pitchFamily="34" charset="0"/>
              </a:rPr>
              <a:t>Manželé mají rodinný dům za 4 miliony Kč, hypotéku 3 miliony Kč a auto za 600.000 Kč. </a:t>
            </a:r>
          </a:p>
          <a:p>
            <a:r>
              <a:rPr lang="cs-CZ" sz="3000" b="1" i="1" dirty="0">
                <a:latin typeface="Calibri" panose="020F0502020204030204" pitchFamily="34" charset="0"/>
                <a:cs typeface="Calibri" panose="020F0502020204030204" pitchFamily="34" charset="0"/>
              </a:rPr>
              <a:t>Výpočet: 4 milionů + 3 miliony + 600.000 = 7.600.000 Kč : 2 = 3.800.000 (úkon za </a:t>
            </a:r>
            <a:r>
              <a:rPr lang="cs-CZ" sz="3000" b="1" i="1" dirty="0">
                <a:solidFill>
                  <a:schemeClr val="accent1">
                    <a:lumMod val="60000"/>
                    <a:lumOff val="40000"/>
                  </a:schemeClr>
                </a:solidFill>
                <a:latin typeface="Calibri" panose="020F0502020204030204" pitchFamily="34" charset="0"/>
                <a:cs typeface="Calibri" panose="020F0502020204030204" pitchFamily="34" charset="0"/>
              </a:rPr>
              <a:t>23.500 Kč</a:t>
            </a:r>
            <a:r>
              <a:rPr lang="cs-CZ" sz="3000" b="1" i="1" dirty="0">
                <a:latin typeface="Calibri" panose="020F0502020204030204" pitchFamily="34" charset="0"/>
                <a:cs typeface="Calibri" panose="020F0502020204030204" pitchFamily="34" charset="0"/>
              </a:rPr>
              <a:t>, ačkoliv klient získá podíl jen 800.000 Kč).</a:t>
            </a:r>
          </a:p>
          <a:p>
            <a:r>
              <a:rPr lang="cs-CZ" sz="3000" b="1" i="1" dirty="0">
                <a:latin typeface="Calibri" panose="020F0502020204030204" pitchFamily="34" charset="0"/>
                <a:cs typeface="Calibri" panose="020F0502020204030204" pitchFamily="34" charset="0"/>
              </a:rPr>
              <a:t>Odměna za zastupování (převzetí, žaloba, 10 ústních jednání + RP + DPH) = </a:t>
            </a:r>
            <a:r>
              <a:rPr lang="cs-CZ" sz="3000" b="1" i="1" dirty="0">
                <a:solidFill>
                  <a:schemeClr val="accent1">
                    <a:lumMod val="60000"/>
                    <a:lumOff val="40000"/>
                  </a:schemeClr>
                </a:solidFill>
                <a:latin typeface="Calibri" panose="020F0502020204030204" pitchFamily="34" charset="0"/>
                <a:cs typeface="Calibri" panose="020F0502020204030204" pitchFamily="34" charset="0"/>
              </a:rPr>
              <a:t>345.576 Kč!!!</a:t>
            </a:r>
            <a:endParaRPr lang="cs-CZ" sz="3000" b="1"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057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116632"/>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podle AT  5</a:t>
            </a:r>
          </a:p>
        </p:txBody>
      </p:sp>
      <p:sp>
        <p:nvSpPr>
          <p:cNvPr id="3" name="Zástupný symbol pro obsah 2"/>
          <p:cNvSpPr>
            <a:spLocks noGrp="1"/>
          </p:cNvSpPr>
          <p:nvPr>
            <p:ph idx="1"/>
          </p:nvPr>
        </p:nvSpPr>
        <p:spPr>
          <a:xfrm>
            <a:off x="251520" y="1196752"/>
            <a:ext cx="8640960" cy="5184575"/>
          </a:xfrm>
        </p:spPr>
        <p:txBody>
          <a:bodyPr>
            <a:noAutofit/>
          </a:bodyPr>
          <a:lstStyle/>
          <a:p>
            <a:r>
              <a:rPr lang="cs-CZ" sz="2600" b="1" dirty="0">
                <a:latin typeface="Calibri" panose="020F0502020204030204" pitchFamily="34" charset="0"/>
                <a:cs typeface="Calibri" panose="020F0502020204030204" pitchFamily="34" charset="0"/>
              </a:rPr>
              <a:t>Vypořádání podílového spoluvlastnictví (§ 8 odst. 5): </a:t>
            </a:r>
            <a:r>
              <a:rPr lang="cs-CZ" sz="2600" b="1" i="1" dirty="0">
                <a:latin typeface="Calibri" panose="020F0502020204030204" pitchFamily="34" charset="0"/>
                <a:cs typeface="Calibri" panose="020F0502020204030204" pitchFamily="34" charset="0"/>
              </a:rPr>
              <a:t>Příklad: Dům za 3 miliony Kč, 3 rovnocenní spoluvlastníci. </a:t>
            </a:r>
            <a:endParaRPr lang="cs-CZ" sz="2600" b="1" dirty="0">
              <a:latin typeface="Calibri" panose="020F0502020204030204" pitchFamily="34" charset="0"/>
              <a:cs typeface="Calibri" panose="020F0502020204030204" pitchFamily="34" charset="0"/>
            </a:endParaRPr>
          </a:p>
          <a:p>
            <a:pPr marL="0" indent="0">
              <a:buNone/>
            </a:pPr>
            <a:r>
              <a:rPr lang="cs-CZ" sz="2600" b="1" dirty="0">
                <a:latin typeface="Calibri" panose="020F0502020204030204" pitchFamily="34" charset="0"/>
                <a:cs typeface="Calibri" panose="020F0502020204030204" pitchFamily="34" charset="0"/>
              </a:rPr>
              <a:t>a) Klient požaduje přikázání věci nebo prodej věci – pak se vychází z ceny celé věci po odečtení ceny podílu klienta (tarifní hodnota 2 miliony Kč = </a:t>
            </a:r>
            <a:r>
              <a:rPr lang="cs-CZ" sz="2600" b="1" dirty="0">
                <a:solidFill>
                  <a:schemeClr val="accent1">
                    <a:lumMod val="60000"/>
                    <a:lumOff val="40000"/>
                  </a:schemeClr>
                </a:solidFill>
                <a:latin typeface="Calibri" panose="020F0502020204030204" pitchFamily="34" charset="0"/>
                <a:cs typeface="Calibri" panose="020F0502020204030204" pitchFamily="34" charset="0"/>
              </a:rPr>
              <a:t>16.300 Kč za úkon</a:t>
            </a:r>
            <a:r>
              <a:rPr lang="cs-CZ" sz="2600" b="1" dirty="0">
                <a:latin typeface="Calibri" panose="020F0502020204030204" pitchFamily="34" charset="0"/>
                <a:cs typeface="Calibri" panose="020F0502020204030204" pitchFamily="34" charset="0"/>
              </a:rPr>
              <a:t>). </a:t>
            </a:r>
          </a:p>
          <a:p>
            <a:pPr marL="0" indent="0">
              <a:buNone/>
            </a:pPr>
            <a:r>
              <a:rPr lang="cs-CZ" sz="2600" b="1" dirty="0">
                <a:latin typeface="Calibri" panose="020F0502020204030204" pitchFamily="34" charset="0"/>
                <a:cs typeface="Calibri" panose="020F0502020204030204" pitchFamily="34" charset="0"/>
              </a:rPr>
              <a:t>b) Klient požaduje přikázání věci ostatním spoluvlastníkům -  pak se vychází z ceny celé věci po odečtení ceny podílu ostatních spoluvlastníků (tarifní hodnota 1 milion Kč = </a:t>
            </a:r>
            <a:r>
              <a:rPr lang="cs-CZ" sz="2600" b="1" dirty="0">
                <a:solidFill>
                  <a:schemeClr val="accent1">
                    <a:lumMod val="60000"/>
                    <a:lumOff val="40000"/>
                  </a:schemeClr>
                </a:solidFill>
                <a:latin typeface="Calibri" panose="020F0502020204030204" pitchFamily="34" charset="0"/>
                <a:cs typeface="Calibri" panose="020F0502020204030204" pitchFamily="34" charset="0"/>
              </a:rPr>
              <a:t>12.300 Kč za úkon</a:t>
            </a:r>
            <a:r>
              <a:rPr lang="cs-CZ" sz="2600" b="1" dirty="0">
                <a:latin typeface="Calibri" panose="020F0502020204030204" pitchFamily="34" charset="0"/>
                <a:cs typeface="Calibri" panose="020F0502020204030204" pitchFamily="34" charset="0"/>
              </a:rPr>
              <a:t>).</a:t>
            </a:r>
          </a:p>
          <a:p>
            <a:pPr marL="0" indent="0">
              <a:buNone/>
            </a:pPr>
            <a:r>
              <a:rPr lang="cs-CZ" sz="2600" b="1" dirty="0">
                <a:latin typeface="Calibri" panose="020F0502020204030204" pitchFamily="34" charset="0"/>
                <a:cs typeface="Calibri" panose="020F0502020204030204" pitchFamily="34" charset="0"/>
              </a:rPr>
              <a:t>c) Klient požaduje reálné rozdělení věci – pak se vychází z ceny celé věci (tarifní hodnota 3 miliony Kč = </a:t>
            </a:r>
            <a:r>
              <a:rPr lang="cs-CZ" sz="2600" b="1" dirty="0">
                <a:solidFill>
                  <a:schemeClr val="accent1">
                    <a:lumMod val="60000"/>
                    <a:lumOff val="40000"/>
                  </a:schemeClr>
                </a:solidFill>
                <a:latin typeface="Calibri" panose="020F0502020204030204" pitchFamily="34" charset="0"/>
                <a:cs typeface="Calibri" panose="020F0502020204030204" pitchFamily="34" charset="0"/>
              </a:rPr>
              <a:t>20.300 Kč za úkon</a:t>
            </a:r>
            <a:r>
              <a:rPr lang="cs-CZ" sz="26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74655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188640"/>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podle AT  6</a:t>
            </a:r>
          </a:p>
        </p:txBody>
      </p:sp>
      <p:sp>
        <p:nvSpPr>
          <p:cNvPr id="3" name="Zástupný symbol pro obsah 2"/>
          <p:cNvSpPr>
            <a:spLocks noGrp="1"/>
          </p:cNvSpPr>
          <p:nvPr>
            <p:ph idx="1"/>
          </p:nvPr>
        </p:nvSpPr>
        <p:spPr>
          <a:xfrm>
            <a:off x="215516" y="1052736"/>
            <a:ext cx="8712967" cy="5184575"/>
          </a:xfrm>
        </p:spPr>
        <p:txBody>
          <a:bodyPr>
            <a:noAutofit/>
          </a:bodyPr>
          <a:lstStyle/>
          <a:p>
            <a:pPr marL="0" indent="0">
              <a:buNone/>
            </a:pPr>
            <a:r>
              <a:rPr lang="cs-CZ" sz="2800" b="1" dirty="0">
                <a:latin typeface="Calibri" panose="020F0502020204030204" pitchFamily="34" charset="0"/>
                <a:cs typeface="Calibri" panose="020F0502020204030204" pitchFamily="34" charset="0"/>
              </a:rPr>
              <a:t> </a:t>
            </a:r>
          </a:p>
          <a:p>
            <a:r>
              <a:rPr lang="cs-CZ" sz="2800" b="1" dirty="0">
                <a:solidFill>
                  <a:schemeClr val="accent1">
                    <a:lumMod val="60000"/>
                    <a:lumOff val="40000"/>
                  </a:schemeClr>
                </a:solidFill>
                <a:latin typeface="Calibri" panose="020F0502020204030204" pitchFamily="34" charset="0"/>
                <a:cs typeface="Calibri" panose="020F0502020204030204" pitchFamily="34" charset="0"/>
              </a:rPr>
              <a:t>Dědictví: </a:t>
            </a:r>
            <a:r>
              <a:rPr lang="cs-CZ" sz="2800" b="1" dirty="0">
                <a:latin typeface="Calibri" panose="020F0502020204030204" pitchFamily="34" charset="0"/>
                <a:cs typeface="Calibri" panose="020F0502020204030204" pitchFamily="34" charset="0"/>
              </a:rPr>
              <a:t>tarifní hodnotou je obvyklá cena zůstavitelova majetku odpovídající dědickému podílu klienta               (§ 8 odst. 7 AT)</a:t>
            </a:r>
          </a:p>
          <a:p>
            <a:r>
              <a:rPr lang="cs-CZ" sz="2800" b="1" dirty="0">
                <a:solidFill>
                  <a:schemeClr val="accent1">
                    <a:lumMod val="60000"/>
                    <a:lumOff val="40000"/>
                  </a:schemeClr>
                </a:solidFill>
                <a:latin typeface="Calibri" panose="020F0502020204030204" pitchFamily="34" charset="0"/>
                <a:cs typeface="Calibri" panose="020F0502020204030204" pitchFamily="34" charset="0"/>
              </a:rPr>
              <a:t>Exekuce na dlužné výživné: </a:t>
            </a:r>
            <a:r>
              <a:rPr lang="cs-CZ" sz="2800" b="1" dirty="0">
                <a:latin typeface="Calibri" panose="020F0502020204030204" pitchFamily="34" charset="0"/>
                <a:cs typeface="Calibri" panose="020F0502020204030204" pitchFamily="34" charset="0"/>
              </a:rPr>
              <a:t>tarifní hodnotou je součet hodnot částek, </a:t>
            </a:r>
            <a:r>
              <a:rPr lang="cs-CZ" sz="2800" b="1" dirty="0"/>
              <a:t>které jsou v době nařízení výkonu rozhodnutí již splatné </a:t>
            </a:r>
            <a:r>
              <a:rPr lang="cs-CZ" sz="2800" b="1" dirty="0">
                <a:latin typeface="Calibri" panose="020F0502020204030204" pitchFamily="34" charset="0"/>
                <a:cs typeface="Calibri" panose="020F0502020204030204" pitchFamily="34" charset="0"/>
              </a:rPr>
              <a:t>(§ 8 odst. 4 AT)</a:t>
            </a:r>
          </a:p>
          <a:p>
            <a:r>
              <a:rPr lang="cs-CZ" sz="2800" b="1" dirty="0">
                <a:latin typeface="Calibri" panose="020F0502020204030204" pitchFamily="34" charset="0"/>
                <a:cs typeface="Calibri" panose="020F0502020204030204" pitchFamily="34" charset="0"/>
              </a:rPr>
              <a:t>Výkon rozhodnutí ve věcech dětí: polovina úkonu          (§ 9 odst. 2, § 11 odst. 2 písm. e) AT – úkon za 500 Kč)</a:t>
            </a:r>
          </a:p>
          <a:p>
            <a:r>
              <a:rPr lang="cs-CZ" sz="2800" b="1" dirty="0">
                <a:latin typeface="Calibri" panose="020F0502020204030204" pitchFamily="34" charset="0"/>
                <a:cs typeface="Calibri" panose="020F0502020204030204" pitchFamily="34" charset="0"/>
              </a:rPr>
              <a:t>Všechny výše uvedené nejasnosti může advokát odstranit smluvní odměnou!</a:t>
            </a:r>
          </a:p>
        </p:txBody>
      </p:sp>
    </p:spTree>
    <p:extLst>
      <p:ext uri="{BB962C8B-B14F-4D97-AF65-F5344CB8AC3E}">
        <p14:creationId xmlns:p14="http://schemas.microsoft.com/office/powerpoint/2010/main" val="46198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404664"/>
            <a:ext cx="8077200" cy="1143000"/>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Pozor na novelu čl. 10 odst. 6</a:t>
            </a:r>
          </a:p>
        </p:txBody>
      </p:sp>
      <p:sp>
        <p:nvSpPr>
          <p:cNvPr id="3" name="Zástupný symbol pro obsah 2"/>
          <p:cNvSpPr>
            <a:spLocks noGrp="1"/>
          </p:cNvSpPr>
          <p:nvPr>
            <p:ph idx="1"/>
          </p:nvPr>
        </p:nvSpPr>
        <p:spPr>
          <a:xfrm>
            <a:off x="323528" y="1916832"/>
            <a:ext cx="8509248" cy="4941168"/>
          </a:xfrm>
        </p:spPr>
        <p:txBody>
          <a:bodyPr>
            <a:normAutofit/>
          </a:bodyPr>
          <a:lstStyle/>
          <a:p>
            <a:pPr marL="0" indent="0" algn="ctr">
              <a:buNone/>
            </a:pPr>
            <a:r>
              <a:rPr lang="cs-CZ" sz="2800" b="1" dirty="0">
                <a:latin typeface="Calibri" panose="020F0502020204030204" pitchFamily="34" charset="0"/>
                <a:cs typeface="Calibri" panose="020F0502020204030204" pitchFamily="34" charset="0"/>
              </a:rPr>
              <a:t>Advokát nesmí uzavřít s klientem smlouvu, jíž by se klient zavázal k plnění advokátovi za podmínek pro sebe nevýhodných, ledaže měl klient přiměřenou možnost poradit se o smlouvě s jiným advokátem a smlouva byla uzavřena písemně. Advokát rovněž nesmí uzavřít s klientem takovou smlouvu, která by klientovi umožňovala získání neoprávněného majetkového prospěchu; za neoprávněný majetkový prospěch se považuje zejména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rozdíl mezi odměnou advokáta            a odměnou za zastupování určenou soudem v rámci rozhodování o náhradě nákladů řízení.</a:t>
            </a:r>
          </a:p>
          <a:p>
            <a:endParaRPr lang="cs-CZ"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35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315416"/>
            <a:ext cx="8077200" cy="1800200"/>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Odměna Ustanoveného opatrovníka</a:t>
            </a:r>
          </a:p>
        </p:txBody>
      </p:sp>
      <p:sp>
        <p:nvSpPr>
          <p:cNvPr id="3" name="Zástupný symbol pro obsah 2"/>
          <p:cNvSpPr>
            <a:spLocks noGrp="1"/>
          </p:cNvSpPr>
          <p:nvPr>
            <p:ph idx="1"/>
          </p:nvPr>
        </p:nvSpPr>
        <p:spPr>
          <a:xfrm>
            <a:off x="467544" y="1268760"/>
            <a:ext cx="8443664" cy="4824537"/>
          </a:xfrm>
        </p:spPr>
        <p:txBody>
          <a:bodyPr>
            <a:noAutofit/>
          </a:bodyPr>
          <a:lstStyle/>
          <a:p>
            <a:r>
              <a:rPr lang="cs-CZ" sz="2800" b="1" dirty="0">
                <a:latin typeface="Calibri" panose="020F0502020204030204" pitchFamily="34" charset="0"/>
                <a:cs typeface="Calibri" panose="020F0502020204030204" pitchFamily="34" charset="0"/>
              </a:rPr>
              <a:t>Opatrovník podle § 29 odst. 4 občanského soudního řádu, § 118  a násl. zákona o zvláštních řízeních soudních –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úkon za  400 Kč </a:t>
            </a:r>
            <a:r>
              <a:rPr lang="cs-CZ" sz="2800" b="1" dirty="0">
                <a:latin typeface="Calibri" panose="020F0502020204030204" pitchFamily="34" charset="0"/>
                <a:cs typeface="Calibri" panose="020F0502020204030204" pitchFamily="34" charset="0"/>
              </a:rPr>
              <a:t>(§ 7, 9 odst. 5, § 12a odst.  1 AT)</a:t>
            </a:r>
          </a:p>
          <a:p>
            <a:r>
              <a:rPr lang="cs-CZ" sz="2800" b="1" dirty="0">
                <a:latin typeface="Calibri" panose="020F0502020204030204" pitchFamily="34" charset="0"/>
                <a:cs typeface="Calibri" panose="020F0502020204030204" pitchFamily="34" charset="0"/>
              </a:rPr>
              <a:t>Opatrovník poškozeného v adhezním řízení podle       § 45 trestního řádu – úkon podle přisouzené náhrady škody,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1200 až 5000 Kč </a:t>
            </a:r>
            <a:r>
              <a:rPr lang="cs-CZ" sz="2800" b="1" dirty="0">
                <a:latin typeface="Calibri" panose="020F0502020204030204" pitchFamily="34" charset="0"/>
                <a:cs typeface="Calibri" panose="020F0502020204030204" pitchFamily="34" charset="0"/>
              </a:rPr>
              <a:t>(§ 7, 10 odst. 5, 12a odst. 1, 2 AT)</a:t>
            </a:r>
          </a:p>
          <a:p>
            <a:r>
              <a:rPr lang="cs-CZ" sz="2800" b="1" dirty="0">
                <a:latin typeface="Calibri" panose="020F0502020204030204" pitchFamily="34" charset="0"/>
                <a:cs typeface="Calibri" panose="020F0502020204030204" pitchFamily="34" charset="0"/>
              </a:rPr>
              <a:t>Opatrovník nezletilého dítěte podle zákona č. 218/2003 Sb., o soudnictví ve věcech mládeže – úkon dle trestní sazby (§ 7, 10, 10a, 12a AT)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800 až 5000 Kč</a:t>
            </a:r>
          </a:p>
        </p:txBody>
      </p:sp>
    </p:spTree>
    <p:extLst>
      <p:ext uri="{BB962C8B-B14F-4D97-AF65-F5344CB8AC3E}">
        <p14:creationId xmlns:p14="http://schemas.microsoft.com/office/powerpoint/2010/main" val="2596528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539552" y="188640"/>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Kárná rozhodnutí k odměně </a:t>
            </a:r>
          </a:p>
        </p:txBody>
      </p:sp>
      <p:sp>
        <p:nvSpPr>
          <p:cNvPr id="3" name="Zástupný symbol pro obsah 2"/>
          <p:cNvSpPr>
            <a:spLocks noGrp="1"/>
          </p:cNvSpPr>
          <p:nvPr>
            <p:ph idx="1"/>
          </p:nvPr>
        </p:nvSpPr>
        <p:spPr>
          <a:xfrm>
            <a:off x="189856" y="908720"/>
            <a:ext cx="8784976" cy="5544616"/>
          </a:xfrm>
        </p:spPr>
        <p:txBody>
          <a:bodyPr>
            <a:noAutofit/>
          </a:bodyPr>
          <a:lstStyle/>
          <a:p>
            <a:pPr marL="0" indent="0">
              <a:buNone/>
            </a:pPr>
            <a:endParaRPr lang="cs-CZ" sz="2400" b="1" dirty="0">
              <a:latin typeface="Calibri" panose="020F0502020204030204" pitchFamily="34" charset="0"/>
              <a:cs typeface="Calibri" panose="020F0502020204030204" pitchFamily="34" charset="0"/>
            </a:endParaRPr>
          </a:p>
          <a:p>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K 134/2012 ze dne 15. 7. 2013: </a:t>
            </a:r>
            <a:r>
              <a:rPr lang="cs-CZ" sz="2400" b="1" dirty="0">
                <a:latin typeface="Calibri" panose="020F0502020204030204" pitchFamily="34" charset="0"/>
                <a:cs typeface="Calibri" panose="020F0502020204030204" pitchFamily="34" charset="0"/>
              </a:rPr>
              <a:t>Je kárným proviněním, jestliže advokát po uzavření dohody o smluvní odměně odešle nepodepsanou fakturu s nepřezkoumatelným obsahem, a dále když pak k vymáhání použije informace, které získal v souvislosti   s poskytováním právní služby. Za toto jednání byla advokátovi uložena pokuta ve výši 80.000 Kč. </a:t>
            </a:r>
          </a:p>
          <a:p>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K 62/2014 ze dne 10. 10. 2014: </a:t>
            </a:r>
            <a:r>
              <a:rPr lang="cs-CZ" sz="2400" b="1" dirty="0">
                <a:latin typeface="Calibri" panose="020F0502020204030204" pitchFamily="34" charset="0"/>
                <a:cs typeface="Calibri" panose="020F0502020204030204" pitchFamily="34" charset="0"/>
              </a:rPr>
              <a:t>Je kárným proviněním, jestliže advokát postoupí svoji pohledávku vůči klientovi a pak zastupuje při vymáhání proti bývalému klientovi. Za toto jednání uložena advokátovi pokuta 15.000 Kč.</a:t>
            </a:r>
          </a:p>
          <a:p>
            <a:r>
              <a:rPr lang="cs-CZ" sz="2400" b="1" dirty="0">
                <a:latin typeface="Calibri" panose="020F0502020204030204" pitchFamily="34" charset="0"/>
                <a:cs typeface="Calibri" panose="020F0502020204030204" pitchFamily="34" charset="0"/>
              </a:rPr>
              <a:t>ALE: advokát nebude postižen, pokud se splete nebo vyúčtuje podle špatného ustanovení AT!</a:t>
            </a:r>
          </a:p>
        </p:txBody>
      </p:sp>
    </p:spTree>
    <p:extLst>
      <p:ext uri="{BB962C8B-B14F-4D97-AF65-F5344CB8AC3E}">
        <p14:creationId xmlns:p14="http://schemas.microsoft.com/office/powerpoint/2010/main" val="266383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41690" y="188640"/>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Rodiče</a:t>
            </a:r>
          </a:p>
        </p:txBody>
      </p:sp>
      <p:sp>
        <p:nvSpPr>
          <p:cNvPr id="3" name="Zástupný symbol pro obsah 2"/>
          <p:cNvSpPr>
            <a:spLocks noGrp="1"/>
          </p:cNvSpPr>
          <p:nvPr>
            <p:ph idx="1"/>
          </p:nvPr>
        </p:nvSpPr>
        <p:spPr>
          <a:xfrm>
            <a:off x="467544" y="1400598"/>
            <a:ext cx="8229600" cy="5476452"/>
          </a:xfrm>
        </p:spPr>
        <p:txBody>
          <a:bodyPr>
            <a:normAutofit fontScale="92500" lnSpcReduction="100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Všichni lidé jsou si rovni!</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Každý má právo na svou cestu ke štěstí         (§ 3 odst. 1 </a:t>
            </a:r>
            <a:r>
              <a:rPr lang="cs-CZ" sz="3600" b="1" dirty="0" err="1">
                <a:latin typeface="Calibri" panose="020F0502020204030204" pitchFamily="34" charset="0"/>
                <a:cs typeface="Calibri" panose="020F0502020204030204" pitchFamily="34" charset="0"/>
              </a:rPr>
              <a:t>obč</a:t>
            </a:r>
            <a:r>
              <a:rPr lang="cs-CZ" sz="3600" b="1" dirty="0">
                <a:latin typeface="Calibri" panose="020F0502020204030204" pitchFamily="34" charset="0"/>
                <a:cs typeface="Calibri" panose="020F0502020204030204" pitchFamily="34" charset="0"/>
              </a:rPr>
              <a:t>. zák.)!</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Každý má právo říci svůj názor!</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Důsledek?</a:t>
            </a:r>
          </a:p>
          <a:p>
            <a:pPr>
              <a:buClr>
                <a:schemeClr val="accent3"/>
              </a:buClr>
              <a:buFont typeface="Wingdings 2"/>
              <a:buChar char=""/>
              <a:defRPr/>
            </a:pPr>
            <a:r>
              <a:rPr lang="cs-CZ" sz="3600" b="1" dirty="0">
                <a:latin typeface="Calibri" panose="020F0502020204030204" pitchFamily="34" charset="0"/>
                <a:cs typeface="Calibri" panose="020F0502020204030204" pitchFamily="34" charset="0"/>
              </a:rPr>
              <a:t>Polovina všech nezletilých dětí žije                 s rodiči v nesezdaném partnerství.</a:t>
            </a:r>
          </a:p>
          <a:p>
            <a:pPr>
              <a:buClr>
                <a:schemeClr val="accent3"/>
              </a:buClr>
              <a:buFont typeface="Wingdings 2"/>
              <a:buChar char=""/>
              <a:defRPr/>
            </a:pPr>
            <a:r>
              <a:rPr lang="cs-CZ" sz="3600" b="1" dirty="0">
                <a:latin typeface="Calibri" panose="020F0502020204030204" pitchFamily="34" charset="0"/>
                <a:cs typeface="Calibri" panose="020F0502020204030204" pitchFamily="34" charset="0"/>
              </a:rPr>
              <a:t>Polovina všech nezletilých dětí nežije             s jedním z rodičů (= polovina partnerství       a manželství se rozpadá).</a:t>
            </a:r>
          </a:p>
          <a:p>
            <a:pPr>
              <a:buClr>
                <a:schemeClr val="accent3"/>
              </a:buClr>
              <a:buFont typeface="Wingdings 2"/>
              <a:buChar char=""/>
              <a:defRPr/>
            </a:pPr>
            <a:r>
              <a:rPr lang="cs-CZ" sz="3600" b="1" dirty="0">
                <a:latin typeface="Calibri" panose="020F0502020204030204" pitchFamily="34" charset="0"/>
                <a:cs typeface="Calibri" panose="020F0502020204030204" pitchFamily="34" charset="0"/>
              </a:rPr>
              <a:t>Muži se nechtějí ženit ani vázat!</a:t>
            </a:r>
          </a:p>
          <a:p>
            <a:pPr marL="274320" indent="-274320" fontAlgn="auto">
              <a:spcAft>
                <a:spcPts val="0"/>
              </a:spcAft>
              <a:buClr>
                <a:schemeClr val="accent3"/>
              </a:buClr>
              <a:buFont typeface="Wingdings 2"/>
              <a:buChar char=""/>
              <a:defRPr/>
            </a:pPr>
            <a:endParaRPr lang="cs-CZ"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539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5361" name="Nadpis 1"/>
          <p:cNvSpPr>
            <a:spLocks noGrp="1"/>
          </p:cNvSpPr>
          <p:nvPr>
            <p:ph type="title"/>
          </p:nvPr>
        </p:nvSpPr>
        <p:spPr>
          <a:xfrm>
            <a:off x="539552" y="260648"/>
            <a:ext cx="8229600" cy="1211957"/>
          </a:xfrm>
        </p:spPr>
        <p:txBody>
          <a:bodyPr/>
          <a:lstStyle/>
          <a:p>
            <a:pPr algn="ctr"/>
            <a:r>
              <a:rPr lang="cs-CZ" b="1" dirty="0">
                <a:solidFill>
                  <a:schemeClr val="tx1"/>
                </a:solidFill>
                <a:latin typeface="Calibri" panose="020F0502020204030204" pitchFamily="34" charset="0"/>
                <a:cs typeface="Calibri" panose="020F0502020204030204" pitchFamily="34" charset="0"/>
              </a:rPr>
              <a:t>Jak se rodiče rozcházejí</a:t>
            </a:r>
          </a:p>
        </p:txBody>
      </p:sp>
      <p:graphicFrame>
        <p:nvGraphicFramePr>
          <p:cNvPr id="8" name="Zástupný symbol pro obsah 7"/>
          <p:cNvGraphicFramePr>
            <a:graphicFrameLocks noGrp="1"/>
          </p:cNvGraphicFramePr>
          <p:nvPr>
            <p:ph idx="1"/>
            <p:extLst>
              <p:ext uri="{D42A27DB-BD31-4B8C-83A1-F6EECF244321}">
                <p14:modId xmlns:p14="http://schemas.microsoft.com/office/powerpoint/2010/main" val="1293381478"/>
              </p:ext>
            </p:extLst>
          </p:nvPr>
        </p:nvGraphicFramePr>
        <p:xfrm>
          <a:off x="0" y="1628800"/>
          <a:ext cx="9144000" cy="5205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1426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539552" y="260648"/>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 čem bude řeč</a:t>
            </a:r>
          </a:p>
        </p:txBody>
      </p:sp>
      <p:sp>
        <p:nvSpPr>
          <p:cNvPr id="3" name="Zástupný symbol pro obsah 2"/>
          <p:cNvSpPr>
            <a:spLocks noGrp="1"/>
          </p:cNvSpPr>
          <p:nvPr>
            <p:ph idx="1"/>
          </p:nvPr>
        </p:nvSpPr>
        <p:spPr>
          <a:xfrm>
            <a:off x="611560" y="863752"/>
            <a:ext cx="8229600" cy="5976663"/>
          </a:xfrm>
        </p:spPr>
        <p:txBody>
          <a:bodyPr>
            <a:normAutofit fontScale="92500" lnSpcReduction="20000"/>
          </a:bodyPr>
          <a:lstStyle/>
          <a:p>
            <a:pPr marL="0" indent="0" fontAlgn="auto">
              <a:lnSpc>
                <a:spcPct val="120000"/>
              </a:lnSpc>
              <a:spcAft>
                <a:spcPts val="0"/>
              </a:spcAft>
              <a:buClr>
                <a:schemeClr val="accent3"/>
              </a:buClr>
              <a:buNone/>
              <a:defRPr/>
            </a:pPr>
            <a:endParaRPr lang="cs-CZ" sz="3600" b="1" dirty="0">
              <a:latin typeface="Calibri" panose="020F0502020204030204" pitchFamily="34" charset="0"/>
              <a:cs typeface="Calibri" panose="020F0502020204030204" pitchFamily="34" charset="0"/>
            </a:endParaRP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Etika rodinného advokáta a jeho úlohu         v rodinném sporu</a:t>
            </a: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Odměna advokáta v rodinném sporu</a:t>
            </a: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Klienti a jejich požadavky</a:t>
            </a: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Další hráči ve hře: soudce, OSPOD, znalec</a:t>
            </a:r>
          </a:p>
          <a:p>
            <a:pPr>
              <a:lnSpc>
                <a:spcPct val="120000"/>
              </a:lnSpc>
              <a:buClr>
                <a:schemeClr val="accent3"/>
              </a:buClr>
              <a:buFont typeface="Wingdings 2"/>
              <a:buChar char=""/>
              <a:defRPr/>
            </a:pPr>
            <a:r>
              <a:rPr lang="cs-CZ" sz="3600" b="1" dirty="0">
                <a:latin typeface="Calibri" panose="020F0502020204030204" pitchFamily="34" charset="0"/>
                <a:cs typeface="Calibri" panose="020F0502020204030204" pitchFamily="34" charset="0"/>
              </a:rPr>
              <a:t>Právní postavení dítěte</a:t>
            </a: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Procesní komplikace</a:t>
            </a: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Proklínaná střídavá péče</a:t>
            </a: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Výživné na nezletilé děti, úroky</a:t>
            </a:r>
          </a:p>
          <a:p>
            <a:pPr marL="274320" indent="-274320" fontAlgn="auto">
              <a:lnSpc>
                <a:spcPct val="120000"/>
              </a:lnSpc>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Judikatura</a:t>
            </a:r>
          </a:p>
          <a:p>
            <a:pPr marL="0" indent="0" fontAlgn="auto">
              <a:spcAft>
                <a:spcPts val="0"/>
              </a:spcAft>
              <a:buClr>
                <a:schemeClr val="accent3"/>
              </a:buClr>
              <a:buNone/>
              <a:defRPr/>
            </a:pPr>
            <a:endParaRPr lang="cs-CZ" sz="3600" b="1" dirty="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899592" y="258678"/>
            <a:ext cx="7992888" cy="1730162"/>
          </a:xfrm>
        </p:spPr>
        <p:txBody>
          <a:bodyPr/>
          <a:lstStyle/>
          <a:p>
            <a:pPr algn="ctr"/>
            <a:r>
              <a:rPr lang="cs-CZ" b="1" dirty="0">
                <a:solidFill>
                  <a:schemeClr val="accent1">
                    <a:lumMod val="60000"/>
                    <a:lumOff val="40000"/>
                  </a:schemeClr>
                </a:solidFill>
                <a:latin typeface="+mn-lt"/>
              </a:rPr>
              <a:t>Proč otcové trvají na střídavé péči?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92501"/>
            <a:ext cx="7056784" cy="4706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64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140596"/>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Judikatura – styk dítěte s druhým rodičem</a:t>
            </a:r>
          </a:p>
        </p:txBody>
      </p:sp>
      <p:sp>
        <p:nvSpPr>
          <p:cNvPr id="3" name="Zástupný symbol pro obsah 2"/>
          <p:cNvSpPr>
            <a:spLocks noGrp="1"/>
          </p:cNvSpPr>
          <p:nvPr>
            <p:ph idx="1"/>
          </p:nvPr>
        </p:nvSpPr>
        <p:spPr>
          <a:xfrm>
            <a:off x="446856" y="1124744"/>
            <a:ext cx="8229600" cy="5536281"/>
          </a:xfrm>
        </p:spPr>
        <p:txBody>
          <a:bodyPr>
            <a:normAutofit/>
          </a:bodyPr>
          <a:lstStyle/>
          <a:p>
            <a:r>
              <a:rPr lang="cs-CZ" b="1" dirty="0">
                <a:solidFill>
                  <a:schemeClr val="accent1">
                    <a:lumMod val="60000"/>
                    <a:lumOff val="40000"/>
                  </a:schemeClr>
                </a:solidFill>
                <a:cs typeface="Calibri" panose="020F0502020204030204" pitchFamily="34" charset="0"/>
              </a:rPr>
              <a:t>Nález ÚS ze dne 20. 12. 2017, </a:t>
            </a:r>
            <a:r>
              <a:rPr lang="cs-CZ" b="1" dirty="0" err="1">
                <a:solidFill>
                  <a:schemeClr val="accent1">
                    <a:lumMod val="60000"/>
                    <a:lumOff val="40000"/>
                  </a:schemeClr>
                </a:solidFill>
                <a:cs typeface="Calibri" panose="020F0502020204030204" pitchFamily="34" charset="0"/>
              </a:rPr>
              <a:t>sp</a:t>
            </a:r>
            <a:r>
              <a:rPr lang="cs-CZ" b="1" dirty="0">
                <a:solidFill>
                  <a:schemeClr val="accent1">
                    <a:lumMod val="60000"/>
                    <a:lumOff val="40000"/>
                  </a:schemeClr>
                </a:solidFill>
                <a:cs typeface="Calibri" panose="020F0502020204030204" pitchFamily="34" charset="0"/>
              </a:rPr>
              <a:t>. zn. I. ÚS 3296/17: </a:t>
            </a:r>
            <a:r>
              <a:rPr lang="cs-CZ" b="1" dirty="0">
                <a:cs typeface="Calibri" panose="020F0502020204030204" pitchFamily="34" charset="0"/>
              </a:rPr>
              <a:t>N</a:t>
            </a:r>
            <a:r>
              <a:rPr lang="cs-CZ" b="1" dirty="0"/>
              <a:t>ávštěvy nezletilých dětí ve věznici nejsou právně ani fakticky vyloučeny, proto je třeba, aby se soud zabýval tím, zda a za jakých podmínek by mohl být osobní kontakt dítěte s odsouzeným nebo vězněným rodičem realizován. Zachování osobního kontaktu vězněných rodičů s jejich nezletilými dětmi a rozvoj existujících rodinných vazeb je přitom pravidlem; vyloučení osobního styku je výjimkou, která musí být postavena na přesvědčivých a závažných důvodech. </a:t>
            </a:r>
          </a:p>
          <a:p>
            <a:r>
              <a:rPr lang="cs-CZ" b="1" dirty="0">
                <a:solidFill>
                  <a:schemeClr val="accent1">
                    <a:lumMod val="60000"/>
                    <a:lumOff val="40000"/>
                  </a:schemeClr>
                </a:solidFill>
                <a:cs typeface="Calibri" panose="020F0502020204030204" pitchFamily="34" charset="0"/>
              </a:rPr>
              <a:t>Nález ÚS ze dne 21. 11. 2017, </a:t>
            </a:r>
            <a:r>
              <a:rPr lang="cs-CZ" b="1" dirty="0" err="1">
                <a:solidFill>
                  <a:schemeClr val="accent1">
                    <a:lumMod val="60000"/>
                    <a:lumOff val="40000"/>
                  </a:schemeClr>
                </a:solidFill>
                <a:cs typeface="Calibri" panose="020F0502020204030204" pitchFamily="34" charset="0"/>
              </a:rPr>
              <a:t>sp</a:t>
            </a:r>
            <a:r>
              <a:rPr lang="cs-CZ" b="1" dirty="0">
                <a:solidFill>
                  <a:schemeClr val="accent1">
                    <a:lumMod val="60000"/>
                    <a:lumOff val="40000"/>
                  </a:schemeClr>
                </a:solidFill>
                <a:cs typeface="Calibri" panose="020F0502020204030204" pitchFamily="34" charset="0"/>
              </a:rPr>
              <a:t>. zn. IV. ÚS 1921/17: </a:t>
            </a:r>
            <a:r>
              <a:rPr lang="cs-CZ" b="1" dirty="0"/>
              <a:t>Má-li být upraven styk nerezidentního rodiče přiměřeně, je nutné, aby měl možnost být s dítětem i na Štědrý den („nejsvátečnější“ den v roce) obdobně jako matka dítěte. Vánoce nejsou jedinými významnými svátky, a proto je přinejmenším vhodné v případě nedohody mezi rodiči do výroku o úpravě styku zahrnout i svátky další. Stejně je třeba pamatovat i na prázdniny, nejen na ty letní. Styk obou rodičů lze upravit tak, aby mohli o syna rovnoměrně pečovat v režimu „lichý a sudý rok“. Z žádného zákonného ustanovení také nevyplývá, že by muselo být povinností otce „převzít nezletilého v místě bydliště matky a tam jej také po skončení styku předat“. </a:t>
            </a:r>
            <a:endParaRPr lang="cs-CZ" b="1" dirty="0">
              <a:cs typeface="Calibri" panose="020F0502020204030204" pitchFamily="34" charset="0"/>
            </a:endParaRPr>
          </a:p>
        </p:txBody>
      </p:sp>
    </p:spTree>
    <p:extLst>
      <p:ext uri="{BB962C8B-B14F-4D97-AF65-F5344CB8AC3E}">
        <p14:creationId xmlns:p14="http://schemas.microsoft.com/office/powerpoint/2010/main" val="33785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476672"/>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 co všechno se rodiče mohou hádat?</a:t>
            </a:r>
          </a:p>
        </p:txBody>
      </p:sp>
      <p:sp>
        <p:nvSpPr>
          <p:cNvPr id="3" name="Zástupný symbol pro obsah 2"/>
          <p:cNvSpPr>
            <a:spLocks noGrp="1"/>
          </p:cNvSpPr>
          <p:nvPr>
            <p:ph idx="1"/>
          </p:nvPr>
        </p:nvSpPr>
        <p:spPr>
          <a:xfrm>
            <a:off x="446856" y="1628800"/>
            <a:ext cx="8229600" cy="5032225"/>
          </a:xfrm>
        </p:spPr>
        <p:txBody>
          <a:bodyPr>
            <a:normAutofit/>
          </a:bodyPr>
          <a:lstStyle/>
          <a:p>
            <a:r>
              <a:rPr lang="cs-CZ" sz="2400" b="1" dirty="0">
                <a:cs typeface="Calibri" panose="020F0502020204030204" pitchFamily="34" charset="0"/>
              </a:rPr>
              <a:t>O školu </a:t>
            </a:r>
          </a:p>
          <a:p>
            <a:r>
              <a:rPr lang="cs-CZ" sz="2400" b="1" dirty="0">
                <a:cs typeface="Calibri" panose="020F0502020204030204" pitchFamily="34" charset="0"/>
              </a:rPr>
              <a:t>o jméno </a:t>
            </a:r>
          </a:p>
          <a:p>
            <a:r>
              <a:rPr lang="cs-CZ" sz="2400" b="1" dirty="0">
                <a:cs typeface="Calibri" panose="020F0502020204030204" pitchFamily="34" charset="0"/>
              </a:rPr>
              <a:t>o očkování </a:t>
            </a:r>
          </a:p>
          <a:p>
            <a:r>
              <a:rPr lang="cs-CZ" sz="2400" b="1" dirty="0">
                <a:cs typeface="Calibri" panose="020F0502020204030204" pitchFamily="34" charset="0"/>
              </a:rPr>
              <a:t>o mimoškolní aktivity </a:t>
            </a:r>
          </a:p>
          <a:p>
            <a:r>
              <a:rPr lang="cs-CZ" sz="2400" b="1" dirty="0">
                <a:cs typeface="Calibri" panose="020F0502020204030204" pitchFamily="34" charset="0"/>
              </a:rPr>
              <a:t>o lékařské zákroky …. </a:t>
            </a:r>
          </a:p>
          <a:p>
            <a:r>
              <a:rPr lang="cs-CZ" sz="2400" b="1" dirty="0">
                <a:solidFill>
                  <a:schemeClr val="accent1">
                    <a:lumMod val="60000"/>
                    <a:lumOff val="40000"/>
                  </a:schemeClr>
                </a:solidFill>
                <a:cs typeface="Calibri" panose="020F0502020204030204" pitchFamily="34" charset="0"/>
              </a:rPr>
              <a:t>Nález ÚS ze dne 9. 1. 2018, </a:t>
            </a:r>
            <a:r>
              <a:rPr lang="cs-CZ" sz="2400" b="1" dirty="0" err="1">
                <a:solidFill>
                  <a:schemeClr val="accent1">
                    <a:lumMod val="60000"/>
                    <a:lumOff val="40000"/>
                  </a:schemeClr>
                </a:solidFill>
                <a:cs typeface="Calibri" panose="020F0502020204030204" pitchFamily="34" charset="0"/>
              </a:rPr>
              <a:t>sp</a:t>
            </a:r>
            <a:r>
              <a:rPr lang="cs-CZ" sz="2400" b="1" dirty="0">
                <a:solidFill>
                  <a:schemeClr val="accent1">
                    <a:lumMod val="60000"/>
                    <a:lumOff val="40000"/>
                  </a:schemeClr>
                </a:solidFill>
                <a:cs typeface="Calibri" panose="020F0502020204030204" pitchFamily="34" charset="0"/>
              </a:rPr>
              <a:t>. zn. IV. ÚS 3749/17: </a:t>
            </a:r>
            <a:r>
              <a:rPr lang="cs-CZ" sz="2400" b="1" dirty="0">
                <a:cs typeface="Calibri" panose="020F0502020204030204" pitchFamily="34" charset="0"/>
              </a:rPr>
              <a:t>Předběžným opatřením nelze řešit odklad povinné školní docházky jen proto, že rodiče nejsou schopni se domluvit na volbě školy dítěte. Konflikt rodičů nemůže být důvodem ani pro dodatečný odklad.</a:t>
            </a:r>
          </a:p>
        </p:txBody>
      </p:sp>
    </p:spTree>
    <p:extLst>
      <p:ext uri="{BB962C8B-B14F-4D97-AF65-F5344CB8AC3E}">
        <p14:creationId xmlns:p14="http://schemas.microsoft.com/office/powerpoint/2010/main" val="10849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140596"/>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může pomoci OSPOD?</a:t>
            </a:r>
          </a:p>
        </p:txBody>
      </p:sp>
      <p:sp>
        <p:nvSpPr>
          <p:cNvPr id="3" name="Zástupný symbol pro obsah 2"/>
          <p:cNvSpPr>
            <a:spLocks noGrp="1"/>
          </p:cNvSpPr>
          <p:nvPr>
            <p:ph idx="1"/>
          </p:nvPr>
        </p:nvSpPr>
        <p:spPr>
          <a:xfrm>
            <a:off x="467544" y="755582"/>
            <a:ext cx="8229600" cy="5536281"/>
          </a:xfrm>
        </p:spPr>
        <p:txBody>
          <a:bodyPr>
            <a:normAutofit fontScale="92500" lnSpcReduction="20000"/>
          </a:bodyPr>
          <a:lstStyle/>
          <a:p>
            <a:pPr marL="0" indent="0" fontAlgn="auto">
              <a:spcAft>
                <a:spcPts val="0"/>
              </a:spcAft>
              <a:buClr>
                <a:schemeClr val="accent3"/>
              </a:buClr>
              <a:buNone/>
              <a:defRPr/>
            </a:pPr>
            <a:endParaRPr lang="cs-CZ" sz="3600" b="1" dirty="0">
              <a:latin typeface="Calibri" panose="020F0502020204030204" pitchFamily="34" charset="0"/>
              <a:cs typeface="Calibri" panose="020F0502020204030204" pitchFamily="34" charset="0"/>
            </a:endParaRP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Podá návrh na zahájení řízení.</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Podá návrh na vydání předběžného opatření.</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Doporučí nařízení mediace.</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Přesvědčí rodiče k dohodě.</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Zpracuje návrh dohody.</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Provede šetření u obou rodičů.</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Zjistí názor dítěte, aby nebylo třeba vyslýchat je před soudem.</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Odmítne snahy rodičů postavit se na jednu stranu.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Aktuální debaty o kolizní opatrovníkovi???</a:t>
            </a:r>
          </a:p>
        </p:txBody>
      </p:sp>
    </p:spTree>
    <p:extLst>
      <p:ext uri="{BB962C8B-B14F-4D97-AF65-F5344CB8AC3E}">
        <p14:creationId xmlns:p14="http://schemas.microsoft.com/office/powerpoint/2010/main" val="64702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332656"/>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Novela </a:t>
            </a:r>
            <a:r>
              <a:rPr lang="cs-CZ"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b="1" dirty="0">
                <a:solidFill>
                  <a:schemeClr val="accent1">
                    <a:lumMod val="60000"/>
                    <a:lumOff val="40000"/>
                  </a:schemeClr>
                </a:solidFill>
                <a:latin typeface="Calibri" panose="020F0502020204030204" pitchFamily="34" charset="0"/>
                <a:cs typeface="Calibri" panose="020F0502020204030204" pitchFamily="34" charset="0"/>
              </a:rPr>
              <a:t>. zákoníku - zákon č. 460/2016 Sb.</a:t>
            </a:r>
          </a:p>
        </p:txBody>
      </p:sp>
      <p:sp>
        <p:nvSpPr>
          <p:cNvPr id="3" name="Zástupný symbol pro obsah 2"/>
          <p:cNvSpPr>
            <a:spLocks noGrp="1"/>
          </p:cNvSpPr>
          <p:nvPr>
            <p:ph idx="1"/>
          </p:nvPr>
        </p:nvSpPr>
        <p:spPr>
          <a:xfrm>
            <a:off x="468261" y="1372168"/>
            <a:ext cx="8229600" cy="5184575"/>
          </a:xfrm>
        </p:spPr>
        <p:txBody>
          <a:bodyPr>
            <a:normAutofit/>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Účinnost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28. 2. 2017</a:t>
            </a:r>
            <a:r>
              <a:rPr lang="cs-CZ" sz="3600" b="1" dirty="0">
                <a:latin typeface="Calibri" panose="020F0502020204030204" pitchFamily="34" charset="0"/>
                <a:cs typeface="Calibri" panose="020F0502020204030204" pitchFamily="34" charset="0"/>
              </a:rPr>
              <a:t>. </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Mělo jít o technickou novelu (několik drobností).</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Namísto toho 33 podstatných změn.</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Nezletilý nad 15 let s dokončenou školní docházkou může pracovat (§ 35).</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Svéprávnost lze omezit na 5 let (§ 59).</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Zákonný souhlas pro darování těla pro vědecké účely (§ 113-117).</a:t>
            </a:r>
          </a:p>
        </p:txBody>
      </p:sp>
    </p:spTree>
    <p:extLst>
      <p:ext uri="{BB962C8B-B14F-4D97-AF65-F5344CB8AC3E}">
        <p14:creationId xmlns:p14="http://schemas.microsoft.com/office/powerpoint/2010/main" val="2039461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539552" y="116632"/>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Ještě novela NOZ</a:t>
            </a:r>
          </a:p>
        </p:txBody>
      </p:sp>
      <p:sp>
        <p:nvSpPr>
          <p:cNvPr id="3" name="Zástupný symbol pro obsah 2"/>
          <p:cNvSpPr>
            <a:spLocks noGrp="1"/>
          </p:cNvSpPr>
          <p:nvPr>
            <p:ph idx="1"/>
          </p:nvPr>
        </p:nvSpPr>
        <p:spPr>
          <a:xfrm>
            <a:off x="467544" y="1124744"/>
            <a:ext cx="8229600" cy="5752305"/>
          </a:xfrm>
        </p:spPr>
        <p:txBody>
          <a:bodyPr>
            <a:normAutofit lnSpcReduction="10000"/>
          </a:bodyPr>
          <a:lstStyle/>
          <a:p>
            <a:pPr>
              <a:buClr>
                <a:schemeClr val="accent3"/>
              </a:buClr>
              <a:buFont typeface="Wingdings 2"/>
              <a:buChar char=""/>
              <a:defRPr/>
            </a:pPr>
            <a:r>
              <a:rPr lang="cs-CZ" sz="2800" b="1" dirty="0">
                <a:solidFill>
                  <a:schemeClr val="accent1">
                    <a:lumMod val="60000"/>
                    <a:lumOff val="40000"/>
                  </a:schemeClr>
                </a:solidFill>
                <a:latin typeface="Calibri" panose="020F0502020204030204" pitchFamily="34" charset="0"/>
                <a:cs typeface="Calibri" panose="020F0502020204030204" pitchFamily="34" charset="0"/>
              </a:rPr>
              <a:t>Po osobě výživou povinné, která je v prodlení s placením výživného, může osoba oprávněná požadovat zaplacení úroku z prodlení (§ 921 odst. 2). </a:t>
            </a:r>
            <a:r>
              <a:rPr lang="cs-CZ" sz="2800" b="1" dirty="0">
                <a:solidFill>
                  <a:schemeClr val="tx2"/>
                </a:solidFill>
                <a:latin typeface="Calibri" panose="020F0502020204030204" pitchFamily="34" charset="0"/>
                <a:cs typeface="Calibri" panose="020F0502020204030204" pitchFamily="34" charset="0"/>
              </a:rPr>
              <a:t>(výše podle nařízení vlády č. 351/2013 Sb., viz § 2: roční úrok odpovídá výši </a:t>
            </a:r>
            <a:r>
              <a:rPr lang="cs-CZ" sz="2800" b="1" dirty="0" err="1">
                <a:solidFill>
                  <a:schemeClr val="tx2"/>
                </a:solidFill>
                <a:latin typeface="Calibri" panose="020F0502020204030204" pitchFamily="34" charset="0"/>
                <a:cs typeface="Calibri" panose="020F0502020204030204" pitchFamily="34" charset="0"/>
              </a:rPr>
              <a:t>repo</a:t>
            </a:r>
            <a:r>
              <a:rPr lang="cs-CZ" sz="2800" b="1" dirty="0">
                <a:solidFill>
                  <a:schemeClr val="tx2"/>
                </a:solidFill>
                <a:latin typeface="Calibri" panose="020F0502020204030204" pitchFamily="34" charset="0"/>
                <a:cs typeface="Calibri" panose="020F0502020204030204" pitchFamily="34" charset="0"/>
              </a:rPr>
              <a:t> sazby stanovené ČNB pro první den kalendářního pololetí, v němž došlo k prodlení, zvýšené o 8 procentních bodů.</a:t>
            </a:r>
          </a:p>
          <a:p>
            <a:pPr marL="274320" indent="-274320" fontAlgn="auto">
              <a:spcAft>
                <a:spcPts val="0"/>
              </a:spcAft>
              <a:buClr>
                <a:schemeClr val="accent3"/>
              </a:buClr>
              <a:buFont typeface="Wingdings 2"/>
              <a:buChar char=""/>
              <a:defRPr/>
            </a:pPr>
            <a:r>
              <a:rPr lang="cs-CZ" sz="2800" b="1" dirty="0">
                <a:solidFill>
                  <a:schemeClr val="tx2"/>
                </a:solidFill>
                <a:latin typeface="Calibri" panose="020F0502020204030204" pitchFamily="34" charset="0"/>
                <a:cs typeface="Calibri" panose="020F0502020204030204" pitchFamily="34" charset="0"/>
              </a:rPr>
              <a:t>Spoluvlastníkům se vrací předkupní právo (§ 1124).</a:t>
            </a:r>
          </a:p>
          <a:p>
            <a:pPr marL="274320" indent="-274320" fontAlgn="auto">
              <a:spcAft>
                <a:spcPts val="0"/>
              </a:spcAft>
              <a:buClr>
                <a:schemeClr val="accent3"/>
              </a:buClr>
              <a:buFont typeface="Wingdings 2"/>
              <a:buChar char=""/>
              <a:defRPr/>
            </a:pPr>
            <a:r>
              <a:rPr lang="cs-CZ" sz="2800" b="1" dirty="0">
                <a:solidFill>
                  <a:schemeClr val="tx2"/>
                </a:solidFill>
                <a:latin typeface="Calibri" panose="020F0502020204030204" pitchFamily="34" charset="0"/>
                <a:cs typeface="Calibri" panose="020F0502020204030204" pitchFamily="34" charset="0"/>
              </a:rPr>
              <a:t>Zásadní změny a zúžení u svěřenských fondů                 (§ 1451-1474) –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účinnost 1. 1. 2018</a:t>
            </a:r>
          </a:p>
          <a:p>
            <a:pPr marL="274320" indent="-274320" fontAlgn="auto">
              <a:spcAft>
                <a:spcPts val="0"/>
              </a:spcAft>
              <a:buClr>
                <a:schemeClr val="accent3"/>
              </a:buClr>
              <a:buFont typeface="Wingdings 2"/>
              <a:buChar char=""/>
              <a:defRPr/>
            </a:pPr>
            <a:r>
              <a:rPr lang="cs-CZ" sz="2800" b="1" dirty="0">
                <a:solidFill>
                  <a:schemeClr val="tx2"/>
                </a:solidFill>
                <a:latin typeface="Calibri" panose="020F0502020204030204" pitchFamily="34" charset="0"/>
                <a:cs typeface="Calibri" panose="020F0502020204030204" pitchFamily="34" charset="0"/>
              </a:rPr>
              <a:t>Spotřebitelské právo (§ 1867).</a:t>
            </a:r>
          </a:p>
          <a:p>
            <a:pPr marL="274320" indent="-274320" fontAlgn="auto">
              <a:spcAft>
                <a:spcPts val="0"/>
              </a:spcAft>
              <a:buClr>
                <a:schemeClr val="accent3"/>
              </a:buClr>
              <a:buFont typeface="Wingdings 2"/>
              <a:buChar char=""/>
              <a:defRPr/>
            </a:pPr>
            <a:r>
              <a:rPr lang="cs-CZ" sz="2800" b="1" dirty="0">
                <a:solidFill>
                  <a:schemeClr val="tx2"/>
                </a:solidFill>
                <a:latin typeface="Calibri" panose="020F0502020204030204" pitchFamily="34" charset="0"/>
                <a:cs typeface="Calibri" panose="020F0502020204030204" pitchFamily="34" charset="0"/>
              </a:rPr>
              <a:t>Další novela zákonem č. 303/2017 Sb. (zrušena veřejná prospěšnost, účinnost od 1. 1. 2018)</a:t>
            </a:r>
          </a:p>
          <a:p>
            <a:pPr marL="274320" indent="-274320" fontAlgn="auto">
              <a:spcAft>
                <a:spcPts val="0"/>
              </a:spcAft>
              <a:buClr>
                <a:schemeClr val="accent3"/>
              </a:buClr>
              <a:buFont typeface="Wingdings 2"/>
              <a:buChar char=""/>
              <a:defRPr/>
            </a:pPr>
            <a:endParaRPr lang="cs-CZ"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3517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116632"/>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Nejasnosti u úroků</a:t>
            </a:r>
          </a:p>
        </p:txBody>
      </p:sp>
      <p:sp>
        <p:nvSpPr>
          <p:cNvPr id="3" name="Zástupný symbol pro obsah 2"/>
          <p:cNvSpPr>
            <a:spLocks noGrp="1"/>
          </p:cNvSpPr>
          <p:nvPr>
            <p:ph idx="1"/>
          </p:nvPr>
        </p:nvSpPr>
        <p:spPr>
          <a:xfrm>
            <a:off x="500413" y="1124744"/>
            <a:ext cx="8229600" cy="5184575"/>
          </a:xfrm>
        </p:spPr>
        <p:txBody>
          <a:bodyPr>
            <a:normAutofit lnSpcReduction="100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Lze přiznat bez návrhu?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Lze zpětně i před 28. 2. 2017?</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Lze žalovat samostatně?</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Lze požadovat i před splatností?</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Jak se úroky počítají?</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Výše podle nařízení vlády č. 351/2013 Sb. (</a:t>
            </a:r>
            <a:r>
              <a:rPr lang="cs-CZ" sz="3600" b="1" dirty="0" err="1">
                <a:latin typeface="Calibri" panose="020F0502020204030204" pitchFamily="34" charset="0"/>
                <a:cs typeface="Calibri" panose="020F0502020204030204" pitchFamily="34" charset="0"/>
              </a:rPr>
              <a:t>repo</a:t>
            </a:r>
            <a:r>
              <a:rPr lang="cs-CZ" sz="3600" b="1" dirty="0">
                <a:latin typeface="Calibri" panose="020F0502020204030204" pitchFamily="34" charset="0"/>
                <a:cs typeface="Calibri" panose="020F0502020204030204" pitchFamily="34" charset="0"/>
              </a:rPr>
              <a:t> sazba zvýšená o 8 %) </a:t>
            </a:r>
          </a:p>
          <a:p>
            <a:pPr marL="274320" indent="-274320" fontAlgn="auto">
              <a:spcAft>
                <a:spcPts val="0"/>
              </a:spcAft>
              <a:buClr>
                <a:schemeClr val="accent3"/>
              </a:buClr>
              <a:buFont typeface="Wingdings 2"/>
              <a:buChar char=""/>
              <a:defRPr/>
            </a:pPr>
            <a:r>
              <a:rPr lang="cs-CZ" sz="3600" b="1" dirty="0" err="1">
                <a:latin typeface="Calibri" panose="020F0502020204030204" pitchFamily="34" charset="0"/>
                <a:cs typeface="Calibri" panose="020F0502020204030204" pitchFamily="34" charset="0"/>
              </a:rPr>
              <a:t>Repo</a:t>
            </a:r>
            <a:r>
              <a:rPr lang="cs-CZ" sz="3600" b="1" dirty="0">
                <a:latin typeface="Calibri" panose="020F0502020204030204" pitchFamily="34" charset="0"/>
                <a:cs typeface="Calibri" panose="020F0502020204030204" pitchFamily="34" charset="0"/>
              </a:rPr>
              <a:t> sazba: od 1. 2. 2018 činí 0,75 (úrok =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8,75 % ročně</a:t>
            </a:r>
            <a:r>
              <a:rPr lang="cs-CZ" sz="3600" b="1" dirty="0">
                <a:latin typeface="Calibri" panose="020F0502020204030204" pitchFamily="34" charset="0"/>
                <a:cs typeface="Calibri" panose="020F0502020204030204" pitchFamily="34" charset="0"/>
              </a:rPr>
              <a:t>)</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Platí i pro jiné druhy výživného?</a:t>
            </a:r>
          </a:p>
        </p:txBody>
      </p:sp>
    </p:spTree>
    <p:extLst>
      <p:ext uri="{BB962C8B-B14F-4D97-AF65-F5344CB8AC3E}">
        <p14:creationId xmlns:p14="http://schemas.microsoft.com/office/powerpoint/2010/main" val="1681571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260648"/>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Civilní soudní řízení</a:t>
            </a:r>
          </a:p>
        </p:txBody>
      </p:sp>
      <p:sp>
        <p:nvSpPr>
          <p:cNvPr id="3" name="Zástupný symbol pro obsah 2"/>
          <p:cNvSpPr>
            <a:spLocks noGrp="1"/>
          </p:cNvSpPr>
          <p:nvPr>
            <p:ph idx="1"/>
          </p:nvPr>
        </p:nvSpPr>
        <p:spPr>
          <a:xfrm>
            <a:off x="539552" y="1438445"/>
            <a:ext cx="8229600" cy="5184575"/>
          </a:xfrm>
        </p:spPr>
        <p:txBody>
          <a:bodyPr>
            <a:normAutofit/>
          </a:bodyPr>
          <a:lstStyle/>
          <a:p>
            <a:pPr marL="274320" indent="-274320" fontAlgn="auto">
              <a:spcAft>
                <a:spcPts val="0"/>
              </a:spcAft>
              <a:buClr>
                <a:schemeClr val="accent3"/>
              </a:buClr>
              <a:buFont typeface="Wingdings 2"/>
              <a:buChar char=""/>
              <a:defRPr/>
            </a:pPr>
            <a:r>
              <a:rPr lang="cs-CZ" sz="3600" b="1" dirty="0">
                <a:solidFill>
                  <a:schemeClr val="tx2"/>
                </a:solidFill>
                <a:latin typeface="Calibri" panose="020F0502020204030204" pitchFamily="34" charset="0"/>
                <a:cs typeface="Calibri" panose="020F0502020204030204" pitchFamily="34" charset="0"/>
              </a:rPr>
              <a:t>154x měněný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zákon č. 99/1963 Sb., </a:t>
            </a:r>
            <a:r>
              <a:rPr lang="cs-CZ" sz="3600" b="1" dirty="0">
                <a:solidFill>
                  <a:schemeClr val="tx2"/>
                </a:solidFill>
                <a:latin typeface="Calibri" panose="020F0502020204030204" pitchFamily="34" charset="0"/>
                <a:cs typeface="Calibri" panose="020F0502020204030204" pitchFamily="34" charset="0"/>
              </a:rPr>
              <a:t>občanský soudní řád (v roce 2017 měněn 5x).</a:t>
            </a:r>
          </a:p>
          <a:p>
            <a:pPr marL="274320" indent="-274320" fontAlgn="auto">
              <a:spcAft>
                <a:spcPts val="0"/>
              </a:spcAft>
              <a:buClr>
                <a:schemeClr val="accent3"/>
              </a:buClr>
              <a:buFont typeface="Wingdings 2"/>
              <a:buChar char=""/>
              <a:defRPr/>
            </a:pPr>
            <a:r>
              <a:rPr lang="cs-CZ" sz="3600" b="1" dirty="0">
                <a:solidFill>
                  <a:schemeClr val="tx2"/>
                </a:solidFill>
                <a:latin typeface="Calibri" panose="020F0502020204030204" pitchFamily="34" charset="0"/>
                <a:cs typeface="Calibri" panose="020F0502020204030204" pitchFamily="34" charset="0"/>
              </a:rPr>
              <a:t>Podivný a složitý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zákon č. 292/2013 Sb.,        </a:t>
            </a:r>
            <a:r>
              <a:rPr lang="cs-CZ" sz="3600" b="1" dirty="0">
                <a:solidFill>
                  <a:schemeClr val="tx2"/>
                </a:solidFill>
                <a:latin typeface="Calibri" panose="020F0502020204030204" pitchFamily="34" charset="0"/>
                <a:cs typeface="Calibri" panose="020F0502020204030204" pitchFamily="34" charset="0"/>
              </a:rPr>
              <a:t>o zvláštních řízeních soudních (měněn 9x, n</a:t>
            </a:r>
            <a:r>
              <a:rPr lang="cs-CZ" sz="3600" b="1" dirty="0">
                <a:latin typeface="Calibri" panose="020F0502020204030204" pitchFamily="34" charset="0"/>
                <a:cs typeface="Calibri" panose="020F0502020204030204" pitchFamily="34" charset="0"/>
              </a:rPr>
              <a:t>aposledy 16. 8. 2017 (zákonem č. 303/2017 Sb., účinnost od 1. 1. 2018)</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Nejdůležitější změna zákonem č. 296/2017 Sb., účinným od 30. 9. 2017 </a:t>
            </a:r>
          </a:p>
        </p:txBody>
      </p:sp>
    </p:spTree>
    <p:extLst>
      <p:ext uri="{BB962C8B-B14F-4D97-AF65-F5344CB8AC3E}">
        <p14:creationId xmlns:p14="http://schemas.microsoft.com/office/powerpoint/2010/main" val="410186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260648"/>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Novinky v civilním procesu</a:t>
            </a:r>
          </a:p>
        </p:txBody>
      </p:sp>
      <p:sp>
        <p:nvSpPr>
          <p:cNvPr id="3" name="Zástupný symbol pro obsah 2"/>
          <p:cNvSpPr>
            <a:spLocks noGrp="1"/>
          </p:cNvSpPr>
          <p:nvPr>
            <p:ph idx="1"/>
          </p:nvPr>
        </p:nvSpPr>
        <p:spPr>
          <a:xfrm>
            <a:off x="323528" y="1438445"/>
            <a:ext cx="8640960" cy="5184575"/>
          </a:xfrm>
        </p:spPr>
        <p:txBody>
          <a:bodyPr>
            <a:noAutofit/>
          </a:bodyPr>
          <a:lstStyle/>
          <a:p>
            <a:pPr marL="274320" indent="-274320" fontAlgn="auto">
              <a:spcAft>
                <a:spcPts val="0"/>
              </a:spcAft>
              <a:buClr>
                <a:schemeClr val="accent3"/>
              </a:buClr>
              <a:buFont typeface="Wingdings 2"/>
              <a:buChar char=""/>
              <a:defRPr/>
            </a:pPr>
            <a:r>
              <a:rPr lang="cs-CZ" sz="2000" b="1" dirty="0">
                <a:solidFill>
                  <a:schemeClr val="accent1">
                    <a:lumMod val="60000"/>
                    <a:lumOff val="40000"/>
                  </a:schemeClr>
                </a:solidFill>
                <a:cs typeface="Calibri" panose="020F0502020204030204" pitchFamily="34" charset="0"/>
              </a:rPr>
              <a:t>§ 20 odst. 4: </a:t>
            </a:r>
            <a:r>
              <a:rPr lang="cs-CZ" sz="2000" b="1" dirty="0"/>
              <a:t>V řízení, jehož účastníkem je nezletilý, který je schopen pochopit situaci, soud postupuje tak, aby nezletilý dostal potřebné informace                 o soudním řízení a byl informován o možných důsledcích vyhovění svému názoru i důsledcích soudního rozhodnutí. Obdobnou povinnost vůči nezletilému má i jeho zákonný zástupce nebo opatrovník.</a:t>
            </a:r>
            <a:endParaRPr lang="cs-CZ" sz="2000" b="1" dirty="0">
              <a:solidFill>
                <a:schemeClr val="tx2"/>
              </a:solidFill>
              <a:cs typeface="Calibri" panose="020F0502020204030204" pitchFamily="34" charset="0"/>
            </a:endParaRPr>
          </a:p>
          <a:p>
            <a:pPr marL="274320" indent="-274320" fontAlgn="auto">
              <a:spcAft>
                <a:spcPts val="0"/>
              </a:spcAft>
              <a:buClr>
                <a:schemeClr val="accent3"/>
              </a:buClr>
              <a:buFont typeface="Wingdings 2"/>
              <a:buChar char=""/>
              <a:defRPr/>
            </a:pPr>
            <a:r>
              <a:rPr lang="cs-CZ" sz="2000" b="1" dirty="0">
                <a:solidFill>
                  <a:schemeClr val="accent1">
                    <a:lumMod val="60000"/>
                    <a:lumOff val="40000"/>
                  </a:schemeClr>
                </a:solidFill>
                <a:cs typeface="Calibri" panose="020F0502020204030204" pitchFamily="34" charset="0"/>
              </a:rPr>
              <a:t>§ 471 odst. 2: </a:t>
            </a:r>
            <a:r>
              <a:rPr lang="cs-CZ" sz="2000" b="1" dirty="0"/>
              <a:t>Ve věcech péče soudu o nezletilé rozhoduje soud s největším urychlením. Nejsou-li dány důvody zvláštního zřetele hodné, vydá soud rozhodnutí ve věci samé zpravidla do 6 měsíců od zahájení řízení; vydá-li soud rozhodnutí po uplynutí této lhůty, uvede v odůvodnění rozhodnutí skutečnosti, pro které nebylo možné tuto lhůtu dodržet.</a:t>
            </a:r>
          </a:p>
          <a:p>
            <a:r>
              <a:rPr lang="cs-CZ" sz="2000" b="1" dirty="0">
                <a:solidFill>
                  <a:schemeClr val="accent1">
                    <a:lumMod val="60000"/>
                    <a:lumOff val="40000"/>
                  </a:schemeClr>
                </a:solidFill>
                <a:cs typeface="Calibri" panose="020F0502020204030204" pitchFamily="34" charset="0"/>
              </a:rPr>
              <a:t>§ 472a odst. 1: </a:t>
            </a:r>
            <a:r>
              <a:rPr lang="cs-CZ" sz="2000" b="1" dirty="0"/>
              <a:t>Rozhoduje-li soud o výživném pro nezletilé dítě, může               v rozhodnutí uložit i povinnost zaplatit úrok z prodlení. O úroku z prodlení soud rozhodne jen na návrh.</a:t>
            </a:r>
          </a:p>
          <a:p>
            <a:r>
              <a:rPr lang="cs-CZ" sz="2000" b="1" dirty="0">
                <a:solidFill>
                  <a:schemeClr val="accent1">
                    <a:lumMod val="60000"/>
                    <a:lumOff val="40000"/>
                  </a:schemeClr>
                </a:solidFill>
              </a:rPr>
              <a:t>Odst. 2: </a:t>
            </a:r>
            <a:r>
              <a:rPr lang="cs-CZ" sz="2000" b="1" dirty="0"/>
              <a:t>Povinnost zaplatit úrok z prodlení lze uložit i pro dávky výživného splatné v budoucnu, dostane-li se osoba výživou povinná s jejich placením  do prodlení.</a:t>
            </a:r>
            <a:endParaRPr lang="cs-CZ" sz="2000" b="1" dirty="0">
              <a:cs typeface="Calibri" panose="020F0502020204030204" pitchFamily="34" charset="0"/>
            </a:endParaRPr>
          </a:p>
        </p:txBody>
      </p:sp>
    </p:spTree>
    <p:extLst>
      <p:ext uri="{BB962C8B-B14F-4D97-AF65-F5344CB8AC3E}">
        <p14:creationId xmlns:p14="http://schemas.microsoft.com/office/powerpoint/2010/main" val="359551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260648"/>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Návrh rekodifikace civilního procesu</a:t>
            </a:r>
          </a:p>
        </p:txBody>
      </p:sp>
      <p:sp>
        <p:nvSpPr>
          <p:cNvPr id="3" name="Zástupný symbol pro obsah 2"/>
          <p:cNvSpPr>
            <a:spLocks noGrp="1"/>
          </p:cNvSpPr>
          <p:nvPr>
            <p:ph idx="1"/>
          </p:nvPr>
        </p:nvSpPr>
        <p:spPr>
          <a:xfrm>
            <a:off x="323528" y="1209971"/>
            <a:ext cx="8640960" cy="5400599"/>
          </a:xfrm>
        </p:spPr>
        <p:txBody>
          <a:bodyPr>
            <a:noAutofit/>
          </a:bodyPr>
          <a:lstStyle/>
          <a:p>
            <a:pPr marL="274320" indent="-274320">
              <a:spcAft>
                <a:spcPts val="0"/>
              </a:spcAft>
              <a:buClr>
                <a:schemeClr val="accent3"/>
              </a:buClr>
              <a:buFont typeface="Wingdings 2"/>
              <a:buChar char=""/>
              <a:defRPr/>
            </a:pPr>
            <a:r>
              <a:rPr lang="cs-CZ" sz="2800" b="1" dirty="0"/>
              <a:t>Věcný záměr </a:t>
            </a:r>
            <a:r>
              <a:rPr lang="cs-CZ" sz="2800" b="1" u="sng" dirty="0">
                <a:hlinkClick r:id="rId2"/>
              </a:rPr>
              <a:t>http://crs.justice.cz/</a:t>
            </a:r>
            <a:endParaRPr lang="cs-CZ" sz="2800" b="1" u="sng" dirty="0"/>
          </a:p>
          <a:p>
            <a:pPr marL="274320" indent="-274320">
              <a:spcAft>
                <a:spcPts val="0"/>
              </a:spcAft>
              <a:buClr>
                <a:schemeClr val="accent3"/>
              </a:buClr>
              <a:buFont typeface="Wingdings 2"/>
              <a:buChar char=""/>
              <a:defRPr/>
            </a:pPr>
            <a:r>
              <a:rPr lang="cs-CZ" sz="2800" b="1" dirty="0"/>
              <a:t>Vypracovala pracovní skupina vedena doc. Petrem Lavickým</a:t>
            </a:r>
          </a:p>
          <a:p>
            <a:pPr marL="274320" indent="-274320">
              <a:spcAft>
                <a:spcPts val="0"/>
              </a:spcAft>
              <a:buClr>
                <a:schemeClr val="accent3"/>
              </a:buClr>
              <a:buFont typeface="Wingdings 2"/>
              <a:buChar char=""/>
              <a:defRPr/>
            </a:pPr>
            <a:r>
              <a:rPr lang="cs-CZ" sz="2800" b="1" dirty="0"/>
              <a:t>Návrh počítá se zavedením advokátského procesu (povinného zastoupení advokátem) takřka ve všech věcech (výjimkou jsou např. žaloby pro částku do 50.000 Kč), s vypuštěním V. části o. s. ř., s rozšířením dovolání na všechny věci apod.</a:t>
            </a:r>
          </a:p>
          <a:p>
            <a:pPr marL="274320" indent="-274320">
              <a:spcAft>
                <a:spcPts val="0"/>
              </a:spcAft>
              <a:buClr>
                <a:schemeClr val="accent3"/>
              </a:buClr>
              <a:buFont typeface="Wingdings 2"/>
              <a:buChar char=""/>
              <a:defRPr/>
            </a:pPr>
            <a:r>
              <a:rPr lang="cs-CZ" sz="2800" b="1" dirty="0"/>
              <a:t>Pracovní skupina ČAK</a:t>
            </a:r>
          </a:p>
          <a:p>
            <a:pPr marL="274320" indent="-274320">
              <a:spcAft>
                <a:spcPts val="0"/>
              </a:spcAft>
              <a:buClr>
                <a:schemeClr val="accent3"/>
              </a:buClr>
              <a:buFont typeface="Wingdings 2"/>
              <a:buChar char=""/>
              <a:defRPr/>
            </a:pPr>
            <a:r>
              <a:rPr lang="cs-CZ" sz="2800" b="1" dirty="0"/>
              <a:t>Věcný záměr zákona o hromadných žalobách nepočítá  s využitím v rodinných, opatrovnických či statusových věcech </a:t>
            </a:r>
          </a:p>
        </p:txBody>
      </p:sp>
    </p:spTree>
    <p:extLst>
      <p:ext uri="{BB962C8B-B14F-4D97-AF65-F5344CB8AC3E}">
        <p14:creationId xmlns:p14="http://schemas.microsoft.com/office/powerpoint/2010/main" val="87476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529208" y="476672"/>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Prameny a zdroje</a:t>
            </a:r>
          </a:p>
        </p:txBody>
      </p:sp>
      <p:sp>
        <p:nvSpPr>
          <p:cNvPr id="3" name="Zástupný symbol pro obsah 2"/>
          <p:cNvSpPr>
            <a:spLocks noGrp="1"/>
          </p:cNvSpPr>
          <p:nvPr>
            <p:ph idx="1"/>
          </p:nvPr>
        </p:nvSpPr>
        <p:spPr>
          <a:xfrm>
            <a:off x="323528" y="1196752"/>
            <a:ext cx="8640960" cy="5369675"/>
          </a:xfrm>
        </p:spPr>
        <p:txBody>
          <a:bodyPr>
            <a:normAutofit fontScale="70000" lnSpcReduction="200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Listina základních práv a svobod (ústavní zákon č. 2/1993 Sb.)</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Úmluva o právech dítěte (vyhlášena pod č. 104/1991 Sb.)</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Zákon č. 89/2012 Sb., občanský zákoník                                        (ve znění novely č. 460/2016 Sb., účinné od 28. 2. 2017)</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Zákon č. 99/1963 Sb., občanský soudní řád (154 x měněn)                           </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Zákon č. 292/2013 Sb., o zvláštních řízeních soudních</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Judikatura Ústavního soudu a Nejvyššího soudu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Zákon č. 85/1996 Sb., o advokacii, stavovské předpisy ČAK </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Sjednocovací stanovisko Nejvyššího soudu z 19. října 2016 </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Analýza výživného zpracovaná Ministerstvem spravedlnosti     z března 2017</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Vyhláška č. 177/1996 Sb., advokátní tarif</a:t>
            </a:r>
          </a:p>
        </p:txBody>
      </p:sp>
    </p:spTree>
    <p:extLst>
      <p:ext uri="{BB962C8B-B14F-4D97-AF65-F5344CB8AC3E}">
        <p14:creationId xmlns:p14="http://schemas.microsoft.com/office/powerpoint/2010/main" val="3425128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96652"/>
            <a:ext cx="8229600" cy="1224136"/>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Problém s nesezdanými partnery</a:t>
            </a:r>
          </a:p>
        </p:txBody>
      </p:sp>
      <p:sp>
        <p:nvSpPr>
          <p:cNvPr id="3" name="Zástupný symbol pro obsah 2"/>
          <p:cNvSpPr>
            <a:spLocks noGrp="1"/>
          </p:cNvSpPr>
          <p:nvPr>
            <p:ph idx="1"/>
          </p:nvPr>
        </p:nvSpPr>
        <p:spPr>
          <a:xfrm>
            <a:off x="563346" y="476672"/>
            <a:ext cx="8229600" cy="6264696"/>
          </a:xfrm>
        </p:spPr>
        <p:txBody>
          <a:bodyPr>
            <a:normAutofit lnSpcReduction="10000"/>
          </a:bodyPr>
          <a:lstStyle/>
          <a:p>
            <a:pPr lvl="0"/>
            <a:endParaRPr lang="cs-CZ" sz="3200" b="1" dirty="0">
              <a:solidFill>
                <a:schemeClr val="accent2">
                  <a:lumMod val="50000"/>
                </a:schemeClr>
              </a:solidFill>
              <a:latin typeface="Calibri" panose="020F0502020204030204" pitchFamily="34" charset="0"/>
              <a:cs typeface="Calibri" panose="020F0502020204030204" pitchFamily="34" charset="0"/>
            </a:endParaRPr>
          </a:p>
          <a:p>
            <a:pPr marL="0" indent="0">
              <a:buNone/>
            </a:pPr>
            <a:r>
              <a:rPr lang="cs-CZ" sz="3200" b="1" dirty="0">
                <a:solidFill>
                  <a:srgbClr val="FF0000"/>
                </a:solidFill>
                <a:latin typeface="Calibri" panose="020F0502020204030204" pitchFamily="34" charset="0"/>
                <a:cs typeface="Calibri" panose="020F0502020204030204" pitchFamily="34" charset="0"/>
              </a:rPr>
              <a:t> </a:t>
            </a:r>
            <a:endParaRPr lang="cs-CZ" sz="3200" b="1" dirty="0">
              <a:solidFill>
                <a:schemeClr val="accent2">
                  <a:lumMod val="50000"/>
                </a:schemeClr>
              </a:solidFill>
              <a:latin typeface="Calibri" panose="020F0502020204030204" pitchFamily="34" charset="0"/>
              <a:cs typeface="Calibri" panose="020F0502020204030204" pitchFamily="34" charset="0"/>
            </a:endParaRPr>
          </a:p>
          <a:p>
            <a:r>
              <a:rPr lang="cs-CZ" sz="3200" b="1" dirty="0">
                <a:latin typeface="Calibri" panose="020F0502020204030204" pitchFamily="34" charset="0"/>
                <a:cs typeface="Calibri" panose="020F0502020204030204" pitchFamily="34" charset="0"/>
              </a:rPr>
              <a:t>Druhá část občanského zákoníku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655 až 975</a:t>
            </a:r>
            <a:r>
              <a:rPr lang="cs-CZ" sz="3200" b="1" dirty="0">
                <a:latin typeface="Calibri" panose="020F0502020204030204" pitchFamily="34" charset="0"/>
                <a:cs typeface="Calibri" panose="020F0502020204030204" pitchFamily="34" charset="0"/>
              </a:rPr>
              <a:t>. </a:t>
            </a:r>
          </a:p>
          <a:p>
            <a:pPr lvl="0"/>
            <a:r>
              <a:rPr lang="cs-CZ" sz="3200" b="1" dirty="0">
                <a:latin typeface="Calibri" panose="020F0502020204030204" pitchFamily="34" charset="0"/>
                <a:cs typeface="Calibri" panose="020F0502020204030204" pitchFamily="34" charset="0"/>
              </a:rPr>
              <a:t>Pro registrované partnery platí jen obecná část, absolutní a relativní majetková práva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3020.</a:t>
            </a:r>
          </a:p>
          <a:p>
            <a:pPr lvl="0"/>
            <a:r>
              <a:rPr lang="cs-CZ" sz="3200" b="1" dirty="0">
                <a:latin typeface="Calibri" panose="020F0502020204030204" pitchFamily="34" charset="0"/>
                <a:cs typeface="Calibri" panose="020F0502020204030204" pitchFamily="34" charset="0"/>
              </a:rPr>
              <a:t>Nepojmenované rodiny (druh a družka) –        jen nezletilé děti, nároky nesezdané matky       a domácí násilí.</a:t>
            </a:r>
          </a:p>
          <a:p>
            <a:pPr lvl="0"/>
            <a:r>
              <a:rPr lang="cs-CZ" sz="3200" b="1" dirty="0">
                <a:solidFill>
                  <a:schemeClr val="accent1">
                    <a:lumMod val="60000"/>
                    <a:lumOff val="40000"/>
                  </a:schemeClr>
                </a:solidFill>
                <a:latin typeface="Calibri" panose="020F0502020204030204" pitchFamily="34" charset="0"/>
                <a:cs typeface="Calibri" panose="020F0502020204030204" pitchFamily="34" charset="0"/>
              </a:rPr>
              <a:t>Nelze použít: </a:t>
            </a:r>
            <a:r>
              <a:rPr lang="cs-CZ" sz="3200" b="1" dirty="0">
                <a:latin typeface="Calibri" panose="020F0502020204030204" pitchFamily="34" charset="0"/>
                <a:cs typeface="Calibri" panose="020F0502020204030204" pitchFamily="34" charset="0"/>
              </a:rPr>
              <a:t>dědění, vyživovací povinnost, rodinný závod, příspěvek na domácnost, společné jmění manželů, bydlení.</a:t>
            </a:r>
            <a:endParaRPr lang="cs-CZ" b="1" dirty="0">
              <a:latin typeface="Calibri" panose="020F0502020204030204" pitchFamily="34" charset="0"/>
              <a:cs typeface="Calibri" panose="020F0502020204030204" pitchFamily="34" charset="0"/>
            </a:endParaRPr>
          </a:p>
          <a:p>
            <a:endParaRPr lang="cs-CZ"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156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96652"/>
            <a:ext cx="8229600" cy="1224136"/>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Usnesení Ústavního soudu</a:t>
            </a:r>
          </a:p>
        </p:txBody>
      </p:sp>
      <p:sp>
        <p:nvSpPr>
          <p:cNvPr id="3" name="Zástupný symbol pro obsah 2"/>
          <p:cNvSpPr>
            <a:spLocks noGrp="1"/>
          </p:cNvSpPr>
          <p:nvPr>
            <p:ph idx="1"/>
          </p:nvPr>
        </p:nvSpPr>
        <p:spPr>
          <a:xfrm>
            <a:off x="374848" y="908720"/>
            <a:ext cx="8517632" cy="6552728"/>
          </a:xfrm>
        </p:spPr>
        <p:txBody>
          <a:bodyPr>
            <a:normAutofit/>
          </a:bodyPr>
          <a:lstStyle/>
          <a:p>
            <a:r>
              <a:rPr lang="cs-CZ" sz="3200" b="1" dirty="0">
                <a:latin typeface="Calibri" panose="020F0502020204030204" pitchFamily="34" charset="0"/>
                <a:cs typeface="Calibri" panose="020F0502020204030204" pitchFamily="34" charset="0"/>
              </a:rPr>
              <a:t>ze dne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21. března 2017,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zn.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Pl</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ÚS 36/16</a:t>
            </a:r>
          </a:p>
          <a:p>
            <a:r>
              <a:rPr lang="cs-CZ" sz="3200" b="1" dirty="0">
                <a:latin typeface="Calibri" panose="020F0502020204030204" pitchFamily="34" charset="0"/>
                <a:cs typeface="Calibri" panose="020F0502020204030204" pitchFamily="34" charset="0"/>
              </a:rPr>
              <a:t>„Požadavek § 755 odst. 3, § 757 odst. 1 písm. b) a § 906 odst. 1, 2 občanského zákoníku, aby dohoda rodičů o porozvodové péči o nezletilé děti podléhala schválení opatrovnického soudu, není protiústavní diskriminací rodičů – manželů před rodiči nesezdanými, neboť je logickým důsledkem institutu manželství jako formalizovaného soužití dvou osob rozdílného pohlaví.“</a:t>
            </a:r>
            <a:endParaRPr lang="cs-CZ" b="1" dirty="0">
              <a:latin typeface="Calibri" panose="020F0502020204030204" pitchFamily="34" charset="0"/>
              <a:cs typeface="Calibri" panose="020F0502020204030204" pitchFamily="34" charset="0"/>
            </a:endParaRPr>
          </a:p>
          <a:p>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245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008112"/>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Nezletilé dítě - práva</a:t>
            </a:r>
          </a:p>
        </p:txBody>
      </p:sp>
      <p:sp>
        <p:nvSpPr>
          <p:cNvPr id="3" name="Zástupný symbol pro obsah 2"/>
          <p:cNvSpPr>
            <a:spLocks noGrp="1"/>
          </p:cNvSpPr>
          <p:nvPr>
            <p:ph idx="1"/>
          </p:nvPr>
        </p:nvSpPr>
        <p:spPr>
          <a:xfrm>
            <a:off x="467544" y="1268760"/>
            <a:ext cx="8229600" cy="5400600"/>
          </a:xfrm>
        </p:spPr>
        <p:txBody>
          <a:bodyPr>
            <a:normAutofit lnSpcReduction="10000"/>
          </a:bodyPr>
          <a:lstStyle/>
          <a:p>
            <a:pPr lvl="0"/>
            <a:r>
              <a:rPr lang="cs-CZ" sz="3200" b="1" dirty="0">
                <a:latin typeface="Calibri" panose="020F0502020204030204" pitchFamily="34" charset="0"/>
                <a:cs typeface="Calibri" panose="020F0502020204030204" pitchFamily="34" charset="0"/>
              </a:rPr>
              <a:t>Právo na informace a na vlastní názor na každé rozhodnutí, které se dítěte týká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867,  § 875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zák.</a:t>
            </a:r>
          </a:p>
          <a:p>
            <a:pPr lvl="0"/>
            <a:r>
              <a:rPr lang="cs-CZ" sz="3200" b="1" dirty="0">
                <a:latin typeface="Calibri" panose="020F0502020204030204" pitchFamily="34" charset="0"/>
                <a:cs typeface="Calibri" panose="020F0502020204030204" pitchFamily="34" charset="0"/>
              </a:rPr>
              <a:t>Rodiče a soud mají povinnost brát jeho názor v úvahu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875 odst. 2, § 880 odst. 2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zák.</a:t>
            </a:r>
          </a:p>
          <a:p>
            <a:pPr lvl="0"/>
            <a:r>
              <a:rPr lang="cs-CZ" sz="3200" b="1" dirty="0">
                <a:latin typeface="Calibri" panose="020F0502020204030204" pitchFamily="34" charset="0"/>
                <a:cs typeface="Calibri" panose="020F0502020204030204" pitchFamily="34" charset="0"/>
              </a:rPr>
              <a:t>Rodič a dítě jsou si povinni pomocí, podporou a ohledem na svou důstojnost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883.</a:t>
            </a:r>
          </a:p>
          <a:p>
            <a:pPr lvl="0"/>
            <a:r>
              <a:rPr lang="cs-CZ" sz="3200" b="1" dirty="0">
                <a:latin typeface="Calibri" panose="020F0502020204030204" pitchFamily="34" charset="0"/>
                <a:cs typeface="Calibri" panose="020F0502020204030204" pitchFamily="34" charset="0"/>
              </a:rPr>
              <a:t>Ohled na názor, schopnosti a nadání dítěte při volbě povolání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880 odst. 2.</a:t>
            </a:r>
          </a:p>
          <a:p>
            <a:pPr lvl="0"/>
            <a:r>
              <a:rPr lang="cs-CZ" sz="3200" b="1" dirty="0">
                <a:latin typeface="Calibri" panose="020F0502020204030204" pitchFamily="34" charset="0"/>
                <a:cs typeface="Calibri" panose="020F0502020204030204" pitchFamily="34" charset="0"/>
              </a:rPr>
              <a:t>Základní korektiv – zájem dítěte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875.</a:t>
            </a:r>
            <a:endParaRPr lang="cs-CZ" sz="3600" b="1"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5423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140596"/>
            <a:ext cx="8229600" cy="121195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Judikatura – participační právo dítěte</a:t>
            </a:r>
          </a:p>
        </p:txBody>
      </p:sp>
      <p:sp>
        <p:nvSpPr>
          <p:cNvPr id="3" name="Zástupný symbol pro obsah 2"/>
          <p:cNvSpPr>
            <a:spLocks noGrp="1"/>
          </p:cNvSpPr>
          <p:nvPr>
            <p:ph idx="1"/>
          </p:nvPr>
        </p:nvSpPr>
        <p:spPr>
          <a:xfrm>
            <a:off x="446856" y="1124744"/>
            <a:ext cx="8229600" cy="5536281"/>
          </a:xfrm>
        </p:spPr>
        <p:txBody>
          <a:bodyPr>
            <a:noAutofit/>
          </a:bodyPr>
          <a:lstStyle/>
          <a:p>
            <a:r>
              <a:rPr lang="cs-CZ" sz="2000" b="1" dirty="0">
                <a:solidFill>
                  <a:schemeClr val="accent1">
                    <a:lumMod val="60000"/>
                    <a:lumOff val="40000"/>
                  </a:schemeClr>
                </a:solidFill>
                <a:cs typeface="Calibri" panose="020F0502020204030204" pitchFamily="34" charset="0"/>
              </a:rPr>
              <a:t>Nález ÚS ze dne 19. 12. 2017, </a:t>
            </a:r>
            <a:r>
              <a:rPr lang="cs-CZ" sz="2000" b="1" dirty="0" err="1">
                <a:solidFill>
                  <a:schemeClr val="accent1">
                    <a:lumMod val="60000"/>
                    <a:lumOff val="40000"/>
                  </a:schemeClr>
                </a:solidFill>
                <a:cs typeface="Calibri" panose="020F0502020204030204" pitchFamily="34" charset="0"/>
              </a:rPr>
              <a:t>sp</a:t>
            </a:r>
            <a:r>
              <a:rPr lang="cs-CZ" sz="2000" b="1" dirty="0">
                <a:solidFill>
                  <a:schemeClr val="accent1">
                    <a:lumMod val="60000"/>
                    <a:lumOff val="40000"/>
                  </a:schemeClr>
                </a:solidFill>
                <a:cs typeface="Calibri" panose="020F0502020204030204" pitchFamily="34" charset="0"/>
              </a:rPr>
              <a:t>. zn. II. ÚS 1931/17: </a:t>
            </a:r>
            <a:r>
              <a:rPr lang="cs-CZ" sz="2000" b="1" dirty="0"/>
              <a:t>  V řízení                       o předběžném opatření se zpravidla neprovádí dokazování za přítomnosti účastníků řízení a soud vychází jen z tvrzení navrhovatele, dokazování za přítomnosti účastníků však není vyloučeno, zejména v řízeních ve věcech péče o nezletilé. Práva nezletilých, stejně jako povinnost soudu zjistit si názor nezletilých před vydáním předběžného opatření o péči o ně či styku s nimi neplatí absolutně, ale soud je musí vždy vážit a případně realizovat.</a:t>
            </a:r>
          </a:p>
          <a:p>
            <a:r>
              <a:rPr lang="cs-CZ" sz="2000" b="1" dirty="0"/>
              <a:t> </a:t>
            </a:r>
            <a:r>
              <a:rPr lang="cs-CZ" sz="2000" b="1" dirty="0">
                <a:solidFill>
                  <a:schemeClr val="accent1">
                    <a:lumMod val="60000"/>
                    <a:lumOff val="40000"/>
                  </a:schemeClr>
                </a:solidFill>
                <a:cs typeface="Calibri" panose="020F0502020204030204" pitchFamily="34" charset="0"/>
              </a:rPr>
              <a:t>Nález ÚS ze dne 28. 2. 2018, </a:t>
            </a:r>
            <a:r>
              <a:rPr lang="cs-CZ" sz="2000" b="1" dirty="0" err="1">
                <a:solidFill>
                  <a:schemeClr val="accent1">
                    <a:lumMod val="60000"/>
                    <a:lumOff val="40000"/>
                  </a:schemeClr>
                </a:solidFill>
                <a:cs typeface="Calibri" panose="020F0502020204030204" pitchFamily="34" charset="0"/>
              </a:rPr>
              <a:t>sp</a:t>
            </a:r>
            <a:r>
              <a:rPr lang="cs-CZ" sz="2000" b="1" dirty="0">
                <a:solidFill>
                  <a:schemeClr val="accent1">
                    <a:lumMod val="60000"/>
                    <a:lumOff val="40000"/>
                  </a:schemeClr>
                </a:solidFill>
                <a:cs typeface="Calibri" panose="020F0502020204030204" pitchFamily="34" charset="0"/>
              </a:rPr>
              <a:t>. zn. II. ÚS 2866/17: </a:t>
            </a:r>
            <a:r>
              <a:rPr lang="cs-CZ" sz="2000" b="1" dirty="0"/>
              <a:t> Přání dítěte dostatečně rozumově a emocionálně vyspělého je třeba považovat za zásadní vodítko při hledání jeho nejlepšího zájmu. Nelze ani vyloučit, že schopnost vyjádřit se ke svému budoucímu výchovnému uspořádání bude, s ohledem na tuto vyspělost, dána i u dítěte mladšího. Věk dvanácti let nicméně představuje nejzazší možnou hranici, kdy už dítě je schopné uceleně prezentovat bez větší újmy svůj názor před soudem. Po dosažení této věkové hranice je nezbytné, nebrání-li tomu zvlášť významné okolnosti, zjistit postoj (přání) dítěte přímo před soudem. </a:t>
            </a:r>
            <a:endParaRPr lang="cs-CZ" sz="2000" b="1" dirty="0">
              <a:cs typeface="Calibri" panose="020F0502020204030204" pitchFamily="34" charset="0"/>
            </a:endParaRPr>
          </a:p>
        </p:txBody>
      </p:sp>
    </p:spTree>
    <p:extLst>
      <p:ext uri="{BB962C8B-B14F-4D97-AF65-F5344CB8AC3E}">
        <p14:creationId xmlns:p14="http://schemas.microsoft.com/office/powerpoint/2010/main" val="1745279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008112"/>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Co je zájem dítěte</a:t>
            </a:r>
          </a:p>
        </p:txBody>
      </p:sp>
      <p:sp>
        <p:nvSpPr>
          <p:cNvPr id="3" name="Zástupný symbol pro obsah 2"/>
          <p:cNvSpPr>
            <a:spLocks noGrp="1"/>
          </p:cNvSpPr>
          <p:nvPr>
            <p:ph idx="1"/>
          </p:nvPr>
        </p:nvSpPr>
        <p:spPr>
          <a:xfrm>
            <a:off x="467544" y="1268760"/>
            <a:ext cx="8229600" cy="5400600"/>
          </a:xfrm>
        </p:spPr>
        <p:txBody>
          <a:bodyPr>
            <a:normAutofit/>
          </a:bodyPr>
          <a:lstStyle/>
          <a:p>
            <a:pPr lvl="0"/>
            <a:r>
              <a:rPr lang="cs-CZ" sz="3200" b="1" dirty="0">
                <a:solidFill>
                  <a:schemeClr val="accent1">
                    <a:lumMod val="60000"/>
                    <a:lumOff val="40000"/>
                  </a:schemeClr>
                </a:solidFill>
                <a:latin typeface="Calibri" panose="020F0502020204030204" pitchFamily="34" charset="0"/>
                <a:cs typeface="Calibri" panose="020F0502020204030204" pitchFamily="34" charset="0"/>
              </a:rPr>
              <a:t>§ 875 odst. 1: </a:t>
            </a:r>
            <a:r>
              <a:rPr lang="cs-CZ" sz="3200" b="1" dirty="0">
                <a:latin typeface="Calibri" panose="020F0502020204030204" pitchFamily="34" charset="0"/>
                <a:cs typeface="Calibri" panose="020F0502020204030204" pitchFamily="34" charset="0"/>
              </a:rPr>
              <a:t>Rodičovskou odpovědnost vykonávají rodiče v souladu se zájmy dítěte.</a:t>
            </a:r>
          </a:p>
          <a:p>
            <a:pPr lvl="0"/>
            <a:r>
              <a:rPr lang="cs-CZ" sz="3200" b="1" dirty="0">
                <a:solidFill>
                  <a:schemeClr val="accent1">
                    <a:lumMod val="60000"/>
                    <a:lumOff val="40000"/>
                  </a:schemeClr>
                </a:solidFill>
                <a:latin typeface="Calibri" panose="020F0502020204030204" pitchFamily="34" charset="0"/>
                <a:cs typeface="Calibri" panose="020F0502020204030204" pitchFamily="34" charset="0"/>
              </a:rPr>
              <a:t>§ 876 odst. 1: </a:t>
            </a:r>
            <a:r>
              <a:rPr lang="cs-CZ" sz="3200" b="1" dirty="0">
                <a:latin typeface="Calibri" panose="020F0502020204030204" pitchFamily="34" charset="0"/>
                <a:cs typeface="Calibri" panose="020F0502020204030204" pitchFamily="34" charset="0"/>
              </a:rPr>
              <a:t>Rodičovskou odpovědnost vykonávají rodiče ve vzájemné shodě.</a:t>
            </a:r>
          </a:p>
          <a:p>
            <a:pPr lvl="0"/>
            <a:r>
              <a:rPr lang="cs-CZ" sz="3200" b="1" dirty="0">
                <a:solidFill>
                  <a:schemeClr val="accent1">
                    <a:lumMod val="60000"/>
                    <a:lumOff val="40000"/>
                  </a:schemeClr>
                </a:solidFill>
                <a:latin typeface="Calibri" panose="020F0502020204030204" pitchFamily="34" charset="0"/>
                <a:cs typeface="Calibri" panose="020F0502020204030204" pitchFamily="34" charset="0"/>
              </a:rPr>
              <a:t>§ 3 odst. 1: </a:t>
            </a:r>
            <a:r>
              <a:rPr lang="cs-CZ" sz="3200" b="1" dirty="0">
                <a:latin typeface="Calibri" panose="020F0502020204030204" pitchFamily="34" charset="0"/>
                <a:cs typeface="Calibri" panose="020F0502020204030204" pitchFamily="34" charset="0"/>
              </a:rPr>
              <a:t>Soukromé právo chrání důstojnost a svobodu člověka i jeho přirozené právo brát se o vlastní štěstí a štěstí jeho rodiny nebo lidí jemu blízkých takovým způsobem, jenž nepůsobí bezdůvodně újmu druhým.</a:t>
            </a:r>
          </a:p>
          <a:p>
            <a:pPr lvl="0"/>
            <a:r>
              <a:rPr lang="cs-CZ" sz="3200" b="1" dirty="0">
                <a:latin typeface="Calibri" panose="020F0502020204030204" pitchFamily="34" charset="0"/>
                <a:cs typeface="Calibri" panose="020F0502020204030204" pitchFamily="34" charset="0"/>
              </a:rPr>
              <a:t>Kdo rozhodne spor rodičů o zájem dítěte?</a:t>
            </a:r>
            <a:endParaRPr lang="cs-CZ"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0643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7719" y="476672"/>
            <a:ext cx="8229600" cy="648072"/>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Otazníky nad výživným </a:t>
            </a:r>
          </a:p>
        </p:txBody>
      </p:sp>
      <p:sp>
        <p:nvSpPr>
          <p:cNvPr id="3" name="Zástupný symbol pro obsah 2"/>
          <p:cNvSpPr>
            <a:spLocks noGrp="1"/>
          </p:cNvSpPr>
          <p:nvPr>
            <p:ph idx="1"/>
          </p:nvPr>
        </p:nvSpPr>
        <p:spPr>
          <a:xfrm>
            <a:off x="627719" y="1268760"/>
            <a:ext cx="8229600" cy="5229200"/>
          </a:xfrm>
        </p:spPr>
        <p:txBody>
          <a:bodyPr>
            <a:noAutofit/>
          </a:bodyPr>
          <a:lstStyle/>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Rodič = soukromý podnikatel se ztrátou.</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Rodič zcela bez příjmu či na podpoře.</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Rodič, který změnil práci a klesl mu příjem.</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Rodič ve vazbě nebo ve výkonu trestu.</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Rodič bez osobního kontaktu s dítětem.</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Změna finanční situace rodiče.</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Rodič se širokým stykem.</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Matka – samoživitelka.</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Vymáhání výživného.</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Vztahová komplikace.</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623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8229600" cy="720080"/>
          </a:xfrm>
        </p:spPr>
        <p:txBody>
          <a:bodyPr>
            <a:normAutofit/>
          </a:bodyPr>
          <a:lstStyle/>
          <a:p>
            <a:pPr algn="ctr" fontAlgn="auto">
              <a:spcAft>
                <a:spcPts val="0"/>
              </a:spcAft>
              <a:defRPr/>
            </a:pPr>
            <a:r>
              <a:rPr lang="cs-CZ" b="1" dirty="0">
                <a:solidFill>
                  <a:schemeClr val="accent1">
                    <a:lumMod val="60000"/>
                    <a:lumOff val="40000"/>
                  </a:schemeClr>
                </a:solidFill>
                <a:latin typeface="Calibri" panose="020F0502020204030204" pitchFamily="34" charset="0"/>
                <a:cs typeface="Calibri" panose="020F0502020204030204" pitchFamily="34" charset="0"/>
              </a:rPr>
              <a:t>Stanovisko Nejvyššího soudu ze dne 19. 10. 2016</a:t>
            </a:r>
          </a:p>
        </p:txBody>
      </p:sp>
      <p:sp>
        <p:nvSpPr>
          <p:cNvPr id="3" name="Zástupný symbol pro obsah 2"/>
          <p:cNvSpPr>
            <a:spLocks noGrp="1"/>
          </p:cNvSpPr>
          <p:nvPr>
            <p:ph idx="1"/>
          </p:nvPr>
        </p:nvSpPr>
        <p:spPr>
          <a:xfrm>
            <a:off x="297868" y="1052736"/>
            <a:ext cx="8712968" cy="5400600"/>
          </a:xfrm>
        </p:spPr>
        <p:txBody>
          <a:bodyPr>
            <a:normAutofit/>
          </a:bodyPr>
          <a:lstStyle/>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Sjednocovací stanovisko ke zjišťování možností, schopností  a majetkových poměrů povinného v řízení o výživném pro nezletilé děti </a:t>
            </a:r>
            <a:r>
              <a:rPr lang="cs-CZ" sz="2400" b="1" dirty="0">
                <a:solidFill>
                  <a:schemeClr val="accent1">
                    <a:lumMod val="60000"/>
                    <a:lumOff val="40000"/>
                  </a:schemeClr>
                </a:solidFill>
                <a:latin typeface="Calibri" panose="020F0502020204030204" pitchFamily="34" charset="0"/>
                <a:cs typeface="Calibri" panose="020F0502020204030204" pitchFamily="34" charset="0"/>
              </a:rPr>
              <a:t>(</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Cpjn</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204/2012).</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1) Nemohou-li plnit vyživovací povinnost rodiče, nastupují </a:t>
            </a:r>
            <a:r>
              <a:rPr lang="cs-CZ" sz="2400" b="1" dirty="0">
                <a:solidFill>
                  <a:schemeClr val="accent1">
                    <a:lumMod val="60000"/>
                    <a:lumOff val="40000"/>
                  </a:schemeClr>
                </a:solidFill>
                <a:latin typeface="Calibri" panose="020F0502020204030204" pitchFamily="34" charset="0"/>
                <a:cs typeface="Calibri" panose="020F0502020204030204" pitchFamily="34" charset="0"/>
              </a:rPr>
              <a:t>VEDLE NICH prarodiče a další příbuzní s parciálním podílem. </a:t>
            </a:r>
            <a:r>
              <a:rPr lang="cs-CZ" sz="2400" b="1" dirty="0">
                <a:latin typeface="Calibri" panose="020F0502020204030204" pitchFamily="34" charset="0"/>
                <a:cs typeface="Calibri" panose="020F0502020204030204" pitchFamily="34" charset="0"/>
              </a:rPr>
              <a:t>Horním limitem je nutné uspokojení všech životních potřeb dítěte, nikoliv stejná životní úroveň.</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2) Při určení výše potenciálního příjmu se nevychází z dřívějšího příjmu, ale z příjmu, kterého by rodič s ohledem na všechny skutečné schopnosti a možnosti na rozumně regionálně určeném trhu práce </a:t>
            </a:r>
            <a:r>
              <a:rPr lang="cs-CZ" sz="2400" b="1" dirty="0">
                <a:solidFill>
                  <a:schemeClr val="accent1">
                    <a:lumMod val="60000"/>
                    <a:lumOff val="40000"/>
                  </a:schemeClr>
                </a:solidFill>
                <a:latin typeface="Calibri" panose="020F0502020204030204" pitchFamily="34" charset="0"/>
                <a:cs typeface="Calibri" panose="020F0502020204030204" pitchFamily="34" charset="0"/>
              </a:rPr>
              <a:t>mohl dosahovat</a:t>
            </a:r>
            <a:r>
              <a:rPr lang="cs-CZ" sz="2400" b="1" dirty="0">
                <a:latin typeface="Calibri" panose="020F0502020204030204" pitchFamily="34" charset="0"/>
                <a:cs typeface="Calibri" panose="020F0502020204030204" pitchFamily="34" charset="0"/>
              </a:rPr>
              <a:t>. Vztahuje se k činnosti, jež může vykonávat, a k reálné nabídce a poptávce v konkrétní oblasti, nikoliv k hypotetickým předpokladům.</a:t>
            </a:r>
          </a:p>
        </p:txBody>
      </p:sp>
    </p:spTree>
    <p:extLst>
      <p:ext uri="{BB962C8B-B14F-4D97-AF65-F5344CB8AC3E}">
        <p14:creationId xmlns:p14="http://schemas.microsoft.com/office/powerpoint/2010/main" val="2194091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720080"/>
          </a:xfrm>
        </p:spPr>
        <p:txBody>
          <a:bodyPr>
            <a:normAutofit/>
          </a:bodyPr>
          <a:lstStyle/>
          <a:p>
            <a:pPr algn="ctr" fontAlgn="auto">
              <a:spcAft>
                <a:spcPts val="0"/>
              </a:spcAft>
              <a:defRPr/>
            </a:pPr>
            <a:r>
              <a:rPr lang="cs-CZ" b="1" dirty="0">
                <a:solidFill>
                  <a:schemeClr val="accent1">
                    <a:lumMod val="60000"/>
                    <a:lumOff val="40000"/>
                  </a:schemeClr>
                </a:solidFill>
                <a:latin typeface="Calibri" panose="020F0502020204030204" pitchFamily="34" charset="0"/>
                <a:cs typeface="Calibri" panose="020F0502020204030204" pitchFamily="34" charset="0"/>
              </a:rPr>
              <a:t>Ještě Stanovisko …</a:t>
            </a:r>
          </a:p>
        </p:txBody>
      </p:sp>
      <p:sp>
        <p:nvSpPr>
          <p:cNvPr id="3" name="Zástupný symbol pro obsah 2"/>
          <p:cNvSpPr>
            <a:spLocks noGrp="1"/>
          </p:cNvSpPr>
          <p:nvPr>
            <p:ph idx="1"/>
          </p:nvPr>
        </p:nvSpPr>
        <p:spPr>
          <a:xfrm>
            <a:off x="328446" y="1196752"/>
            <a:ext cx="8651812" cy="5400600"/>
          </a:xfrm>
        </p:spPr>
        <p:txBody>
          <a:bodyPr>
            <a:normAutofit/>
          </a:bodyPr>
          <a:lstStyle/>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3) Pokud výdaje rodiče (splátky úvěru na pořízení či rekonstrukci domu, na úhradu za odběr elektrické energie a plynu v jím obývaném domě, na běžnou spotřebu za měsíc, na výživné pro jiné oprávněné) přesahují výši příjmů z podnikání, lze mít za to, že rodič ve skutečnosti dosahuje vyšších příjmů, než jaké uvedl. V takových případech soudy nehodnotí pouze evidenční údaje o hospodaření, ale jejich </a:t>
            </a:r>
            <a:r>
              <a:rPr lang="cs-CZ" sz="2400" b="1" dirty="0">
                <a:solidFill>
                  <a:schemeClr val="accent1">
                    <a:lumMod val="60000"/>
                    <a:lumOff val="40000"/>
                  </a:schemeClr>
                </a:solidFill>
                <a:latin typeface="Calibri" panose="020F0502020204030204" pitchFamily="34" charset="0"/>
                <a:cs typeface="Calibri" panose="020F0502020204030204" pitchFamily="34" charset="0"/>
              </a:rPr>
              <a:t>celkovou životní úroveň</a:t>
            </a:r>
            <a:r>
              <a:rPr lang="cs-CZ" sz="2400" b="1" dirty="0">
                <a:latin typeface="Calibri" panose="020F0502020204030204" pitchFamily="34" charset="0"/>
                <a:cs typeface="Calibri" panose="020F0502020204030204" pitchFamily="34" charset="0"/>
              </a:rPr>
              <a:t>, na které se děti mají právo se podílet. </a:t>
            </a:r>
          </a:p>
          <a:p>
            <a:pPr>
              <a:buClr>
                <a:schemeClr val="accent3"/>
              </a:buClr>
              <a:buFont typeface="Wingdings 2"/>
              <a:buChar char=""/>
              <a:defRPr/>
            </a:pPr>
            <a:r>
              <a:rPr lang="cs-CZ" sz="2400" b="1" dirty="0">
                <a:latin typeface="Calibri" panose="020F0502020204030204" pitchFamily="34" charset="0"/>
                <a:cs typeface="Calibri" panose="020F0502020204030204" pitchFamily="34" charset="0"/>
              </a:rPr>
              <a:t>Koneckonců vyživovací povinnost je přednostní pohledávkou, proto před ní nelze upřednostnit jiné výdaje povinného, ale je třeba přihlížet k celkové hodnotě jeho movitého i nemovitého majetku, jakož i k jeho životní úrovni.</a:t>
            </a:r>
          </a:p>
        </p:txBody>
      </p:sp>
    </p:spTree>
    <p:extLst>
      <p:ext uri="{BB962C8B-B14F-4D97-AF65-F5344CB8AC3E}">
        <p14:creationId xmlns:p14="http://schemas.microsoft.com/office/powerpoint/2010/main" val="4086685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7462" y="148687"/>
            <a:ext cx="8229600" cy="1252728"/>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Co komplikuje stanovení výživného ?</a:t>
            </a:r>
          </a:p>
        </p:txBody>
      </p:sp>
      <p:sp>
        <p:nvSpPr>
          <p:cNvPr id="2" name="Zástupný symbol pro obsah 1"/>
          <p:cNvSpPr>
            <a:spLocks noGrp="1"/>
          </p:cNvSpPr>
          <p:nvPr>
            <p:ph idx="1"/>
          </p:nvPr>
        </p:nvSpPr>
        <p:spPr>
          <a:xfrm>
            <a:off x="511802" y="1196752"/>
            <a:ext cx="8280919" cy="5040560"/>
          </a:xfrm>
        </p:spPr>
        <p:txBody>
          <a:bodyPr>
            <a:normAutofit fontScale="55000" lnSpcReduction="20000"/>
          </a:bodyPr>
          <a:lstStyle/>
          <a:p>
            <a:r>
              <a:rPr lang="cs-CZ" sz="4400" b="1" dirty="0">
                <a:latin typeface="Calibri" panose="020F0502020204030204" pitchFamily="34" charset="0"/>
                <a:cs typeface="Calibri" panose="020F0502020204030204" pitchFamily="34" charset="0"/>
              </a:rPr>
              <a:t>Lži na obou stranách.</a:t>
            </a:r>
          </a:p>
          <a:p>
            <a:r>
              <a:rPr lang="cs-CZ" sz="4400" b="1" dirty="0">
                <a:latin typeface="Calibri" panose="020F0502020204030204" pitchFamily="34" charset="0"/>
                <a:cs typeface="Calibri" panose="020F0502020204030204" pitchFamily="34" charset="0"/>
              </a:rPr>
              <a:t>Přehnaná očekávání matek (aby mamince a děťátku neklesla životní úroveň).</a:t>
            </a:r>
          </a:p>
          <a:p>
            <a:r>
              <a:rPr lang="cs-CZ" sz="4400" b="1" dirty="0">
                <a:latin typeface="Calibri" panose="020F0502020204030204" pitchFamily="34" charset="0"/>
                <a:cs typeface="Calibri" panose="020F0502020204030204" pitchFamily="34" charset="0"/>
              </a:rPr>
              <a:t>Nenávist otců k matkám a matek k otcům.</a:t>
            </a:r>
          </a:p>
          <a:p>
            <a:r>
              <a:rPr lang="cs-CZ" sz="4400" b="1" dirty="0">
                <a:latin typeface="Calibri" panose="020F0502020204030204" pitchFamily="34" charset="0"/>
                <a:cs typeface="Calibri" panose="020F0502020204030204" pitchFamily="34" charset="0"/>
              </a:rPr>
              <a:t>Šedá ekonomika.</a:t>
            </a:r>
          </a:p>
          <a:p>
            <a:r>
              <a:rPr lang="cs-CZ" sz="4400" b="1" dirty="0">
                <a:latin typeface="Calibri" panose="020F0502020204030204" pitchFamily="34" charset="0"/>
                <a:cs typeface="Calibri" panose="020F0502020204030204" pitchFamily="34" charset="0"/>
              </a:rPr>
              <a:t>Tatínkové bez příjmu.</a:t>
            </a:r>
          </a:p>
          <a:p>
            <a:r>
              <a:rPr lang="cs-CZ" sz="4400" b="1" dirty="0">
                <a:latin typeface="Calibri" panose="020F0502020204030204" pitchFamily="34" charset="0"/>
                <a:cs typeface="Calibri" panose="020F0502020204030204" pitchFamily="34" charset="0"/>
              </a:rPr>
              <a:t>Nespolupracující rodič.</a:t>
            </a:r>
          </a:p>
          <a:p>
            <a:r>
              <a:rPr lang="cs-CZ" sz="4400" b="1" dirty="0">
                <a:latin typeface="Calibri" panose="020F0502020204030204" pitchFamily="34" charset="0"/>
                <a:cs typeface="Calibri" panose="020F0502020204030204" pitchFamily="34" charset="0"/>
              </a:rPr>
              <a:t>Široký styk.</a:t>
            </a:r>
          </a:p>
          <a:p>
            <a:r>
              <a:rPr lang="cs-CZ" sz="4400" b="1" dirty="0">
                <a:latin typeface="Calibri" panose="020F0502020204030204" pitchFamily="34" charset="0"/>
                <a:cs typeface="Calibri" panose="020F0502020204030204" pitchFamily="34" charset="0"/>
              </a:rPr>
              <a:t>Nafukování skutečných nákladů, umělé snižování příjmu.</a:t>
            </a:r>
          </a:p>
          <a:p>
            <a:r>
              <a:rPr lang="cs-CZ" sz="4400" b="1" dirty="0">
                <a:latin typeface="Calibri" panose="020F0502020204030204" pitchFamily="34" charset="0"/>
                <a:cs typeface="Calibri" panose="020F0502020204030204" pitchFamily="34" charset="0"/>
              </a:rPr>
              <a:t>Odlišné představy/původ/měřítko hodnot.</a:t>
            </a:r>
          </a:p>
          <a:p>
            <a:r>
              <a:rPr lang="cs-CZ" sz="4400" b="1" dirty="0">
                <a:latin typeface="Calibri" panose="020F0502020204030204" pitchFamily="34" charset="0"/>
                <a:cs typeface="Calibri" panose="020F0502020204030204" pitchFamily="34" charset="0"/>
              </a:rPr>
              <a:t>Cestovní náklady otců k dítěti a zpět.</a:t>
            </a:r>
          </a:p>
          <a:p>
            <a:r>
              <a:rPr lang="cs-CZ" sz="4400" b="1" dirty="0">
                <a:solidFill>
                  <a:schemeClr val="accent1">
                    <a:lumMod val="60000"/>
                    <a:lumOff val="40000"/>
                  </a:schemeClr>
                </a:solidFill>
                <a:latin typeface="Calibri" panose="020F0502020204030204" pitchFamily="34" charset="0"/>
                <a:cs typeface="Calibri" panose="020F0502020204030204" pitchFamily="34" charset="0"/>
              </a:rPr>
              <a:t>Jak vidíte tabulky? Korigovali byste je?</a:t>
            </a:r>
          </a:p>
        </p:txBody>
      </p:sp>
    </p:spTree>
    <p:extLst>
      <p:ext uri="{BB962C8B-B14F-4D97-AF65-F5344CB8AC3E}">
        <p14:creationId xmlns:p14="http://schemas.microsoft.com/office/powerpoint/2010/main" val="2464004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flipH="1">
            <a:off x="8697144" y="404664"/>
            <a:ext cx="2111014" cy="613211"/>
          </a:xfrm>
        </p:spPr>
        <p:txBody>
          <a:bodyPr>
            <a:normAutofit fontScale="90000"/>
          </a:bodyPr>
          <a:lstStyle/>
          <a:p>
            <a:pPr algn="ctr"/>
            <a:r>
              <a:rPr lang="cs-CZ" b="1" dirty="0">
                <a:solidFill>
                  <a:schemeClr val="tx1"/>
                </a:solidFill>
                <a:latin typeface="Calibri" panose="020F0502020204030204" pitchFamily="34" charset="0"/>
                <a:cs typeface="Calibri" panose="020F0502020204030204" pitchFamily="34" charset="0"/>
              </a:rPr>
              <a:t>Subjektivní rady pro maminky</a:t>
            </a:r>
          </a:p>
        </p:txBody>
      </p:sp>
      <p:sp>
        <p:nvSpPr>
          <p:cNvPr id="2" name="Zástupný symbol pro obsah 1"/>
          <p:cNvSpPr>
            <a:spLocks noGrp="1"/>
          </p:cNvSpPr>
          <p:nvPr>
            <p:ph idx="1"/>
          </p:nvPr>
        </p:nvSpPr>
        <p:spPr>
          <a:xfrm>
            <a:off x="323528" y="130324"/>
            <a:ext cx="8208911" cy="6597352"/>
          </a:xfrm>
        </p:spPr>
        <p:txBody>
          <a:bodyPr>
            <a:normAutofit fontScale="70000" lnSpcReduction="20000"/>
          </a:bodyPr>
          <a:lstStyle/>
          <a:p>
            <a:pPr marL="0" indent="0" algn="ctr">
              <a:buNone/>
            </a:pPr>
            <a:r>
              <a:rPr lang="cs-CZ" sz="4400" b="1" dirty="0">
                <a:solidFill>
                  <a:schemeClr val="accent1">
                    <a:lumMod val="60000"/>
                    <a:lumOff val="40000"/>
                  </a:schemeClr>
                </a:solidFill>
                <a:latin typeface="Calibri" panose="020F0502020204030204" pitchFamily="34" charset="0"/>
                <a:cs typeface="Calibri" panose="020F0502020204030204" pitchFamily="34" charset="0"/>
              </a:rPr>
              <a:t>Rady pro maminky</a:t>
            </a:r>
          </a:p>
          <a:p>
            <a:pPr marL="0" indent="0" algn="ctr">
              <a:buNone/>
            </a:pPr>
            <a:endParaRPr lang="cs-CZ" sz="4400" b="1" dirty="0">
              <a:latin typeface="Calibri" panose="020F0502020204030204" pitchFamily="34" charset="0"/>
              <a:cs typeface="Calibri" panose="020F0502020204030204" pitchFamily="34" charset="0"/>
            </a:endParaRPr>
          </a:p>
          <a:p>
            <a:r>
              <a:rPr lang="cs-CZ" sz="4400" b="1" dirty="0">
                <a:latin typeface="Calibri" panose="020F0502020204030204" pitchFamily="34" charset="0"/>
                <a:cs typeface="Calibri" panose="020F0502020204030204" pitchFamily="34" charset="0"/>
              </a:rPr>
              <a:t>Buďte milé, nikoliv útočné!</a:t>
            </a:r>
          </a:p>
          <a:p>
            <a:r>
              <a:rPr lang="cs-CZ" sz="4400" b="1" dirty="0">
                <a:latin typeface="Calibri" panose="020F0502020204030204" pitchFamily="34" charset="0"/>
                <a:cs typeface="Calibri" panose="020F0502020204030204" pitchFamily="34" charset="0"/>
              </a:rPr>
              <a:t>Buďte rozumné!</a:t>
            </a:r>
          </a:p>
          <a:p>
            <a:r>
              <a:rPr lang="cs-CZ" sz="4400" b="1" dirty="0">
                <a:latin typeface="Calibri" panose="020F0502020204030204" pitchFamily="34" charset="0"/>
                <a:cs typeface="Calibri" panose="020F0502020204030204" pitchFamily="34" charset="0"/>
              </a:rPr>
              <a:t>Chvalte a přátelte se!</a:t>
            </a:r>
          </a:p>
          <a:p>
            <a:r>
              <a:rPr lang="cs-CZ" sz="4400" b="1" dirty="0">
                <a:latin typeface="Calibri" panose="020F0502020204030204" pitchFamily="34" charset="0"/>
                <a:cs typeface="Calibri" panose="020F0502020204030204" pitchFamily="34" charset="0"/>
              </a:rPr>
              <a:t>Nepomlouvejte tatínka před dítětem! Naopak  – omlouvejte ho!</a:t>
            </a:r>
          </a:p>
          <a:p>
            <a:r>
              <a:rPr lang="cs-CZ" sz="4400" b="1" dirty="0">
                <a:latin typeface="Calibri" panose="020F0502020204030204" pitchFamily="34" charset="0"/>
                <a:cs typeface="Calibri" panose="020F0502020204030204" pitchFamily="34" charset="0"/>
              </a:rPr>
              <a:t>Čím více bude dítě s tatínkem, tím více bude tatínek platit.</a:t>
            </a:r>
          </a:p>
          <a:p>
            <a:r>
              <a:rPr lang="cs-CZ" sz="4400" b="1" dirty="0">
                <a:latin typeface="Calibri" panose="020F0502020204030204" pitchFamily="34" charset="0"/>
                <a:cs typeface="Calibri" panose="020F0502020204030204" pitchFamily="34" charset="0"/>
              </a:rPr>
              <a:t>Každý tatínek rád dává dárky dítěti, většina tatínků nedává rád peníze přímo matce! </a:t>
            </a:r>
          </a:p>
          <a:p>
            <a:r>
              <a:rPr lang="cs-CZ" sz="4400" b="1" dirty="0">
                <a:latin typeface="Calibri" panose="020F0502020204030204" pitchFamily="34" charset="0"/>
                <a:cs typeface="Calibri" panose="020F0502020204030204" pitchFamily="34" charset="0"/>
              </a:rPr>
              <a:t>Využijte prarodičů ze strany otce!</a:t>
            </a:r>
          </a:p>
          <a:p>
            <a:r>
              <a:rPr lang="cs-CZ" sz="4400" b="1" dirty="0">
                <a:latin typeface="Calibri" panose="020F0502020204030204" pitchFamily="34" charset="0"/>
                <a:cs typeface="Calibri" panose="020F0502020204030204" pitchFamily="34" charset="0"/>
              </a:rPr>
              <a:t>Výživné, styk a vztahy jsou vzájemně spojité nádoby. Neexistují samy ve vzduchoprázdnu.</a:t>
            </a:r>
          </a:p>
        </p:txBody>
      </p:sp>
      <p:pic>
        <p:nvPicPr>
          <p:cNvPr id="2052" name="Picture 4" descr="SouvisejÃ­cÃ­ obrÃ¡zek">
            <a:extLst>
              <a:ext uri="{FF2B5EF4-FFF2-40B4-BE49-F238E27FC236}">
                <a16:creationId xmlns:a16="http://schemas.microsoft.com/office/drawing/2014/main" id="{67A0B67A-FE6C-42B8-A236-714B96FD3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6413" y="0"/>
            <a:ext cx="2236441"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0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529208" y="190311"/>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Hřiště pro rodinného advokáta</a:t>
            </a:r>
          </a:p>
        </p:txBody>
      </p:sp>
      <p:sp>
        <p:nvSpPr>
          <p:cNvPr id="3" name="Zástupný symbol pro obsah 2"/>
          <p:cNvSpPr>
            <a:spLocks noGrp="1"/>
          </p:cNvSpPr>
          <p:nvPr>
            <p:ph idx="1"/>
          </p:nvPr>
        </p:nvSpPr>
        <p:spPr>
          <a:xfrm>
            <a:off x="323528" y="1124744"/>
            <a:ext cx="8640960" cy="5548460"/>
          </a:xfrm>
        </p:spPr>
        <p:txBody>
          <a:bodyPr>
            <a:normAutofit fontScale="70000" lnSpcReduction="20000"/>
          </a:bodyPr>
          <a:lstStyle/>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otec – </a:t>
            </a:r>
            <a:r>
              <a:rPr lang="cs-CZ" sz="3600" b="1" dirty="0">
                <a:latin typeface="Calibri" panose="020F0502020204030204" pitchFamily="34" charset="0"/>
                <a:cs typeface="Calibri" panose="020F0502020204030204" pitchFamily="34" charset="0"/>
              </a:rPr>
              <a:t>unavený, přepracovaný, vymýšlející si, agresivní, nenávistný, manipulující, zraněný, submisivní, bojácný, hraje roli, pravdivý, racionální, mlčenlivý, empatický, tolerantní, psychopatický…</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otcův právní zástupce – </a:t>
            </a:r>
            <a:r>
              <a:rPr lang="cs-CZ" sz="3600" b="1" dirty="0">
                <a:latin typeface="Calibri" panose="020F0502020204030204" pitchFamily="34" charset="0"/>
                <a:cs typeface="Calibri" panose="020F0502020204030204" pitchFamily="34" charset="0"/>
              </a:rPr>
              <a:t>specializovaný, aktivní, pasivní, kompromisní…</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matka – </a:t>
            </a:r>
            <a:r>
              <a:rPr lang="cs-CZ" sz="3600" b="1" dirty="0">
                <a:latin typeface="Calibri" panose="020F0502020204030204" pitchFamily="34" charset="0"/>
                <a:cs typeface="Calibri" panose="020F0502020204030204" pitchFamily="34" charset="0"/>
              </a:rPr>
              <a:t>viz výše jako otec</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matčin právní zástupce – </a:t>
            </a:r>
            <a:r>
              <a:rPr lang="cs-CZ" sz="3600" b="1" dirty="0">
                <a:latin typeface="Calibri" panose="020F0502020204030204" pitchFamily="34" charset="0"/>
                <a:cs typeface="Calibri" panose="020F0502020204030204" pitchFamily="34" charset="0"/>
              </a:rPr>
              <a:t>viz výše</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OSPOD – </a:t>
            </a:r>
            <a:r>
              <a:rPr lang="cs-CZ" sz="3600" b="1" dirty="0">
                <a:latin typeface="Calibri" panose="020F0502020204030204" pitchFamily="34" charset="0"/>
                <a:cs typeface="Calibri" panose="020F0502020204030204" pitchFamily="34" charset="0"/>
              </a:rPr>
              <a:t>profesionální, přetížený, neinformovaný, naivní, zmanipulovaný, bojácný, kvalifikovaný…</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dítě –</a:t>
            </a:r>
            <a:r>
              <a:rPr lang="cs-CZ" sz="3600" b="1" dirty="0">
                <a:latin typeface="Calibri" panose="020F0502020204030204" pitchFamily="34" charset="0"/>
                <a:cs typeface="Calibri" panose="020F0502020204030204" pitchFamily="34" charset="0"/>
              </a:rPr>
              <a:t> malé, pokrytecké, bojácné, zmanipulované, ublížené, dospívající, nerozhodné, milující…</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soud obecný – </a:t>
            </a:r>
            <a:r>
              <a:rPr lang="cs-CZ" sz="3600" b="1" dirty="0">
                <a:latin typeface="Calibri" panose="020F0502020204030204" pitchFamily="34" charset="0"/>
                <a:cs typeface="Calibri" panose="020F0502020204030204" pitchFamily="34" charset="0"/>
              </a:rPr>
              <a:t>přetížený, spravedlivý, začínající, nevědoucí, informovaný, kvalifikovaný, podvedený, ignorující…</a:t>
            </a:r>
          </a:p>
          <a:p>
            <a:pPr>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soud odvolací a Ústavní – </a:t>
            </a:r>
            <a:r>
              <a:rPr lang="cs-CZ" sz="3600" b="1" dirty="0">
                <a:latin typeface="Calibri" panose="020F0502020204030204" pitchFamily="34" charset="0"/>
                <a:cs typeface="Calibri" panose="020F0502020204030204" pitchFamily="34" charset="0"/>
              </a:rPr>
              <a:t>formální, pozitivistický, aktivistický, nadstranický, proevropský, přirozenoprávní…</a:t>
            </a:r>
          </a:p>
        </p:txBody>
      </p:sp>
    </p:spTree>
    <p:extLst>
      <p:ext uri="{BB962C8B-B14F-4D97-AF65-F5344CB8AC3E}">
        <p14:creationId xmlns:p14="http://schemas.microsoft.com/office/powerpoint/2010/main" val="329520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7735535" y="-1232495"/>
            <a:ext cx="3085684" cy="783360"/>
          </a:xfrm>
        </p:spPr>
        <p:txBody>
          <a:bodyPr>
            <a:normAutofit fontScale="90000"/>
          </a:bodyPr>
          <a:lstStyle/>
          <a:p>
            <a:pPr algn="ctr"/>
            <a:r>
              <a:rPr lang="cs-CZ" b="1" dirty="0">
                <a:solidFill>
                  <a:schemeClr val="tx1"/>
                </a:solidFill>
                <a:latin typeface="Calibri" panose="020F0502020204030204" pitchFamily="34" charset="0"/>
                <a:cs typeface="Calibri" panose="020F0502020204030204" pitchFamily="34" charset="0"/>
              </a:rPr>
              <a:t>Subjektivní rady pro tatínky</a:t>
            </a:r>
          </a:p>
        </p:txBody>
      </p:sp>
      <p:sp>
        <p:nvSpPr>
          <p:cNvPr id="2" name="Zástupný symbol pro obsah 1"/>
          <p:cNvSpPr>
            <a:spLocks noGrp="1"/>
          </p:cNvSpPr>
          <p:nvPr>
            <p:ph idx="1"/>
          </p:nvPr>
        </p:nvSpPr>
        <p:spPr>
          <a:xfrm>
            <a:off x="107504" y="758338"/>
            <a:ext cx="8208911" cy="6077264"/>
          </a:xfrm>
        </p:spPr>
        <p:txBody>
          <a:bodyPr>
            <a:normAutofit fontScale="70000" lnSpcReduction="20000"/>
          </a:bodyPr>
          <a:lstStyle/>
          <a:p>
            <a:pPr marL="0" indent="0" algn="ctr">
              <a:buNone/>
            </a:pPr>
            <a:r>
              <a:rPr lang="cs-CZ" sz="4400" b="1" dirty="0">
                <a:solidFill>
                  <a:schemeClr val="accent1">
                    <a:lumMod val="60000"/>
                    <a:lumOff val="40000"/>
                  </a:schemeClr>
                </a:solidFill>
                <a:latin typeface="Calibri" panose="020F0502020204030204" pitchFamily="34" charset="0"/>
                <a:cs typeface="Calibri" panose="020F0502020204030204" pitchFamily="34" charset="0"/>
              </a:rPr>
              <a:t>Rady pro tatínky</a:t>
            </a:r>
          </a:p>
          <a:p>
            <a:pPr marL="0" indent="0" algn="ctr">
              <a:buNone/>
            </a:pPr>
            <a:endParaRPr lang="cs-CZ" sz="4400" b="1" dirty="0">
              <a:latin typeface="Calibri" panose="020F0502020204030204" pitchFamily="34" charset="0"/>
              <a:cs typeface="Calibri" panose="020F0502020204030204" pitchFamily="34" charset="0"/>
            </a:endParaRPr>
          </a:p>
          <a:p>
            <a:r>
              <a:rPr lang="cs-CZ" sz="4400" b="1" dirty="0">
                <a:latin typeface="Calibri" panose="020F0502020204030204" pitchFamily="34" charset="0"/>
                <a:cs typeface="Calibri" panose="020F0502020204030204" pitchFamily="34" charset="0"/>
              </a:rPr>
              <a:t>Buďte milí a přátelští na maminky!</a:t>
            </a:r>
          </a:p>
          <a:p>
            <a:r>
              <a:rPr lang="cs-CZ" sz="4400" b="1" dirty="0">
                <a:latin typeface="Calibri" panose="020F0502020204030204" pitchFamily="34" charset="0"/>
                <a:cs typeface="Calibri" panose="020F0502020204030204" pitchFamily="34" charset="0"/>
              </a:rPr>
              <a:t>Nepomlouvejte maminku před dítětem!  Naopak – omlouvejte ji!</a:t>
            </a:r>
          </a:p>
          <a:p>
            <a:r>
              <a:rPr lang="cs-CZ" sz="4400" b="1" dirty="0">
                <a:latin typeface="Calibri" panose="020F0502020204030204" pitchFamily="34" charset="0"/>
                <a:cs typeface="Calibri" panose="020F0502020204030204" pitchFamily="34" charset="0"/>
              </a:rPr>
              <a:t>Noste jim dárky!</a:t>
            </a:r>
          </a:p>
          <a:p>
            <a:r>
              <a:rPr lang="cs-CZ" sz="4400" b="1" dirty="0">
                <a:latin typeface="Calibri" panose="020F0502020204030204" pitchFamily="34" charset="0"/>
                <a:cs typeface="Calibri" panose="020F0502020204030204" pitchFamily="34" charset="0"/>
              </a:rPr>
              <a:t>Využijte prarodičů ze strany matky a přátelte   se s nimi!</a:t>
            </a:r>
          </a:p>
          <a:p>
            <a:r>
              <a:rPr lang="cs-CZ" sz="4400" b="1" dirty="0">
                <a:latin typeface="Calibri" panose="020F0502020204030204" pitchFamily="34" charset="0"/>
                <a:cs typeface="Calibri" panose="020F0502020204030204" pitchFamily="34" charset="0"/>
              </a:rPr>
              <a:t>Výživné, styk a vztahy jsou vzájemně spojité nádoby. Neexistují samy ve vzduchoprázdnu.</a:t>
            </a:r>
          </a:p>
          <a:p>
            <a:r>
              <a:rPr lang="cs-CZ" sz="4400" b="1" dirty="0">
                <a:latin typeface="Calibri" panose="020F0502020204030204" pitchFamily="34" charset="0"/>
                <a:cs typeface="Calibri" panose="020F0502020204030204" pitchFamily="34" charset="0"/>
              </a:rPr>
              <a:t>Chcete častěji dítě? Zaplaťte víc!</a:t>
            </a:r>
          </a:p>
          <a:p>
            <a:r>
              <a:rPr lang="cs-CZ" sz="4400" b="1" dirty="0">
                <a:latin typeface="Calibri" panose="020F0502020204030204" pitchFamily="34" charset="0"/>
                <a:cs typeface="Calibri" panose="020F0502020204030204" pitchFamily="34" charset="0"/>
              </a:rPr>
              <a:t>Chcete platit méně? Nabídněte matce něco jiného!</a:t>
            </a:r>
          </a:p>
        </p:txBody>
      </p:sp>
      <p:pic>
        <p:nvPicPr>
          <p:cNvPr id="3074" name="Picture 2" descr="VÃ½sledek obrÃ¡zku pro usmÄvavÃ½ tatÃ­nek">
            <a:extLst>
              <a:ext uri="{FF2B5EF4-FFF2-40B4-BE49-F238E27FC236}">
                <a16:creationId xmlns:a16="http://schemas.microsoft.com/office/drawing/2014/main" id="{8E3A7244-FAAA-4ABD-8D67-ED165523D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0"/>
            <a:ext cx="2987823" cy="201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304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0259" y="404664"/>
            <a:ext cx="8229600" cy="1252728"/>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Zákon o státem zálohovaném výživném</a:t>
            </a:r>
          </a:p>
        </p:txBody>
      </p:sp>
      <p:sp>
        <p:nvSpPr>
          <p:cNvPr id="2" name="Zástupný symbol pro obsah 1"/>
          <p:cNvSpPr>
            <a:spLocks noGrp="1"/>
          </p:cNvSpPr>
          <p:nvPr>
            <p:ph idx="1"/>
          </p:nvPr>
        </p:nvSpPr>
        <p:spPr>
          <a:xfrm>
            <a:off x="464439" y="1556792"/>
            <a:ext cx="8208911" cy="4824536"/>
          </a:xfrm>
        </p:spPr>
        <p:txBody>
          <a:bodyPr>
            <a:normAutofit lnSpcReduction="10000"/>
          </a:bodyPr>
          <a:lstStyle/>
          <a:p>
            <a:r>
              <a:rPr lang="cs-CZ" sz="2800" b="1" dirty="0">
                <a:latin typeface="Calibri" panose="020F0502020204030204" pitchFamily="34" charset="0"/>
                <a:cs typeface="Calibri" panose="020F0502020204030204" pitchFamily="34" charset="0"/>
              </a:rPr>
              <a:t>Jen nová sociální dávka. </a:t>
            </a:r>
          </a:p>
          <a:p>
            <a:r>
              <a:rPr lang="cs-CZ" sz="2800" b="1" dirty="0">
                <a:latin typeface="Calibri" panose="020F0502020204030204" pitchFamily="34" charset="0"/>
                <a:cs typeface="Calibri" panose="020F0502020204030204" pitchFamily="34" charset="0"/>
              </a:rPr>
              <a:t>Do výše 2400 Kč.</a:t>
            </a:r>
          </a:p>
          <a:p>
            <a:r>
              <a:rPr lang="cs-CZ" sz="2800" b="1" dirty="0">
                <a:latin typeface="Calibri" panose="020F0502020204030204" pitchFamily="34" charset="0"/>
                <a:cs typeface="Calibri" panose="020F0502020204030204" pitchFamily="34" charset="0"/>
              </a:rPr>
              <a:t>Započítává se do příjmu matky.</a:t>
            </a:r>
          </a:p>
          <a:p>
            <a:r>
              <a:rPr lang="cs-CZ" sz="2800" b="1" dirty="0">
                <a:latin typeface="Calibri" panose="020F0502020204030204" pitchFamily="34" charset="0"/>
                <a:cs typeface="Calibri" panose="020F0502020204030204" pitchFamily="34" charset="0"/>
              </a:rPr>
              <a:t>Otec nebude muset vracet (vymáhání by bylo pro stát neefektivní!).</a:t>
            </a:r>
          </a:p>
          <a:p>
            <a:r>
              <a:rPr lang="cs-CZ" sz="2800" b="1" dirty="0">
                <a:latin typeface="Calibri" panose="020F0502020204030204" pitchFamily="34" charset="0"/>
                <a:cs typeface="Calibri" panose="020F0502020204030204" pitchFamily="34" charset="0"/>
              </a:rPr>
              <a:t>Podmínky uplatnění nároku: soudní rozhodnutí, tříměsíčně neplacení, prokazatelně neúspěšná exekuce, co 6 měsíců prověřování.</a:t>
            </a:r>
          </a:p>
          <a:p>
            <a:r>
              <a:rPr lang="cs-CZ" sz="2800" b="1" dirty="0">
                <a:latin typeface="Calibri" panose="020F0502020204030204" pitchFamily="34" charset="0"/>
                <a:cs typeface="Calibri" panose="020F0502020204030204" pitchFamily="34" charset="0"/>
              </a:rPr>
              <a:t>Jak platí tatínci? 73 % platí dobrovolně, 10 % po VR,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jen 7 % neplatí, </a:t>
            </a:r>
            <a:r>
              <a:rPr lang="cs-CZ" sz="2800" b="1" dirty="0">
                <a:latin typeface="Calibri" panose="020F0502020204030204" pitchFamily="34" charset="0"/>
                <a:cs typeface="Calibri" panose="020F0502020204030204" pitchFamily="34" charset="0"/>
              </a:rPr>
              <a:t>10 % matek vůbec nepožaduje.</a:t>
            </a:r>
          </a:p>
        </p:txBody>
      </p:sp>
    </p:spTree>
    <p:extLst>
      <p:ext uri="{BB962C8B-B14F-4D97-AF65-F5344CB8AC3E}">
        <p14:creationId xmlns:p14="http://schemas.microsoft.com/office/powerpoint/2010/main" val="1338794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43608" y="8292"/>
            <a:ext cx="7772400" cy="145626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Životní úroveň</a:t>
            </a:r>
          </a:p>
        </p:txBody>
      </p:sp>
      <p:sp>
        <p:nvSpPr>
          <p:cNvPr id="5" name="Zástupný symbol pro obsah 4"/>
          <p:cNvSpPr>
            <a:spLocks noGrp="1"/>
          </p:cNvSpPr>
          <p:nvPr>
            <p:ph idx="1"/>
          </p:nvPr>
        </p:nvSpPr>
        <p:spPr>
          <a:xfrm>
            <a:off x="323528" y="1700808"/>
            <a:ext cx="8229599" cy="4065315"/>
          </a:xfrm>
        </p:spPr>
        <p:txBody>
          <a:bodyPr>
            <a:noAutofit/>
          </a:bodyPr>
          <a:lstStyle/>
          <a:p>
            <a:r>
              <a:rPr lang="cs-CZ" sz="2600" b="1" dirty="0">
                <a:latin typeface="Calibri" panose="020F0502020204030204" pitchFamily="34" charset="0"/>
                <a:cs typeface="Calibri" panose="020F0502020204030204" pitchFamily="34" charset="0"/>
              </a:rPr>
              <a:t>Míra uspokojování materiálních i nemateriálních potřeb a tužeb jednotlivce či skupiny zbožím, financemi nebo službami.</a:t>
            </a:r>
          </a:p>
          <a:p>
            <a:r>
              <a:rPr lang="cs-CZ" sz="2600" b="1" dirty="0">
                <a:latin typeface="Calibri" panose="020F0502020204030204" pitchFamily="34" charset="0"/>
                <a:cs typeface="Calibri" panose="020F0502020204030204" pitchFamily="34" charset="0"/>
              </a:rPr>
              <a:t>Blíží se sociologické kategorii kvalita života.</a:t>
            </a:r>
          </a:p>
          <a:p>
            <a:r>
              <a:rPr lang="cs-CZ" sz="2600" b="1" dirty="0">
                <a:latin typeface="Calibri" panose="020F0502020204030204" pitchFamily="34" charset="0"/>
                <a:cs typeface="Calibri" panose="020F0502020204030204" pitchFamily="34" charset="0"/>
              </a:rPr>
              <a:t>Odvozuje se od reálného příjmu osoby a dává se do souvislostí s průměrným příjmem dané oblasti a mírou chudoby.</a:t>
            </a:r>
          </a:p>
          <a:p>
            <a:pPr algn="just"/>
            <a:r>
              <a:rPr lang="cs-CZ" sz="2600" b="1" dirty="0">
                <a:latin typeface="Calibri" panose="020F0502020204030204" pitchFamily="34" charset="0"/>
                <a:cs typeface="Calibri" panose="020F0502020204030204" pitchFamily="34" charset="0"/>
              </a:rPr>
              <a:t>Vyjadřuje se v penězích a její obsah se neustále mění.</a:t>
            </a:r>
          </a:p>
          <a:p>
            <a:pPr algn="just"/>
            <a:r>
              <a:rPr lang="cs-CZ" sz="2600" b="1" dirty="0">
                <a:latin typeface="Calibri" panose="020F0502020204030204" pitchFamily="34" charset="0"/>
                <a:cs typeface="Calibri" panose="020F0502020204030204" pitchFamily="34" charset="0"/>
              </a:rPr>
              <a:t>Vztahuje se ke konkrétním osobám.</a:t>
            </a:r>
          </a:p>
          <a:p>
            <a:pPr algn="just"/>
            <a:r>
              <a:rPr lang="cs-CZ" sz="2600" b="1" dirty="0">
                <a:latin typeface="Calibri" panose="020F0502020204030204" pitchFamily="34" charset="0"/>
                <a:cs typeface="Calibri" panose="020F0502020204030204" pitchFamily="34" charset="0"/>
              </a:rPr>
              <a:t>Nelze ji redukovat jen na ekonomické ukazatele.</a:t>
            </a:r>
          </a:p>
          <a:p>
            <a:pPr algn="just"/>
            <a:r>
              <a:rPr lang="cs-CZ" sz="2600" b="1" dirty="0">
                <a:latin typeface="Calibri" panose="020F0502020204030204" pitchFamily="34" charset="0"/>
                <a:cs typeface="Calibri" panose="020F0502020204030204" pitchFamily="34" charset="0"/>
              </a:rPr>
              <a:t>Ekonomická, nikoliv právní kategorie.</a:t>
            </a:r>
          </a:p>
        </p:txBody>
      </p:sp>
    </p:spTree>
    <p:extLst>
      <p:ext uri="{BB962C8B-B14F-4D97-AF65-F5344CB8AC3E}">
        <p14:creationId xmlns:p14="http://schemas.microsoft.com/office/powerpoint/2010/main" val="2566001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83389" y="108817"/>
            <a:ext cx="7772400" cy="145626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Právo na stejnou životní úroveň </a:t>
            </a:r>
          </a:p>
        </p:txBody>
      </p:sp>
      <p:sp>
        <p:nvSpPr>
          <p:cNvPr id="2" name="Zástupný symbol pro obsah 1"/>
          <p:cNvSpPr>
            <a:spLocks noGrp="1"/>
          </p:cNvSpPr>
          <p:nvPr>
            <p:ph idx="1"/>
          </p:nvPr>
        </p:nvSpPr>
        <p:spPr>
          <a:xfrm>
            <a:off x="287524" y="1591056"/>
            <a:ext cx="8568952" cy="4680520"/>
          </a:xfrm>
        </p:spPr>
        <p:txBody>
          <a:bodyPr>
            <a:noAutofit/>
          </a:bodyPr>
          <a:lstStyle/>
          <a:p>
            <a:r>
              <a:rPr lang="cs-CZ" sz="2600" b="1" dirty="0">
                <a:solidFill>
                  <a:schemeClr val="accent1">
                    <a:lumMod val="60000"/>
                    <a:lumOff val="40000"/>
                  </a:schemeClr>
                </a:solidFill>
                <a:latin typeface="Calibri" panose="020F0502020204030204" pitchFamily="34" charset="0"/>
                <a:cs typeface="Calibri" panose="020F0502020204030204" pitchFamily="34" charset="0"/>
              </a:rPr>
              <a:t>§ 697 odst. 1 </a:t>
            </a:r>
            <a:r>
              <a:rPr lang="cs-CZ" sz="26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zák.: </a:t>
            </a:r>
            <a:r>
              <a:rPr lang="cs-CZ" sz="2600" b="1" dirty="0">
                <a:latin typeface="Calibri" panose="020F0502020204030204" pitchFamily="34" charset="0"/>
                <a:cs typeface="Calibri" panose="020F0502020204030204" pitchFamily="34" charset="0"/>
              </a:rPr>
              <a:t>Manželé mají vzájemnou vyživovací povinnost v rozsahu, který oběma zajišťuje zásadně stejnou hmotnou a kulturní úroveň.</a:t>
            </a:r>
          </a:p>
          <a:p>
            <a:r>
              <a:rPr lang="cs-CZ" sz="2600" b="1" dirty="0">
                <a:solidFill>
                  <a:schemeClr val="accent1">
                    <a:lumMod val="60000"/>
                    <a:lumOff val="40000"/>
                  </a:schemeClr>
                </a:solidFill>
                <a:latin typeface="Calibri" panose="020F0502020204030204" pitchFamily="34" charset="0"/>
                <a:cs typeface="Calibri" panose="020F0502020204030204" pitchFamily="34" charset="0"/>
              </a:rPr>
              <a:t>§ 762 odst. 1 </a:t>
            </a:r>
            <a:r>
              <a:rPr lang="cs-CZ" sz="26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zák.: </a:t>
            </a:r>
            <a:r>
              <a:rPr lang="cs-CZ" sz="2600" b="1" dirty="0">
                <a:latin typeface="Calibri" panose="020F0502020204030204" pitchFamily="34" charset="0"/>
                <a:cs typeface="Calibri" panose="020F0502020204030204" pitchFamily="34" charset="0"/>
              </a:rPr>
              <a:t>Tři roky po rozvodu má právo na stejnou životní úroveň manžel, který se na rozvratu manželství převážně nepodílel.</a:t>
            </a:r>
          </a:p>
          <a:p>
            <a:r>
              <a:rPr lang="cs-CZ" sz="2600" b="1" dirty="0">
                <a:solidFill>
                  <a:schemeClr val="accent1">
                    <a:lumMod val="60000"/>
                    <a:lumOff val="40000"/>
                  </a:schemeClr>
                </a:solidFill>
                <a:latin typeface="Calibri" panose="020F0502020204030204" pitchFamily="34" charset="0"/>
                <a:cs typeface="Calibri" panose="020F0502020204030204" pitchFamily="34" charset="0"/>
              </a:rPr>
              <a:t>§ 10 odst. 1, 2 zákona o registrovaném partnerství: </a:t>
            </a:r>
            <a:r>
              <a:rPr lang="cs-CZ" sz="2600" b="1" dirty="0">
                <a:latin typeface="Calibri" panose="020F0502020204030204" pitchFamily="34" charset="0"/>
                <a:cs typeface="Calibri" panose="020F0502020204030204" pitchFamily="34" charset="0"/>
              </a:rPr>
              <a:t>Partneři mají vzájemnou vyživovací povinnost. Rozsah vyživovací povinnosti se stanoví tak, aby hmotná a kulturní úroveň obou partnerů byla zásadně stejná.</a:t>
            </a:r>
          </a:p>
          <a:p>
            <a:r>
              <a:rPr lang="cs-CZ" sz="2600" b="1" dirty="0">
                <a:solidFill>
                  <a:schemeClr val="accent1">
                    <a:lumMod val="60000"/>
                    <a:lumOff val="40000"/>
                  </a:schemeClr>
                </a:solidFill>
                <a:latin typeface="Calibri" panose="020F0502020204030204" pitchFamily="34" charset="0"/>
                <a:cs typeface="Calibri" panose="020F0502020204030204" pitchFamily="34" charset="0"/>
              </a:rPr>
              <a:t>§ 915 odst. 1 </a:t>
            </a:r>
            <a:r>
              <a:rPr lang="cs-CZ" sz="26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zák.: </a:t>
            </a:r>
            <a:r>
              <a:rPr lang="cs-CZ" sz="2600" b="1" dirty="0">
                <a:latin typeface="Calibri" panose="020F0502020204030204" pitchFamily="34" charset="0"/>
                <a:cs typeface="Calibri" panose="020F0502020204030204" pitchFamily="34" charset="0"/>
              </a:rPr>
              <a:t>Životní úroveň dítěte má být zásadně srovnatelná s životní úrovní rodičů.</a:t>
            </a:r>
          </a:p>
        </p:txBody>
      </p:sp>
    </p:spTree>
    <p:extLst>
      <p:ext uri="{BB962C8B-B14F-4D97-AF65-F5344CB8AC3E}">
        <p14:creationId xmlns:p14="http://schemas.microsoft.com/office/powerpoint/2010/main" val="3368194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Uspokojování potřeb rodiny</a:t>
            </a:r>
            <a:endParaRPr lang="cs-CZ"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2" name="Zástupný symbol pro obsah 1"/>
          <p:cNvSpPr>
            <a:spLocks noGrp="1"/>
          </p:cNvSpPr>
          <p:nvPr>
            <p:ph idx="1"/>
          </p:nvPr>
        </p:nvSpPr>
        <p:spPr>
          <a:xfrm>
            <a:off x="457200" y="1988840"/>
            <a:ext cx="8229600" cy="4535107"/>
          </a:xfrm>
        </p:spPr>
        <p:txBody>
          <a:bodyPr>
            <a:noAutofit/>
          </a:bodyPr>
          <a:lstStyle/>
          <a:p>
            <a:pPr marL="0" indent="0" algn="ctr">
              <a:buNone/>
            </a:pPr>
            <a:r>
              <a:rPr lang="cs-CZ" sz="3200" b="1" dirty="0">
                <a:solidFill>
                  <a:schemeClr val="accent1">
                    <a:lumMod val="60000"/>
                    <a:lumOff val="40000"/>
                  </a:schemeClr>
                </a:solidFill>
                <a:latin typeface="Calibri" panose="020F0502020204030204" pitchFamily="34" charset="0"/>
                <a:cs typeface="Calibri" panose="020F0502020204030204" pitchFamily="34" charset="0"/>
              </a:rPr>
              <a:t>§ 690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zák.</a:t>
            </a:r>
          </a:p>
          <a:p>
            <a:pPr marL="0" indent="0" algn="just">
              <a:buNone/>
            </a:pPr>
            <a:r>
              <a:rPr lang="cs-CZ" sz="3200" b="1" dirty="0">
                <a:latin typeface="Calibri" panose="020F0502020204030204" pitchFamily="34" charset="0"/>
                <a:cs typeface="Calibri" panose="020F0502020204030204" pitchFamily="34" charset="0"/>
              </a:rPr>
              <a:t>Každý z manželů přispívá na potřeby života rodiny a potřeby rodinné domácnosti podle svých osobních a majetkových poměrů, schopností a možností tak, aby životní úroveň všech členů rodiny byla </a:t>
            </a:r>
            <a:r>
              <a:rPr lang="cs-CZ" sz="3200" b="1" dirty="0">
                <a:solidFill>
                  <a:schemeClr val="accent1">
                    <a:lumMod val="60000"/>
                    <a:lumOff val="40000"/>
                  </a:schemeClr>
                </a:solidFill>
                <a:latin typeface="Calibri" panose="020F0502020204030204" pitchFamily="34" charset="0"/>
                <a:cs typeface="Calibri" panose="020F0502020204030204" pitchFamily="34" charset="0"/>
              </a:rPr>
              <a:t>zásadně srovnatelná. </a:t>
            </a:r>
            <a:r>
              <a:rPr lang="cs-CZ" sz="3200" b="1" dirty="0">
                <a:latin typeface="Calibri" panose="020F0502020204030204" pitchFamily="34" charset="0"/>
                <a:cs typeface="Calibri" panose="020F0502020204030204" pitchFamily="34" charset="0"/>
              </a:rPr>
              <a:t>Poskytování majetkových plnění má stejný význam jako osobní péče  o rodinu a její členy. </a:t>
            </a:r>
          </a:p>
          <a:p>
            <a:pPr algn="just"/>
            <a:endParaRPr lang="cs-CZ"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211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11560" y="162598"/>
            <a:ext cx="7772400" cy="145626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Kdo tvoří rodinu?</a:t>
            </a:r>
          </a:p>
        </p:txBody>
      </p:sp>
      <p:sp>
        <p:nvSpPr>
          <p:cNvPr id="2" name="Zástupný symbol pro obsah 1"/>
          <p:cNvSpPr>
            <a:spLocks noGrp="1"/>
          </p:cNvSpPr>
          <p:nvPr>
            <p:ph idx="1"/>
          </p:nvPr>
        </p:nvSpPr>
        <p:spPr>
          <a:xfrm>
            <a:off x="603888" y="1726850"/>
            <a:ext cx="8229600" cy="4968552"/>
          </a:xfrm>
        </p:spPr>
        <p:txBody>
          <a:bodyPr>
            <a:noAutofit/>
          </a:bodyPr>
          <a:lstStyle/>
          <a:p>
            <a:pPr marL="0" indent="0" algn="ctr">
              <a:buNone/>
            </a:pPr>
            <a:r>
              <a:rPr lang="cs-CZ" sz="3200" b="1" dirty="0">
                <a:solidFill>
                  <a:schemeClr val="accent1">
                    <a:lumMod val="60000"/>
                    <a:lumOff val="40000"/>
                  </a:schemeClr>
                </a:solidFill>
                <a:latin typeface="Calibri" panose="020F0502020204030204" pitchFamily="34" charset="0"/>
                <a:cs typeface="Calibri" panose="020F0502020204030204" pitchFamily="34" charset="0"/>
              </a:rPr>
              <a:t>§ 700 odst. 1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zák.</a:t>
            </a:r>
          </a:p>
          <a:p>
            <a:pPr marL="0" indent="0" algn="just">
              <a:buNone/>
            </a:pPr>
            <a:r>
              <a:rPr lang="cs-CZ" sz="3200" b="1" dirty="0">
                <a:latin typeface="Calibri" panose="020F0502020204030204" pitchFamily="34" charset="0"/>
                <a:cs typeface="Calibri" panose="020F0502020204030204" pitchFamily="34" charset="0"/>
              </a:rPr>
              <a:t>Za rodinný se považuje závod, ve kterém společně pracují manželé nebo alespoň               s jedním z manželů i jejich příbuzní až do třetího stupně nebo osoby s manžely </a:t>
            </a:r>
            <a:r>
              <a:rPr lang="cs-CZ" sz="3200" b="1" dirty="0" err="1">
                <a:latin typeface="Calibri" panose="020F0502020204030204" pitchFamily="34" charset="0"/>
                <a:cs typeface="Calibri" panose="020F0502020204030204" pitchFamily="34" charset="0"/>
              </a:rPr>
              <a:t>sešvagřené</a:t>
            </a:r>
            <a:r>
              <a:rPr lang="cs-CZ" sz="3200" b="1" dirty="0">
                <a:latin typeface="Calibri" panose="020F0502020204030204" pitchFamily="34" charset="0"/>
                <a:cs typeface="Calibri" panose="020F0502020204030204" pitchFamily="34" charset="0"/>
              </a:rPr>
              <a:t> až do druhého stupně a který je ve vlastnictví některé z těchto osob. Na ty z nich, kteří trvale pracují pro rodinu nebo pro rodinný závod, se hledí jako na členy rodiny zúčastněné na provozu rodinného závodu.</a:t>
            </a:r>
          </a:p>
          <a:p>
            <a:endParaRPr lang="cs-CZ"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0023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649795" y="-22631"/>
            <a:ext cx="7772400" cy="1456267"/>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Co soud zohledňuje</a:t>
            </a:r>
          </a:p>
        </p:txBody>
      </p:sp>
      <p:sp>
        <p:nvSpPr>
          <p:cNvPr id="2" name="Zástupný symbol pro obsah 1"/>
          <p:cNvSpPr>
            <a:spLocks noGrp="1"/>
          </p:cNvSpPr>
          <p:nvPr>
            <p:ph idx="1"/>
          </p:nvPr>
        </p:nvSpPr>
        <p:spPr>
          <a:xfrm>
            <a:off x="107503" y="1268760"/>
            <a:ext cx="8856983" cy="5256584"/>
          </a:xfrm>
        </p:spPr>
        <p:txBody>
          <a:bodyPr>
            <a:noAutofit/>
          </a:bodyPr>
          <a:lstStyle/>
          <a:p>
            <a:pPr algn="just"/>
            <a:r>
              <a:rPr lang="cs-CZ" sz="2600" b="1" dirty="0">
                <a:solidFill>
                  <a:schemeClr val="accent1">
                    <a:lumMod val="60000"/>
                    <a:lumOff val="40000"/>
                  </a:schemeClr>
                </a:solidFill>
                <a:latin typeface="Calibri" panose="020F0502020204030204" pitchFamily="34" charset="0"/>
                <a:cs typeface="Calibri" panose="020F0502020204030204" pitchFamily="34" charset="0"/>
              </a:rPr>
              <a:t>Nález ÚS z 16. 3. 2006, </a:t>
            </a:r>
            <a:r>
              <a:rPr lang="cs-CZ" sz="26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zn. III. ÚS 511/05: </a:t>
            </a:r>
            <a:r>
              <a:rPr lang="cs-CZ" sz="2600" b="1" dirty="0">
                <a:latin typeface="Calibri" panose="020F0502020204030204" pitchFamily="34" charset="0"/>
                <a:cs typeface="Calibri" panose="020F0502020204030204" pitchFamily="34" charset="0"/>
              </a:rPr>
              <a:t>Při určení rozsahu vyživovací povinnosti přihlíží soud k tomu, který         z rodičů a v jaké míře o dítě osobně pečuje, a bere ohled nejen na faktické příjmy rodiče, ale i na celkovou hodnotu jeho movitého a nemovitého majetku a způsob života, resp. životní úroveň. </a:t>
            </a:r>
          </a:p>
          <a:p>
            <a:pPr algn="just"/>
            <a:r>
              <a:rPr lang="cs-CZ" sz="2600" b="1" dirty="0">
                <a:solidFill>
                  <a:schemeClr val="accent1">
                    <a:lumMod val="60000"/>
                    <a:lumOff val="40000"/>
                  </a:schemeClr>
                </a:solidFill>
                <a:latin typeface="Calibri" panose="020F0502020204030204" pitchFamily="34" charset="0"/>
                <a:cs typeface="Calibri" panose="020F0502020204030204" pitchFamily="34" charset="0"/>
              </a:rPr>
              <a:t>Nález ÚS ze 7. 3. 2007, </a:t>
            </a:r>
            <a:r>
              <a:rPr lang="cs-CZ" sz="26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zn. I. ÚS 527/06: </a:t>
            </a:r>
            <a:r>
              <a:rPr lang="cs-CZ" sz="2600" b="1" dirty="0">
                <a:latin typeface="Calibri" panose="020F0502020204030204" pitchFamily="34" charset="0"/>
                <a:cs typeface="Calibri" panose="020F0502020204030204" pitchFamily="34" charset="0"/>
              </a:rPr>
              <a:t>Při hodnocení životní úrovně rodiče je třeba zohlednit nejen jeho příjmy      a majetek, ale také příjmy partnera, který s rodičem žije. </a:t>
            </a:r>
          </a:p>
          <a:p>
            <a:pPr algn="just"/>
            <a:r>
              <a:rPr lang="cs-CZ" sz="2600" b="1" dirty="0">
                <a:solidFill>
                  <a:schemeClr val="accent1">
                    <a:lumMod val="60000"/>
                    <a:lumOff val="40000"/>
                  </a:schemeClr>
                </a:solidFill>
                <a:latin typeface="Calibri" panose="020F0502020204030204" pitchFamily="34" charset="0"/>
                <a:cs typeface="Calibri" panose="020F0502020204030204" pitchFamily="34" charset="0"/>
              </a:rPr>
              <a:t>Usnesení ÚS z 24. 5. 2016, </a:t>
            </a:r>
            <a:r>
              <a:rPr lang="cs-CZ" sz="26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600" b="1" dirty="0">
                <a:solidFill>
                  <a:schemeClr val="accent1">
                    <a:lumMod val="60000"/>
                    <a:lumOff val="40000"/>
                  </a:schemeClr>
                </a:solidFill>
                <a:latin typeface="Calibri" panose="020F0502020204030204" pitchFamily="34" charset="0"/>
                <a:cs typeface="Calibri" panose="020F0502020204030204" pitchFamily="34" charset="0"/>
              </a:rPr>
              <a:t>. zn. II. ÚS 825/16: </a:t>
            </a:r>
            <a:r>
              <a:rPr lang="cs-CZ" sz="2600" b="1" dirty="0">
                <a:latin typeface="Calibri" panose="020F0502020204030204" pitchFamily="34" charset="0"/>
                <a:cs typeface="Calibri" panose="020F0502020204030204" pitchFamily="34" charset="0"/>
              </a:rPr>
              <a:t>Pracovní pasivita v kombinaci se špatným přístupem k léčení není důvodem pro založení vyživovací povinnosti rodiče vůči dospělému dítěti. </a:t>
            </a:r>
          </a:p>
        </p:txBody>
      </p:sp>
    </p:spTree>
    <p:extLst>
      <p:ext uri="{BB962C8B-B14F-4D97-AF65-F5344CB8AC3E}">
        <p14:creationId xmlns:p14="http://schemas.microsoft.com/office/powerpoint/2010/main" val="1680463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316549"/>
            <a:ext cx="7772400" cy="145626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Co je stejná životní úroveň</a:t>
            </a:r>
          </a:p>
        </p:txBody>
      </p:sp>
      <p:sp>
        <p:nvSpPr>
          <p:cNvPr id="2" name="Zástupný symbol pro obsah 1"/>
          <p:cNvSpPr>
            <a:spLocks noGrp="1"/>
          </p:cNvSpPr>
          <p:nvPr>
            <p:ph idx="1"/>
          </p:nvPr>
        </p:nvSpPr>
        <p:spPr>
          <a:xfrm>
            <a:off x="215516" y="1772816"/>
            <a:ext cx="8712967" cy="4862280"/>
          </a:xfrm>
        </p:spPr>
        <p:txBody>
          <a:bodyPr>
            <a:noAutofit/>
          </a:bodyPr>
          <a:lstStyle/>
          <a:p>
            <a:pPr algn="just"/>
            <a:r>
              <a:rPr lang="cs-CZ" sz="2800" b="1" dirty="0">
                <a:solidFill>
                  <a:schemeClr val="accent1">
                    <a:lumMod val="60000"/>
                    <a:lumOff val="40000"/>
                  </a:schemeClr>
                </a:solidFill>
                <a:latin typeface="Calibri" panose="020F0502020204030204" pitchFamily="34" charset="0"/>
                <a:cs typeface="Calibri" panose="020F0502020204030204" pitchFamily="34" charset="0"/>
              </a:rPr>
              <a:t>Nález ÚS z 16. 12. 2015, </a:t>
            </a:r>
            <a:r>
              <a:rPr lang="cs-CZ" sz="28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800" b="1" dirty="0">
                <a:solidFill>
                  <a:schemeClr val="accent1">
                    <a:lumMod val="60000"/>
                    <a:lumOff val="40000"/>
                  </a:schemeClr>
                </a:solidFill>
                <a:latin typeface="Calibri" panose="020F0502020204030204" pitchFamily="34" charset="0"/>
                <a:cs typeface="Calibri" panose="020F0502020204030204" pitchFamily="34" charset="0"/>
              </a:rPr>
              <a:t>. zn. IV. ÚS 650/15,                   a usnesení ÚS z 16. 6. 2016, </a:t>
            </a:r>
            <a:r>
              <a:rPr lang="cs-CZ" sz="28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800" b="1" dirty="0">
                <a:solidFill>
                  <a:schemeClr val="accent1">
                    <a:lumMod val="60000"/>
                    <a:lumOff val="40000"/>
                  </a:schemeClr>
                </a:solidFill>
                <a:latin typeface="Calibri" panose="020F0502020204030204" pitchFamily="34" charset="0"/>
                <a:cs typeface="Calibri" panose="020F0502020204030204" pitchFamily="34" charset="0"/>
              </a:rPr>
              <a:t>. zn. IV. ÚS 489/16: </a:t>
            </a:r>
            <a:r>
              <a:rPr lang="cs-CZ" sz="2800" b="1" dirty="0">
                <a:latin typeface="Calibri" panose="020F0502020204030204" pitchFamily="34" charset="0"/>
                <a:cs typeface="Calibri" panose="020F0502020204030204" pitchFamily="34" charset="0"/>
              </a:rPr>
              <a:t>Je adekvátní, pokud je rodiči s nadstandardními příjmy stanoveno     nadstandardně vysoké výživné, jeho výše by však měla mít hranici. Stejná životní úroveň neznamená, že děti musejí mít                   k dispozici stejné množství finančních prostředků a věcí jako rodiče. </a:t>
            </a:r>
          </a:p>
          <a:p>
            <a:pPr algn="just"/>
            <a:r>
              <a:rPr lang="cs-CZ" sz="2800" b="1" dirty="0">
                <a:latin typeface="Calibri" panose="020F0502020204030204" pitchFamily="34" charset="0"/>
                <a:cs typeface="Calibri" panose="020F0502020204030204" pitchFamily="34" charset="0"/>
              </a:rPr>
              <a:t>Rodič má právo rozhodnout, jak bude své dítě vychovávat.  Výjimečně vysoké výživné může totiž na dítě působit nevýchovně.</a:t>
            </a:r>
          </a:p>
        </p:txBody>
      </p:sp>
    </p:spTree>
    <p:extLst>
      <p:ext uri="{BB962C8B-B14F-4D97-AF65-F5344CB8AC3E}">
        <p14:creationId xmlns:p14="http://schemas.microsoft.com/office/powerpoint/2010/main" val="3156390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04664"/>
            <a:ext cx="8229600" cy="792163"/>
          </a:xfrm>
        </p:spPr>
        <p:txBody>
          <a:bodyPr>
            <a:normAutofit/>
          </a:bodyPr>
          <a:lstStyle/>
          <a:p>
            <a:pPr algn="ctr" fontAlgn="auto">
              <a:spcAft>
                <a:spcPts val="0"/>
              </a:spcAft>
              <a:defRPr/>
            </a:pPr>
            <a:r>
              <a:rPr lang="cs-CZ" b="1" dirty="0">
                <a:solidFill>
                  <a:schemeClr val="accent1">
                    <a:lumMod val="60000"/>
                    <a:lumOff val="40000"/>
                  </a:schemeClr>
                </a:solidFill>
                <a:latin typeface="+mn-lt"/>
              </a:rPr>
              <a:t>Rodič jako správce majetku dítěte</a:t>
            </a:r>
          </a:p>
        </p:txBody>
      </p:sp>
      <p:sp>
        <p:nvSpPr>
          <p:cNvPr id="3" name="Zástupný symbol pro obsah 2"/>
          <p:cNvSpPr>
            <a:spLocks noGrp="1"/>
          </p:cNvSpPr>
          <p:nvPr>
            <p:ph idx="1"/>
          </p:nvPr>
        </p:nvSpPr>
        <p:spPr>
          <a:xfrm>
            <a:off x="457200" y="1226823"/>
            <a:ext cx="8229600" cy="5616624"/>
          </a:xfrm>
        </p:spPr>
        <p:txBody>
          <a:bodyPr>
            <a:normAutofit/>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Povinnost rodičů pečovat o jmění dítěte jako řádní hospodáři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896 </a:t>
            </a:r>
            <a:r>
              <a:rPr lang="cs-CZ" sz="3600" b="1" dirty="0" err="1">
                <a:solidFill>
                  <a:schemeClr val="accent1">
                    <a:lumMod val="60000"/>
                    <a:lumOff val="40000"/>
                  </a:schemeClr>
                </a:solidFill>
                <a:latin typeface="Calibri" panose="020F0502020204030204" pitchFamily="34" charset="0"/>
                <a:cs typeface="Calibri" panose="020F0502020204030204" pitchFamily="34" charset="0"/>
              </a:rPr>
              <a:t>obč</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zák.</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Odpovědnost za škodu, i trestněprávní. </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K právnímu jednání nutný souhlas soudu.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Zisk náleží dítěti, příjmy primárně na výživu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900, </a:t>
            </a:r>
            <a:r>
              <a:rPr lang="cs-CZ" sz="3600" b="1" dirty="0">
                <a:latin typeface="Calibri" panose="020F0502020204030204" pitchFamily="34" charset="0"/>
                <a:cs typeface="Calibri" panose="020F0502020204030204" pitchFamily="34" charset="0"/>
              </a:rPr>
              <a:t>lze požadovat úhradu nákladů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902 </a:t>
            </a:r>
            <a:r>
              <a:rPr lang="cs-CZ" sz="3600" b="1" dirty="0">
                <a:latin typeface="Calibri" panose="020F0502020204030204" pitchFamily="34" charset="0"/>
                <a:cs typeface="Calibri" panose="020F0502020204030204" pitchFamily="34" charset="0"/>
              </a:rPr>
              <a:t>i odměnu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903.</a:t>
            </a:r>
          </a:p>
        </p:txBody>
      </p:sp>
    </p:spTree>
    <p:extLst>
      <p:ext uri="{BB962C8B-B14F-4D97-AF65-F5344CB8AC3E}">
        <p14:creationId xmlns:p14="http://schemas.microsoft.com/office/powerpoint/2010/main" val="3246406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76672"/>
            <a:ext cx="8229600" cy="792163"/>
          </a:xfrm>
        </p:spPr>
        <p:txBody>
          <a:bodyPr>
            <a:normAutofit/>
          </a:bodyPr>
          <a:lstStyle/>
          <a:p>
            <a:pPr algn="ctr" fontAlgn="auto">
              <a:spcAft>
                <a:spcPts val="0"/>
              </a:spcAft>
              <a:defRPr/>
            </a:pPr>
            <a:r>
              <a:rPr lang="cs-CZ" b="1" dirty="0">
                <a:solidFill>
                  <a:schemeClr val="accent1">
                    <a:lumMod val="60000"/>
                    <a:lumOff val="40000"/>
                  </a:schemeClr>
                </a:solidFill>
                <a:latin typeface="Calibri" panose="020F0502020204030204" pitchFamily="34" charset="0"/>
                <a:cs typeface="Calibri" panose="020F0502020204030204" pitchFamily="34" charset="0"/>
              </a:rPr>
              <a:t>Právo platícího rodiče</a:t>
            </a:r>
          </a:p>
        </p:txBody>
      </p:sp>
      <p:sp>
        <p:nvSpPr>
          <p:cNvPr id="3" name="Zástupný symbol pro obsah 2"/>
          <p:cNvSpPr>
            <a:spLocks noGrp="1"/>
          </p:cNvSpPr>
          <p:nvPr>
            <p:ph idx="1"/>
          </p:nvPr>
        </p:nvSpPr>
        <p:spPr>
          <a:xfrm>
            <a:off x="247664" y="1037167"/>
            <a:ext cx="8896336" cy="5832648"/>
          </a:xfrm>
        </p:spPr>
        <p:txBody>
          <a:bodyPr>
            <a:normAutofit fontScale="77500" lnSpcReduction="200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Kdo vykonává prostou správu, činí vše, co je nutné k zachování a k rozmnožení majetku (§ 1405 a § 1409 OZ)</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Peněžní prostředky musí správce vynaložit obezřetně     (§ 1407) jinak činí, co je nutné a užitečné (§ 1410), a to          s péčí řádného hospodáře (§ 1411).</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Správce vede spolehlivé záznamy a nesmí mísit svůj majetek (§ 1414).</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Společná správa (§ 1430) – každý správce má 1 hlas.</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Právo na vyúčtování (§ 1436) 1x ročně, má být tak podrobné, aby bylo možno ověřit jeho správnost.</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Správce umožní beneficientovi kdykoliv přezkoumat účetní knihy a doklady týkající se správy a poskytne mu na požádání potřebné informace, jak je správa vedena   (§ 1437).</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475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260648"/>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Jaký je ideální rodinný advokát?</a:t>
            </a:r>
          </a:p>
        </p:txBody>
      </p:sp>
      <p:sp>
        <p:nvSpPr>
          <p:cNvPr id="3" name="Zástupný symbol pro obsah 2"/>
          <p:cNvSpPr>
            <a:spLocks noGrp="1"/>
          </p:cNvSpPr>
          <p:nvPr>
            <p:ph idx="1"/>
          </p:nvPr>
        </p:nvSpPr>
        <p:spPr>
          <a:xfrm>
            <a:off x="466992" y="1412777"/>
            <a:ext cx="8229600" cy="5184575"/>
          </a:xfrm>
        </p:spPr>
        <p:txBody>
          <a:bodyPr>
            <a:normAutofit fontScale="85000" lnSpcReduction="100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Zná rodinné právo?</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Rozumí psychologii?</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Zná rozhodovací praxi nejvyšších soudů                          a Ústavního soudu?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Muž? Žena? Starší? Velmi mladý? Má vlastní děti?</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Specializuje se, nebo vykonává i jinou agendu?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Má dobrou reklamu? Potřebuji ji?</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Publikuje a veřejně vystupuje?</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Potřebuje znalost občanského soudního řádu?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Je dobrý ten, co často vítězí? A co to znamená?</a:t>
            </a:r>
          </a:p>
          <a:p>
            <a:pPr marL="274320" indent="-274320" fontAlgn="auto">
              <a:spcAft>
                <a:spcPts val="0"/>
              </a:spcAft>
              <a:buClr>
                <a:schemeClr val="accent3"/>
              </a:buClr>
              <a:buFont typeface="Wingdings 2"/>
              <a:buChar char=""/>
              <a:defRPr/>
            </a:pPr>
            <a:endParaRPr lang="cs-CZ"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747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316549"/>
            <a:ext cx="7772400" cy="145626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Slušnost v rodinných vztazích?</a:t>
            </a:r>
          </a:p>
        </p:txBody>
      </p:sp>
      <p:sp>
        <p:nvSpPr>
          <p:cNvPr id="2" name="Zástupný symbol pro obsah 1"/>
          <p:cNvSpPr>
            <a:spLocks noGrp="1"/>
          </p:cNvSpPr>
          <p:nvPr>
            <p:ph idx="1"/>
          </p:nvPr>
        </p:nvSpPr>
        <p:spPr>
          <a:xfrm>
            <a:off x="215516" y="1772816"/>
            <a:ext cx="8712967" cy="4862280"/>
          </a:xfrm>
        </p:spPr>
        <p:txBody>
          <a:bodyPr>
            <a:noAutofit/>
          </a:bodyPr>
          <a:lstStyle/>
          <a:p>
            <a:pPr algn="just"/>
            <a:r>
              <a:rPr lang="cs-CZ" sz="2800" b="1" dirty="0">
                <a:solidFill>
                  <a:schemeClr val="accent1">
                    <a:lumMod val="60000"/>
                    <a:lumOff val="40000"/>
                  </a:schemeClr>
                </a:solidFill>
                <a:cs typeface="Calibri" panose="020F0502020204030204" pitchFamily="34" charset="0"/>
              </a:rPr>
              <a:t>Rozsudek Nejvyššího soudu z 29. 11. 2017, </a:t>
            </a:r>
            <a:r>
              <a:rPr lang="cs-CZ" sz="2800" b="1" dirty="0" err="1">
                <a:solidFill>
                  <a:schemeClr val="accent1">
                    <a:lumMod val="60000"/>
                    <a:lumOff val="40000"/>
                  </a:schemeClr>
                </a:solidFill>
                <a:cs typeface="Calibri" panose="020F0502020204030204" pitchFamily="34" charset="0"/>
              </a:rPr>
              <a:t>sp</a:t>
            </a:r>
            <a:r>
              <a:rPr lang="cs-CZ" sz="2800" b="1" dirty="0">
                <a:solidFill>
                  <a:schemeClr val="accent1">
                    <a:lumMod val="60000"/>
                    <a:lumOff val="40000"/>
                  </a:schemeClr>
                </a:solidFill>
                <a:cs typeface="Calibri" panose="020F0502020204030204" pitchFamily="34" charset="0"/>
              </a:rPr>
              <a:t>. zn. 30 </a:t>
            </a:r>
            <a:r>
              <a:rPr lang="cs-CZ" sz="2800" b="1" dirty="0" err="1">
                <a:solidFill>
                  <a:schemeClr val="accent1">
                    <a:lumMod val="60000"/>
                    <a:lumOff val="40000"/>
                  </a:schemeClr>
                </a:solidFill>
                <a:cs typeface="Calibri" panose="020F0502020204030204" pitchFamily="34" charset="0"/>
              </a:rPr>
              <a:t>Cdo</a:t>
            </a:r>
            <a:r>
              <a:rPr lang="cs-CZ" sz="2800" b="1" dirty="0">
                <a:solidFill>
                  <a:schemeClr val="accent1">
                    <a:lumMod val="60000"/>
                    <a:lumOff val="40000"/>
                  </a:schemeClr>
                </a:solidFill>
                <a:cs typeface="Calibri" panose="020F0502020204030204" pitchFamily="34" charset="0"/>
              </a:rPr>
              <a:t> 2202/2017: </a:t>
            </a:r>
            <a:r>
              <a:rPr lang="cs-CZ" sz="2800" b="1" dirty="0"/>
              <a:t>Právo na pietu vyplývající z § 81 </a:t>
            </a:r>
            <a:r>
              <a:rPr lang="cs-CZ" sz="2800" b="1" dirty="0" err="1"/>
              <a:t>obč</a:t>
            </a:r>
            <a:r>
              <a:rPr lang="cs-CZ" sz="2800" b="1" dirty="0"/>
              <a:t>. zák. umožňuje účastnit se pohřbu blízkého zemřelého člověka, vzdát mu úctu a dát průchod legitimním citům ve vztahu k němu. Zabránění účasti na pohřbu takovýmto pozůstalým proto může případně být za určitých okolností konkrétního případu klasifikováno i jako zneužití práva, které ve smyslu ustanovení § 8 </a:t>
            </a:r>
            <a:r>
              <a:rPr lang="cs-CZ" sz="2800" b="1" dirty="0" err="1"/>
              <a:t>obč</a:t>
            </a:r>
            <a:r>
              <a:rPr lang="cs-CZ" sz="2800" b="1" dirty="0"/>
              <a:t>. zák. nepožívá právní ochrany. Zatajení informace             o smrti a pohřbu rodiče zakládá povinnost omluvy          a přiměřeného zadostiučinění.</a:t>
            </a:r>
            <a:endParaRPr lang="cs-CZ" sz="2800" b="1" dirty="0">
              <a:cs typeface="Calibri" panose="020F0502020204030204" pitchFamily="34" charset="0"/>
            </a:endParaRPr>
          </a:p>
        </p:txBody>
      </p:sp>
    </p:spTree>
    <p:extLst>
      <p:ext uri="{BB962C8B-B14F-4D97-AF65-F5344CB8AC3E}">
        <p14:creationId xmlns:p14="http://schemas.microsoft.com/office/powerpoint/2010/main" val="4118038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0"/>
            <a:ext cx="8229600" cy="792163"/>
          </a:xfrm>
        </p:spPr>
        <p:txBody>
          <a:bodyPr>
            <a:normAutofit/>
          </a:bodyPr>
          <a:lstStyle/>
          <a:p>
            <a:pPr algn="ctr" fontAlgn="auto">
              <a:spcAft>
                <a:spcPts val="0"/>
              </a:spcAft>
              <a:defRPr/>
            </a:pPr>
            <a:r>
              <a:rPr lang="cs-CZ" b="1" dirty="0">
                <a:solidFill>
                  <a:schemeClr val="accent1">
                    <a:lumMod val="60000"/>
                    <a:lumOff val="40000"/>
                  </a:schemeClr>
                </a:solidFill>
                <a:latin typeface="Calibri" panose="020F0502020204030204" pitchFamily="34" charset="0"/>
                <a:cs typeface="Calibri" panose="020F0502020204030204" pitchFamily="34" charset="0"/>
              </a:rPr>
              <a:t>Mediace</a:t>
            </a:r>
          </a:p>
        </p:txBody>
      </p:sp>
      <p:sp>
        <p:nvSpPr>
          <p:cNvPr id="3" name="Zástupný symbol pro obsah 2"/>
          <p:cNvSpPr>
            <a:spLocks noGrp="1"/>
          </p:cNvSpPr>
          <p:nvPr>
            <p:ph idx="1"/>
          </p:nvPr>
        </p:nvSpPr>
        <p:spPr>
          <a:xfrm>
            <a:off x="395536" y="1052736"/>
            <a:ext cx="8229600" cy="5688632"/>
          </a:xfrm>
        </p:spPr>
        <p:txBody>
          <a:bodyPr>
            <a:normAutofit fontScale="925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Zákon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č. 202/2012 Sb</a:t>
            </a:r>
            <a:r>
              <a:rPr lang="cs-CZ" sz="3600" b="1" dirty="0">
                <a:latin typeface="Calibri" panose="020F0502020204030204" pitchFamily="34" charset="0"/>
                <a:cs typeface="Calibri" panose="020F0502020204030204" pitchFamily="34" charset="0"/>
              </a:rPr>
              <a:t>., o mediaci.</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Účinnost od 1. 9. 2012.</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Výhody: čas, finance, vztahy, dobrovolnost.</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Seznam mediátorů zapsaných Ministerstvem spravedlnosti (www.justice.cz).</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 100 odst. 3 o. s. ř.: </a:t>
            </a:r>
            <a:r>
              <a:rPr lang="cs-CZ" sz="3600" b="1" dirty="0">
                <a:latin typeface="Calibri" panose="020F0502020204030204" pitchFamily="34" charset="0"/>
                <a:cs typeface="Calibri" panose="020F0502020204030204" pitchFamily="34" charset="0"/>
              </a:rPr>
              <a:t>nařízené první setkání    s mediátorem (odměnu platí stát) § 474 odst. 3 ZZŘS.</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Podobně při neplnění soudního rozhodnutí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503 odst. 1 písm. c) ZZŘS</a:t>
            </a:r>
            <a:r>
              <a:rPr lang="cs-CZ" sz="3600" b="1" dirty="0">
                <a:latin typeface="Calibri" panose="020F0502020204030204" pitchFamily="34" charset="0"/>
                <a:cs typeface="Calibri" panose="020F0502020204030204" pitchFamily="34" charset="0"/>
              </a:rPr>
              <a:t>.</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8031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4670" y="260648"/>
            <a:ext cx="8229600" cy="1008112"/>
          </a:xfrm>
        </p:spPr>
        <p:txBody>
          <a:bodyPr>
            <a:normAutofit/>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Mediace ano, ALE… </a:t>
            </a:r>
          </a:p>
        </p:txBody>
      </p:sp>
      <p:sp>
        <p:nvSpPr>
          <p:cNvPr id="3" name="Zástupný symbol pro obsah 2"/>
          <p:cNvSpPr>
            <a:spLocks noGrp="1"/>
          </p:cNvSpPr>
          <p:nvPr>
            <p:ph idx="1"/>
          </p:nvPr>
        </p:nvSpPr>
        <p:spPr>
          <a:xfrm>
            <a:off x="395536" y="1097360"/>
            <a:ext cx="8517632" cy="5760640"/>
          </a:xfrm>
        </p:spPr>
        <p:txBody>
          <a:bodyPr>
            <a:noAutofit/>
          </a:bodyPr>
          <a:lstStyle/>
          <a:p>
            <a:pPr>
              <a:buClr>
                <a:schemeClr val="accent3"/>
              </a:buClr>
              <a:buFont typeface="Wingdings 2"/>
              <a:buChar char=""/>
              <a:defRPr/>
            </a:pPr>
            <a:r>
              <a:rPr lang="cs-CZ" sz="2800" b="1" dirty="0">
                <a:latin typeface="Calibri" panose="020F0502020204030204" pitchFamily="34" charset="0"/>
                <a:cs typeface="Calibri" panose="020F0502020204030204" pitchFamily="34" charset="0"/>
              </a:rPr>
              <a:t>Obrovský zájem o mediační zkoušky, ale nízká kvalita zájemců a úspěšnost 30 %.</a:t>
            </a:r>
          </a:p>
          <a:p>
            <a:pPr>
              <a:buClr>
                <a:schemeClr val="accent3"/>
              </a:buClr>
              <a:buFont typeface="Wingdings 2"/>
              <a:buChar char=""/>
              <a:defRPr/>
            </a:pPr>
            <a:r>
              <a:rPr lang="cs-CZ" sz="2800" b="1" dirty="0">
                <a:latin typeface="Calibri" panose="020F0502020204030204" pitchFamily="34" charset="0"/>
                <a:cs typeface="Calibri" panose="020F0502020204030204" pitchFamily="34" charset="0"/>
              </a:rPr>
              <a:t>Mnoho povolaných, málo vyvolených.</a:t>
            </a:r>
          </a:p>
          <a:p>
            <a:pPr>
              <a:buClr>
                <a:schemeClr val="accent3"/>
              </a:buClr>
              <a:buFont typeface="Wingdings 2"/>
              <a:buChar char=""/>
              <a:defRPr/>
            </a:pPr>
            <a:r>
              <a:rPr lang="cs-CZ" sz="2800" b="1" dirty="0">
                <a:latin typeface="Calibri" panose="020F0502020204030204" pitchFamily="34" charset="0"/>
                <a:cs typeface="Calibri" panose="020F0502020204030204" pitchFamily="34" charset="0"/>
              </a:rPr>
              <a:t>V seznamu mediátorů se zkouškou z rodinné mediace je jen 14 osob na celou ČR.</a:t>
            </a:r>
          </a:p>
          <a:p>
            <a:pPr>
              <a:buClr>
                <a:schemeClr val="accent3"/>
              </a:buClr>
              <a:buFont typeface="Wingdings 2"/>
              <a:buChar char=""/>
              <a:defRPr/>
            </a:pPr>
            <a:r>
              <a:rPr lang="cs-CZ" sz="2800" b="1" dirty="0">
                <a:latin typeface="Calibri" panose="020F0502020204030204" pitchFamily="34" charset="0"/>
                <a:cs typeface="Calibri" panose="020F0502020204030204" pitchFamily="34" charset="0"/>
              </a:rPr>
              <a:t>Nedůvěra ze strany soudů.</a:t>
            </a:r>
          </a:p>
          <a:p>
            <a:pPr>
              <a:buClr>
                <a:schemeClr val="accent3"/>
              </a:buClr>
              <a:buFont typeface="Wingdings 2"/>
              <a:buChar char=""/>
              <a:defRPr/>
            </a:pPr>
            <a:r>
              <a:rPr lang="cs-CZ" sz="2800" b="1" dirty="0">
                <a:latin typeface="Calibri" panose="020F0502020204030204" pitchFamily="34" charset="0"/>
                <a:cs typeface="Calibri" panose="020F0502020204030204" pitchFamily="34" charset="0"/>
              </a:rPr>
              <a:t>Nízké odměny (400 Kč + DPH za hodinu).</a:t>
            </a:r>
          </a:p>
          <a:p>
            <a:pPr>
              <a:buClr>
                <a:schemeClr val="accent3"/>
              </a:buClr>
              <a:buFont typeface="Wingdings 2"/>
              <a:buChar char=""/>
              <a:defRPr/>
            </a:pPr>
            <a:r>
              <a:rPr lang="cs-CZ" sz="2800" b="1" dirty="0">
                <a:latin typeface="Calibri" panose="020F0502020204030204" pitchFamily="34" charset="0"/>
                <a:cs typeface="Calibri" panose="020F0502020204030204" pitchFamily="34" charset="0"/>
              </a:rPr>
              <a:t>Velmi přísná právní úprava (písemná dohoda                 o provedení mediace).</a:t>
            </a:r>
          </a:p>
          <a:p>
            <a:pPr>
              <a:buClr>
                <a:schemeClr val="accent3"/>
              </a:buClr>
              <a:buFont typeface="Wingdings 2"/>
              <a:buChar char=""/>
              <a:defRPr/>
            </a:pPr>
            <a:r>
              <a:rPr lang="cs-CZ" sz="2800" b="1" dirty="0">
                <a:latin typeface="Calibri" panose="020F0502020204030204" pitchFamily="34" charset="0"/>
                <a:cs typeface="Calibri" panose="020F0502020204030204" pitchFamily="34" charset="0"/>
              </a:rPr>
              <a:t>Obtížná vymahatelnost mediačních dohod.</a:t>
            </a:r>
            <a:endParaRPr lang="cs-CZ"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703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116632"/>
            <a:ext cx="8229600" cy="1252728"/>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Střídavá péče - postuláty</a:t>
            </a:r>
          </a:p>
        </p:txBody>
      </p:sp>
      <p:sp>
        <p:nvSpPr>
          <p:cNvPr id="2" name="Zástupný symbol pro obsah 1"/>
          <p:cNvSpPr>
            <a:spLocks noGrp="1"/>
          </p:cNvSpPr>
          <p:nvPr>
            <p:ph idx="1"/>
          </p:nvPr>
        </p:nvSpPr>
        <p:spPr>
          <a:xfrm>
            <a:off x="513892" y="1196753"/>
            <a:ext cx="8136904" cy="5661248"/>
          </a:xfrm>
        </p:spPr>
        <p:txBody>
          <a:bodyPr>
            <a:noAutofit/>
          </a:bodyPr>
          <a:lstStyle/>
          <a:p>
            <a:r>
              <a:rPr lang="cs-CZ" sz="3600" b="1" dirty="0">
                <a:latin typeface="Calibri" panose="020F0502020204030204" pitchFamily="34" charset="0"/>
                <a:cs typeface="Calibri" panose="020F0502020204030204" pitchFamily="34" charset="0"/>
              </a:rPr>
              <a:t>Stejné školní/předškolní zařízení.</a:t>
            </a:r>
          </a:p>
          <a:p>
            <a:r>
              <a:rPr lang="cs-CZ" sz="3600" b="1" dirty="0">
                <a:latin typeface="Calibri" panose="020F0502020204030204" pitchFamily="34" charset="0"/>
                <a:cs typeface="Calibri" panose="020F0502020204030204" pitchFamily="34" charset="0"/>
              </a:rPr>
              <a:t>Stejné kroužky. </a:t>
            </a:r>
          </a:p>
          <a:p>
            <a:r>
              <a:rPr lang="cs-CZ" sz="3600" b="1" dirty="0">
                <a:latin typeface="Calibri" panose="020F0502020204030204" pitchFamily="34" charset="0"/>
                <a:cs typeface="Calibri" panose="020F0502020204030204" pitchFamily="34" charset="0"/>
              </a:rPr>
              <a:t>Stejný dětský lékař a zubař.</a:t>
            </a:r>
          </a:p>
          <a:p>
            <a:r>
              <a:rPr lang="cs-CZ" sz="3600" b="1" dirty="0">
                <a:latin typeface="Calibri" panose="020F0502020204030204" pitchFamily="34" charset="0"/>
                <a:cs typeface="Calibri" panose="020F0502020204030204" pitchFamily="34" charset="0"/>
              </a:rPr>
              <a:t>Intervaly po čtyřech dnech až po měsíci.</a:t>
            </a:r>
          </a:p>
          <a:p>
            <a:r>
              <a:rPr lang="cs-CZ" sz="3600" b="1" dirty="0">
                <a:latin typeface="Calibri" panose="020F0502020204030204" pitchFamily="34" charset="0"/>
                <a:cs typeface="Calibri" panose="020F0502020204030204" pitchFamily="34" charset="0"/>
              </a:rPr>
              <a:t>Rodiče spolu musejí mluvit.</a:t>
            </a:r>
          </a:p>
          <a:p>
            <a:r>
              <a:rPr lang="cs-CZ" sz="3600" b="1" dirty="0">
                <a:latin typeface="Calibri" panose="020F0502020204030204" pitchFamily="34" charset="0"/>
                <a:cs typeface="Calibri" panose="020F0502020204030204" pitchFamily="34" charset="0"/>
              </a:rPr>
              <a:t>Podstatný je názor dítěte.</a:t>
            </a:r>
          </a:p>
          <a:p>
            <a:r>
              <a:rPr lang="cs-CZ" sz="3600" b="1" dirty="0">
                <a:latin typeface="Calibri" panose="020F0502020204030204" pitchFamily="34" charset="0"/>
                <a:cs typeface="Calibri" panose="020F0502020204030204" pitchFamily="34" charset="0"/>
              </a:rPr>
              <a:t>Výživné???</a:t>
            </a:r>
          </a:p>
        </p:txBody>
      </p:sp>
    </p:spTree>
    <p:extLst>
      <p:ext uri="{BB962C8B-B14F-4D97-AF65-F5344CB8AC3E}">
        <p14:creationId xmlns:p14="http://schemas.microsoft.com/office/powerpoint/2010/main" val="3742647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15964"/>
            <a:ext cx="8229600" cy="1252728"/>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Střídavá péče - pohnutky</a:t>
            </a:r>
          </a:p>
        </p:txBody>
      </p:sp>
      <p:sp>
        <p:nvSpPr>
          <p:cNvPr id="2" name="Zástupný symbol pro obsah 1"/>
          <p:cNvSpPr>
            <a:spLocks noGrp="1"/>
          </p:cNvSpPr>
          <p:nvPr>
            <p:ph idx="1"/>
          </p:nvPr>
        </p:nvSpPr>
        <p:spPr>
          <a:xfrm>
            <a:off x="261864" y="1335418"/>
            <a:ext cx="8640960" cy="5001419"/>
          </a:xfrm>
        </p:spPr>
        <p:txBody>
          <a:bodyPr>
            <a:noAutofit/>
          </a:bodyPr>
          <a:lstStyle/>
          <a:p>
            <a:r>
              <a:rPr lang="cs-CZ" sz="3200" b="1" i="1" dirty="0">
                <a:latin typeface="Calibri" panose="020F0502020204030204" pitchFamily="34" charset="0"/>
                <a:cs typeface="Calibri" panose="020F0502020204030204" pitchFamily="34" charset="0"/>
              </a:rPr>
              <a:t>„Později ustoupím, ale teď jde o nátlakovou, strategii, abych získal co nejvíc.“</a:t>
            </a:r>
          </a:p>
          <a:p>
            <a:r>
              <a:rPr lang="cs-CZ" sz="3200" b="1" i="1" dirty="0">
                <a:latin typeface="Calibri" panose="020F0502020204030204" pitchFamily="34" charset="0"/>
                <a:cs typeface="Calibri" panose="020F0502020204030204" pitchFamily="34" charset="0"/>
              </a:rPr>
              <a:t>„Vůbec si neuvědomuji, co si s dítětem počnu. Ale tenhle problém budu řešit až pak.“</a:t>
            </a:r>
          </a:p>
          <a:p>
            <a:r>
              <a:rPr lang="cs-CZ" sz="3200" b="1" i="1" dirty="0">
                <a:latin typeface="Calibri" panose="020F0502020204030204" pitchFamily="34" charset="0"/>
                <a:cs typeface="Calibri" panose="020F0502020204030204" pitchFamily="34" charset="0"/>
              </a:rPr>
              <a:t>„Nechci platit výživné, proto požaduji střídavou péči!“ </a:t>
            </a:r>
          </a:p>
          <a:p>
            <a:r>
              <a:rPr lang="cs-CZ" sz="3200" b="1" i="1" dirty="0">
                <a:latin typeface="Calibri" panose="020F0502020204030204" pitchFamily="34" charset="0"/>
                <a:cs typeface="Calibri" panose="020F0502020204030204" pitchFamily="34" charset="0"/>
              </a:rPr>
              <a:t>„Nemám o střídavou péči zájem, ale trvá na ni moje matka!“</a:t>
            </a:r>
          </a:p>
          <a:p>
            <a:r>
              <a:rPr lang="cs-CZ" sz="3200" b="1" i="1" dirty="0">
                <a:latin typeface="Calibri" panose="020F0502020204030204" pitchFamily="34" charset="0"/>
                <a:cs typeface="Calibri" panose="020F0502020204030204" pitchFamily="34" charset="0"/>
              </a:rPr>
              <a:t>„Všichni kamarádi už ji mají!“</a:t>
            </a:r>
          </a:p>
          <a:p>
            <a:r>
              <a:rPr lang="cs-CZ" sz="3200" b="1" i="1" dirty="0">
                <a:latin typeface="Calibri" panose="020F0502020204030204" pitchFamily="34" charset="0"/>
                <a:cs typeface="Calibri" panose="020F0502020204030204" pitchFamily="34" charset="0"/>
              </a:rPr>
              <a:t>„Nemůžu ji nechat vyhrát!“</a:t>
            </a:r>
            <a:endParaRPr lang="cs-CZ"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249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39552" y="44624"/>
            <a:ext cx="8229600" cy="1340768"/>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Jak šel čas na Ústavním soudu…</a:t>
            </a:r>
          </a:p>
        </p:txBody>
      </p:sp>
      <p:sp>
        <p:nvSpPr>
          <p:cNvPr id="2" name="Zástupný symbol pro obsah 1"/>
          <p:cNvSpPr>
            <a:spLocks noGrp="1"/>
          </p:cNvSpPr>
          <p:nvPr>
            <p:ph idx="1"/>
          </p:nvPr>
        </p:nvSpPr>
        <p:spPr>
          <a:xfrm>
            <a:off x="405880" y="1348276"/>
            <a:ext cx="8496944" cy="5544616"/>
          </a:xfrm>
        </p:spPr>
        <p:txBody>
          <a:bodyPr>
            <a:normAutofit fontScale="92500" lnSpcReduction="10000"/>
          </a:bodyPr>
          <a:lstStyle/>
          <a:p>
            <a:r>
              <a:rPr lang="cs-CZ" sz="3200" b="1" dirty="0">
                <a:solidFill>
                  <a:schemeClr val="accent1">
                    <a:lumMod val="60000"/>
                    <a:lumOff val="40000"/>
                  </a:schemeClr>
                </a:solidFill>
                <a:latin typeface="Calibri" panose="020F0502020204030204" pitchFamily="34" charset="0"/>
                <a:cs typeface="Calibri" panose="020F0502020204030204" pitchFamily="34" charset="0"/>
              </a:rPr>
              <a:t>Nález ze dne 23. 2. 2010,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zn. III ÚS 1206/09: </a:t>
            </a:r>
            <a:r>
              <a:rPr lang="cs-CZ" sz="3200" b="1" dirty="0">
                <a:latin typeface="Calibri" panose="020F0502020204030204" pitchFamily="34" charset="0"/>
                <a:cs typeface="Calibri" panose="020F0502020204030204" pitchFamily="34" charset="0"/>
              </a:rPr>
              <a:t>soud má zkoumat, proč matka nesouhlasí.</a:t>
            </a:r>
          </a:p>
          <a:p>
            <a:r>
              <a:rPr lang="cs-CZ" sz="3200" b="1" dirty="0">
                <a:solidFill>
                  <a:schemeClr val="accent1">
                    <a:lumMod val="60000"/>
                    <a:lumOff val="40000"/>
                  </a:schemeClr>
                </a:solidFill>
                <a:latin typeface="Calibri" panose="020F0502020204030204" pitchFamily="34" charset="0"/>
                <a:cs typeface="Calibri" panose="020F0502020204030204" pitchFamily="34" charset="0"/>
              </a:rPr>
              <a:t>Nález ze dne 26. 5. 2014,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zn. I ÚS 2482/13: </a:t>
            </a:r>
            <a:r>
              <a:rPr lang="cs-CZ" sz="3200" b="1" dirty="0">
                <a:latin typeface="Calibri" panose="020F0502020204030204" pitchFamily="34" charset="0"/>
                <a:cs typeface="Calibri" panose="020F0502020204030204" pitchFamily="34" charset="0"/>
              </a:rPr>
              <a:t>existují čtyři kritéria při rozhodování: krevní pouto, míra zachování identity dítěte a jeho rodinných vazeb, schopnost rodičů a zájmy, potřeby a přání dítěte.</a:t>
            </a:r>
          </a:p>
          <a:p>
            <a:r>
              <a:rPr lang="cs-CZ" sz="3200" b="1" dirty="0">
                <a:solidFill>
                  <a:schemeClr val="accent1">
                    <a:lumMod val="60000"/>
                    <a:lumOff val="40000"/>
                  </a:schemeClr>
                </a:solidFill>
                <a:latin typeface="Calibri" panose="020F0502020204030204" pitchFamily="34" charset="0"/>
                <a:cs typeface="Calibri" panose="020F0502020204030204" pitchFamily="34" charset="0"/>
              </a:rPr>
              <a:t>Nález ze dne 30. 5. 2014, </a:t>
            </a:r>
            <a:r>
              <a:rPr lang="cs-CZ" sz="32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3200" b="1" dirty="0">
                <a:solidFill>
                  <a:schemeClr val="accent1">
                    <a:lumMod val="60000"/>
                    <a:lumOff val="40000"/>
                  </a:schemeClr>
                </a:solidFill>
                <a:latin typeface="Calibri" panose="020F0502020204030204" pitchFamily="34" charset="0"/>
                <a:cs typeface="Calibri" panose="020F0502020204030204" pitchFamily="34" charset="0"/>
              </a:rPr>
              <a:t>. zn. I ÚS 1506/13: </a:t>
            </a:r>
            <a:r>
              <a:rPr lang="cs-CZ" sz="3200" b="1" dirty="0">
                <a:latin typeface="Calibri" panose="020F0502020204030204" pitchFamily="34" charset="0"/>
                <a:cs typeface="Calibri" panose="020F0502020204030204" pitchFamily="34" charset="0"/>
              </a:rPr>
              <a:t>rodiče mají vytvářet zdravé rodinné prostředí         a učinit vše, aby spolu dobře vycházeli. Je jen jejich problémem, že nejsou spolu schopni jednat a přizpůsobit tomu své vzájemné vztahy.</a:t>
            </a:r>
          </a:p>
          <a:p>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6804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flipV="1">
            <a:off x="8460432" y="0"/>
            <a:ext cx="308720" cy="260648"/>
          </a:xfrm>
        </p:spPr>
        <p:txBody>
          <a:bodyPr>
            <a:normAutofit fontScale="90000"/>
          </a:bodyPr>
          <a:lstStyle/>
          <a:p>
            <a:endParaRPr lang="cs-CZ" b="1" dirty="0">
              <a:solidFill>
                <a:srgbClr val="002060"/>
              </a:solidFill>
            </a:endParaRPr>
          </a:p>
        </p:txBody>
      </p:sp>
      <p:sp>
        <p:nvSpPr>
          <p:cNvPr id="2" name="Zástupný symbol pro obsah 1"/>
          <p:cNvSpPr>
            <a:spLocks noGrp="1"/>
          </p:cNvSpPr>
          <p:nvPr>
            <p:ph idx="1"/>
          </p:nvPr>
        </p:nvSpPr>
        <p:spPr>
          <a:xfrm>
            <a:off x="107504" y="692696"/>
            <a:ext cx="8845692" cy="6165304"/>
          </a:xfrm>
        </p:spPr>
        <p:txBody>
          <a:bodyPr>
            <a:normAutofit/>
          </a:bodyPr>
          <a:lstStyle/>
          <a:p>
            <a:pPr lvl="0"/>
            <a:r>
              <a:rPr lang="cs-CZ" sz="2400" b="1" dirty="0">
                <a:solidFill>
                  <a:schemeClr val="accent1">
                    <a:lumMod val="60000"/>
                    <a:lumOff val="40000"/>
                  </a:schemeClr>
                </a:solidFill>
                <a:latin typeface="Calibri" panose="020F0502020204030204" pitchFamily="34" charset="0"/>
                <a:cs typeface="Calibri" panose="020F0502020204030204" pitchFamily="34" charset="0"/>
              </a:rPr>
              <a:t>Nález ÚS ze dne 25. 9. 2014, </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I ÚS 3216/13: </a:t>
            </a:r>
            <a:r>
              <a:rPr lang="cs-CZ" sz="2400" b="1" dirty="0">
                <a:latin typeface="Calibri" panose="020F0502020204030204" pitchFamily="34" charset="0"/>
                <a:cs typeface="Calibri" panose="020F0502020204030204" pitchFamily="34" charset="0"/>
              </a:rPr>
              <a:t>Je vinou rodičů, že mají nepřekonatelné rozpory. Je povinností soudů snažit se o zlepšení. Pokud jeden rodič odmítá a soudy přijmou jeho názor, odměňují nespolupracujícího rodiče. Zájem dítěte je důležitější než stabilita jeho domácího prostředí.</a:t>
            </a:r>
            <a:endParaRPr lang="cs-CZ" sz="2400" dirty="0">
              <a:latin typeface="Calibri" panose="020F0502020204030204" pitchFamily="34" charset="0"/>
              <a:cs typeface="Calibri" panose="020F0502020204030204" pitchFamily="34" charset="0"/>
            </a:endParaRPr>
          </a:p>
          <a:p>
            <a:pPr lvl="0"/>
            <a:r>
              <a:rPr lang="cs-CZ" sz="2400" b="1" dirty="0">
                <a:solidFill>
                  <a:schemeClr val="accent1">
                    <a:lumMod val="60000"/>
                    <a:lumOff val="40000"/>
                  </a:schemeClr>
                </a:solidFill>
                <a:latin typeface="Calibri" panose="020F0502020204030204" pitchFamily="34" charset="0"/>
                <a:cs typeface="Calibri" panose="020F0502020204030204" pitchFamily="34" charset="0"/>
              </a:rPr>
              <a:t>Nález ÚS ze dne 30. 12. 2014, </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I ÚS 1554/13: </a:t>
            </a:r>
            <a:r>
              <a:rPr lang="cs-CZ" sz="2400" b="1" dirty="0">
                <a:latin typeface="Calibri" panose="020F0502020204030204" pitchFamily="34" charset="0"/>
                <a:cs typeface="Calibri" panose="020F0502020204030204" pitchFamily="34" charset="0"/>
              </a:rPr>
              <a:t>Důležité jsou individuální specifické okolnosti na straně konkrétního dítěte, jež se brání SP. Pak by nebyla v jeho nejlepším zájmu (zdravotní či psychický stav, vzdálenost, narušující školní docházku, nevhodná komunikace rodičů).  Soudy mají zjistit, proč je komunikace nemožná, a něco udělat a zohlednit, kdo komplikuje dorozumění.</a:t>
            </a:r>
            <a:endParaRPr lang="cs-CZ" sz="2400" dirty="0">
              <a:latin typeface="Calibri" panose="020F0502020204030204" pitchFamily="34" charset="0"/>
              <a:cs typeface="Calibri" panose="020F0502020204030204" pitchFamily="34" charset="0"/>
            </a:endParaRPr>
          </a:p>
          <a:p>
            <a:pPr lvl="0"/>
            <a:r>
              <a:rPr lang="cs-CZ" sz="2400" b="1" dirty="0">
                <a:solidFill>
                  <a:schemeClr val="accent1">
                    <a:lumMod val="60000"/>
                    <a:lumOff val="40000"/>
                  </a:schemeClr>
                </a:solidFill>
                <a:latin typeface="Calibri" panose="020F0502020204030204" pitchFamily="34" charset="0"/>
                <a:cs typeface="Calibri" panose="020F0502020204030204" pitchFamily="34" charset="0"/>
              </a:rPr>
              <a:t>Nález ÚS ze dne 24. 6. 2016, </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II ÚS 169/16:</a:t>
            </a:r>
            <a:r>
              <a:rPr lang="cs-CZ" sz="2400" b="1" dirty="0">
                <a:latin typeface="Calibri" panose="020F0502020204030204" pitchFamily="34" charset="0"/>
                <a:cs typeface="Calibri" panose="020F0502020204030204" pitchFamily="34" charset="0"/>
              </a:rPr>
              <a:t> soudy se mají zabývat, jaký dopad má docházka do dvou škol na psychiku dítěte. Zdravý psychický zájem dítěte stojí nad zájmem rodičů. Nestačí, že dítě obě školy zvládá, činí-li tak na úkor své pohody.</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5454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755576" y="188640"/>
            <a:ext cx="8229600" cy="1252728"/>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Ústavní soud proti a do třetice</a:t>
            </a:r>
          </a:p>
        </p:txBody>
      </p:sp>
      <p:sp>
        <p:nvSpPr>
          <p:cNvPr id="2" name="Zástupný symbol pro obsah 1"/>
          <p:cNvSpPr>
            <a:spLocks noGrp="1"/>
          </p:cNvSpPr>
          <p:nvPr>
            <p:ph idx="1"/>
          </p:nvPr>
        </p:nvSpPr>
        <p:spPr>
          <a:xfrm>
            <a:off x="323529" y="1340768"/>
            <a:ext cx="8568952" cy="5328592"/>
          </a:xfrm>
        </p:spPr>
        <p:txBody>
          <a:bodyPr>
            <a:normAutofit fontScale="92500"/>
          </a:bodyPr>
          <a:lstStyle/>
          <a:p>
            <a:r>
              <a:rPr lang="cs-CZ" sz="2800" b="1" dirty="0">
                <a:solidFill>
                  <a:schemeClr val="accent1">
                    <a:lumMod val="60000"/>
                    <a:lumOff val="40000"/>
                  </a:schemeClr>
                </a:solidFill>
                <a:latin typeface="Calibri" panose="020F0502020204030204" pitchFamily="34" charset="0"/>
                <a:cs typeface="Calibri" panose="020F0502020204030204" pitchFamily="34" charset="0"/>
              </a:rPr>
              <a:t>Nález ze dne 17. 3. 2015, </a:t>
            </a:r>
            <a:r>
              <a:rPr lang="cs-CZ" sz="28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800" b="1" dirty="0">
                <a:solidFill>
                  <a:schemeClr val="accent1">
                    <a:lumMod val="60000"/>
                    <a:lumOff val="40000"/>
                  </a:schemeClr>
                </a:solidFill>
                <a:latin typeface="Calibri" panose="020F0502020204030204" pitchFamily="34" charset="0"/>
                <a:cs typeface="Calibri" panose="020F0502020204030204" pitchFamily="34" charset="0"/>
              </a:rPr>
              <a:t>. zn. IV. ÚS 106/15:  </a:t>
            </a:r>
            <a:r>
              <a:rPr lang="cs-CZ" sz="2800" b="1" dirty="0">
                <a:latin typeface="Calibri" panose="020F0502020204030204" pitchFamily="34" charset="0"/>
                <a:cs typeface="Calibri" panose="020F0502020204030204" pitchFamily="34" charset="0"/>
              </a:rPr>
              <a:t>Kritériem pro svěření dítěte do střídavé péče není přání rodiče, ale zájem dítěte, který musí být prioritním hlediskem. Soudy se musejí snažit nalézt řešení, které nebude omezovat ani právo rodiče.</a:t>
            </a:r>
          </a:p>
          <a:p>
            <a:r>
              <a:rPr lang="cs-CZ" sz="2800" b="1" dirty="0">
                <a:solidFill>
                  <a:schemeClr val="accent1">
                    <a:lumMod val="60000"/>
                    <a:lumOff val="40000"/>
                  </a:schemeClr>
                </a:solidFill>
                <a:latin typeface="Calibri" panose="020F0502020204030204" pitchFamily="34" charset="0"/>
                <a:cs typeface="Calibri" panose="020F0502020204030204" pitchFamily="34" charset="0"/>
              </a:rPr>
              <a:t>Nález ze dne 25. 3. 2015, </a:t>
            </a:r>
            <a:r>
              <a:rPr lang="cs-CZ" sz="28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800" b="1" dirty="0">
                <a:solidFill>
                  <a:schemeClr val="accent1">
                    <a:lumMod val="60000"/>
                    <a:lumOff val="40000"/>
                  </a:schemeClr>
                </a:solidFill>
                <a:latin typeface="Calibri" panose="020F0502020204030204" pitchFamily="34" charset="0"/>
                <a:cs typeface="Calibri" panose="020F0502020204030204" pitchFamily="34" charset="0"/>
              </a:rPr>
              <a:t>. zn. I. ÚS 433/15: </a:t>
            </a:r>
            <a:r>
              <a:rPr lang="cs-CZ" sz="2800" b="1" dirty="0">
                <a:latin typeface="Calibri" panose="020F0502020204030204" pitchFamily="34" charset="0"/>
                <a:cs typeface="Calibri" panose="020F0502020204030204" pitchFamily="34" charset="0"/>
              </a:rPr>
              <a:t>Ústavní soud není povolán k instančnímu přezkumu rozhodnutí obecných soudů. Důvodem k zásahu je až zjevné a neodůvodněné vybočení ze standardů výkladu, případně extrémní rozpor s požadavky věcně přiléhavého a rozumného vypořádání posuzovaného právního vztahu či v rozporu s obecně sdílenými zásadami spravedlnosti. </a:t>
            </a:r>
            <a:endParaRPr lang="cs-CZ" dirty="0">
              <a:latin typeface="Calibri" panose="020F0502020204030204" pitchFamily="34" charset="0"/>
              <a:cs typeface="Calibri" panose="020F0502020204030204" pitchFamily="34" charset="0"/>
            </a:endParaRPr>
          </a:p>
          <a:p>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2044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792163"/>
          </a:xfrm>
        </p:spPr>
        <p:txBody>
          <a:bodyPr>
            <a:normAutofit/>
          </a:bodyPr>
          <a:lstStyle/>
          <a:p>
            <a:pPr algn="ctr" fontAlgn="auto">
              <a:spcAft>
                <a:spcPts val="0"/>
              </a:spcAft>
              <a:defRPr/>
            </a:pPr>
            <a:r>
              <a:rPr lang="cs-CZ" b="1" dirty="0">
                <a:solidFill>
                  <a:schemeClr val="accent1">
                    <a:lumMod val="60000"/>
                    <a:lumOff val="40000"/>
                  </a:schemeClr>
                </a:solidFill>
                <a:latin typeface="Calibri" panose="020F0502020204030204" pitchFamily="34" charset="0"/>
                <a:cs typeface="Calibri" panose="020F0502020204030204" pitchFamily="34" charset="0"/>
              </a:rPr>
              <a:t>Výkon rozhodnutí</a:t>
            </a:r>
          </a:p>
        </p:txBody>
      </p:sp>
      <p:sp>
        <p:nvSpPr>
          <p:cNvPr id="3" name="Zástupný symbol pro obsah 2"/>
          <p:cNvSpPr>
            <a:spLocks noGrp="1"/>
          </p:cNvSpPr>
          <p:nvPr>
            <p:ph idx="1"/>
          </p:nvPr>
        </p:nvSpPr>
        <p:spPr>
          <a:xfrm>
            <a:off x="395536" y="1412776"/>
            <a:ext cx="8229600" cy="5184576"/>
          </a:xfrm>
        </p:spPr>
        <p:txBody>
          <a:bodyPr>
            <a:normAutofit/>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Výživné – opětující se dávky                     (= pětinásobek ročního plnění).</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Odlišnosti: výchova dítěte, styk, navrácení dítěte § </a:t>
            </a:r>
            <a:r>
              <a:rPr lang="cs-CZ" sz="3600" b="1" dirty="0">
                <a:solidFill>
                  <a:schemeClr val="accent1">
                    <a:lumMod val="60000"/>
                    <a:lumOff val="40000"/>
                  </a:schemeClr>
                </a:solidFill>
                <a:latin typeface="Calibri" panose="020F0502020204030204" pitchFamily="34" charset="0"/>
                <a:cs typeface="Calibri" panose="020F0502020204030204" pitchFamily="34" charset="0"/>
              </a:rPr>
              <a:t>494 </a:t>
            </a:r>
            <a:r>
              <a:rPr lang="cs-CZ" sz="3600" b="1" dirty="0" err="1">
                <a:solidFill>
                  <a:schemeClr val="accent1">
                    <a:lumMod val="60000"/>
                    <a:lumOff val="40000"/>
                  </a:schemeClr>
                </a:solidFill>
                <a:latin typeface="Calibri" panose="020F0502020204030204" pitchFamily="34" charset="0"/>
                <a:cs typeface="Calibri" panose="020F0502020204030204" pitchFamily="34" charset="0"/>
              </a:rPr>
              <a:t>an</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ZZŘS.</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Soud písemně vyzve, ev. požádá OSPOD – snaha o dobrovolné plnění.</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Pokuty do výše 50.000 Kč.</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Setkání s mediátorem, plán režimu.</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Odnětí dítěte.</a:t>
            </a:r>
          </a:p>
          <a:p>
            <a:pPr marL="274320" indent="-274320" fontAlgn="auto">
              <a:spcAft>
                <a:spcPts val="0"/>
              </a:spcAft>
              <a:buClr>
                <a:schemeClr val="accent3"/>
              </a:buClr>
              <a:buFont typeface="Wingdings 2"/>
              <a:buNone/>
              <a:defRPr/>
            </a:pP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1143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27013"/>
            <a:ext cx="8229600" cy="792163"/>
          </a:xfrm>
        </p:spPr>
        <p:txBody>
          <a:bodyPr>
            <a:normAutofit/>
          </a:bodyPr>
          <a:lstStyle/>
          <a:p>
            <a:pPr algn="ctr" fontAlgn="auto">
              <a:spcAft>
                <a:spcPts val="0"/>
              </a:spcAft>
              <a:defRPr/>
            </a:pPr>
            <a:r>
              <a:rPr lang="cs-CZ" b="1" dirty="0">
                <a:solidFill>
                  <a:schemeClr val="accent1">
                    <a:lumMod val="60000"/>
                    <a:lumOff val="40000"/>
                  </a:schemeClr>
                </a:solidFill>
                <a:latin typeface="Calibri" panose="020F0502020204030204" pitchFamily="34" charset="0"/>
                <a:cs typeface="Calibri" panose="020F0502020204030204" pitchFamily="34" charset="0"/>
              </a:rPr>
              <a:t>Ústavní soud k výkonu rozhodnutí</a:t>
            </a:r>
          </a:p>
        </p:txBody>
      </p:sp>
      <p:sp>
        <p:nvSpPr>
          <p:cNvPr id="3" name="Zástupný symbol pro obsah 2"/>
          <p:cNvSpPr>
            <a:spLocks noGrp="1"/>
          </p:cNvSpPr>
          <p:nvPr>
            <p:ph idx="1"/>
          </p:nvPr>
        </p:nvSpPr>
        <p:spPr>
          <a:xfrm>
            <a:off x="179512" y="1052736"/>
            <a:ext cx="8856984" cy="5400600"/>
          </a:xfrm>
        </p:spPr>
        <p:txBody>
          <a:bodyPr>
            <a:noAutofit/>
          </a:bodyPr>
          <a:lstStyle/>
          <a:p>
            <a:pPr lvl="0"/>
            <a:r>
              <a:rPr lang="cs-CZ" sz="2400" b="1" dirty="0">
                <a:solidFill>
                  <a:schemeClr val="accent1">
                    <a:lumMod val="60000"/>
                    <a:lumOff val="40000"/>
                  </a:schemeClr>
                </a:solidFill>
                <a:latin typeface="Calibri" panose="020F0502020204030204" pitchFamily="34" charset="0"/>
                <a:cs typeface="Calibri" panose="020F0502020204030204" pitchFamily="34" charset="0"/>
              </a:rPr>
              <a:t>Nález ÚS ze dne 13. 10. 2015, </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III ÚS 3462/14: </a:t>
            </a:r>
            <a:r>
              <a:rPr lang="cs-CZ" sz="2400" b="1" dirty="0">
                <a:latin typeface="Calibri" panose="020F0502020204030204" pitchFamily="34" charset="0"/>
                <a:cs typeface="Calibri" panose="020F0502020204030204" pitchFamily="34" charset="0"/>
              </a:rPr>
              <a:t>Nařízení výkonu rozhodnutí není určeno k tomu, aby bylo nástrojem násilné změny projevů. Pokud rozhodnutí dítěte není ovlivněno jinými a nelze-li je i přes adekvátní výchovu přesvědčit, že má jít k otci, je ukládání pokut nesmyslné a je vyloučeno, aby rodič nutil dítě k plnění povinností všemi prostředky. </a:t>
            </a:r>
            <a:endParaRPr lang="cs-CZ" sz="2400" dirty="0">
              <a:latin typeface="Calibri" panose="020F0502020204030204" pitchFamily="34" charset="0"/>
              <a:cs typeface="Calibri" panose="020F0502020204030204" pitchFamily="34" charset="0"/>
            </a:endParaRPr>
          </a:p>
          <a:p>
            <a:pPr lvl="0"/>
            <a:r>
              <a:rPr lang="cs-CZ" sz="2400" b="1" dirty="0">
                <a:solidFill>
                  <a:schemeClr val="accent1">
                    <a:lumMod val="60000"/>
                    <a:lumOff val="40000"/>
                  </a:schemeClr>
                </a:solidFill>
                <a:latin typeface="Calibri" panose="020F0502020204030204" pitchFamily="34" charset="0"/>
                <a:cs typeface="Calibri" panose="020F0502020204030204" pitchFamily="34" charset="0"/>
              </a:rPr>
              <a:t>Nález ÚS ze dne 15. 3. 2016, </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III ÚS 2298/15: </a:t>
            </a:r>
            <a:r>
              <a:rPr lang="cs-CZ" sz="2400" b="1" dirty="0">
                <a:latin typeface="Calibri" panose="020F0502020204030204" pitchFamily="34" charset="0"/>
                <a:cs typeface="Calibri" panose="020F0502020204030204" pitchFamily="34" charset="0"/>
              </a:rPr>
              <a:t>Primárně rodiče rozhodují o osudu svých dětí, zejména v období školní docházky. Ingerence státu nastupuje výjimečně.</a:t>
            </a:r>
            <a:endParaRPr lang="cs-CZ" sz="2400" dirty="0">
              <a:latin typeface="Calibri" panose="020F0502020204030204" pitchFamily="34" charset="0"/>
              <a:cs typeface="Calibri" panose="020F0502020204030204" pitchFamily="34" charset="0"/>
            </a:endParaRPr>
          </a:p>
          <a:p>
            <a:pPr lvl="0"/>
            <a:r>
              <a:rPr lang="cs-CZ" sz="2400" b="1" dirty="0">
                <a:solidFill>
                  <a:schemeClr val="accent1">
                    <a:lumMod val="60000"/>
                    <a:lumOff val="40000"/>
                  </a:schemeClr>
                </a:solidFill>
                <a:latin typeface="Calibri" panose="020F0502020204030204" pitchFamily="34" charset="0"/>
                <a:cs typeface="Calibri" panose="020F0502020204030204" pitchFamily="34" charset="0"/>
              </a:rPr>
              <a:t>Nález ÚS ze dne 19. 4. 2016, </a:t>
            </a:r>
            <a:r>
              <a:rPr lang="cs-CZ" sz="24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400" b="1" dirty="0">
                <a:solidFill>
                  <a:schemeClr val="accent1">
                    <a:lumMod val="60000"/>
                    <a:lumOff val="40000"/>
                  </a:schemeClr>
                </a:solidFill>
                <a:latin typeface="Calibri" panose="020F0502020204030204" pitchFamily="34" charset="0"/>
                <a:cs typeface="Calibri" panose="020F0502020204030204" pitchFamily="34" charset="0"/>
              </a:rPr>
              <a:t>. zn. II ÚS 3489/15:</a:t>
            </a:r>
            <a:r>
              <a:rPr lang="cs-CZ" sz="2400" b="1" dirty="0">
                <a:latin typeface="Calibri" panose="020F0502020204030204" pitchFamily="34" charset="0"/>
                <a:cs typeface="Calibri" panose="020F0502020204030204" pitchFamily="34" charset="0"/>
              </a:rPr>
              <a:t> Uložení pokuty podle nemůže být prostředkem k vynucení povinností rodiče, jejíž splnění není v důsledku negativního postoje samotných nezletilých dětí zcela v jeho moci, resp. jejíž nesplnění sám vědomě rodič nezapříčinil.</a:t>
            </a:r>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527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57200" y="260648"/>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Osobnostní předpoklady</a:t>
            </a:r>
          </a:p>
        </p:txBody>
      </p:sp>
      <p:sp>
        <p:nvSpPr>
          <p:cNvPr id="3" name="Zástupný symbol pro obsah 2"/>
          <p:cNvSpPr>
            <a:spLocks noGrp="1"/>
          </p:cNvSpPr>
          <p:nvPr>
            <p:ph idx="1"/>
          </p:nvPr>
        </p:nvSpPr>
        <p:spPr>
          <a:xfrm>
            <a:off x="457200" y="1556792"/>
            <a:ext cx="8229600" cy="5184575"/>
          </a:xfrm>
        </p:spPr>
        <p:txBody>
          <a:bodyPr>
            <a:normAutofit fontScale="925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Dobrý rétor?</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Dobrý vyjednavač? Manipulátor? Herec? Obchodník?</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Dobrý, anebo špatný rodič?</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Ochota bojovat, nebo tendence ke kompromisům?</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Má </a:t>
            </a:r>
            <a:r>
              <a:rPr lang="cs-CZ" sz="3600" b="1" dirty="0" err="1">
                <a:latin typeface="Calibri" panose="020F0502020204030204" pitchFamily="34" charset="0"/>
                <a:cs typeface="Calibri" panose="020F0502020204030204" pitchFamily="34" charset="0"/>
              </a:rPr>
              <a:t>opatro</a:t>
            </a:r>
            <a:r>
              <a:rPr lang="cs-CZ" sz="3600" b="1" dirty="0">
                <a:latin typeface="Calibri" panose="020F0502020204030204" pitchFamily="34" charset="0"/>
                <a:cs typeface="Calibri" panose="020F0502020204030204" pitchFamily="34" charset="0"/>
              </a:rPr>
              <a:t> rád, anebo nesnáší </a:t>
            </a:r>
            <a:r>
              <a:rPr lang="cs-CZ" sz="3600" b="1" dirty="0" err="1">
                <a:latin typeface="Calibri" panose="020F0502020204030204" pitchFamily="34" charset="0"/>
                <a:cs typeface="Calibri" panose="020F0502020204030204" pitchFamily="34" charset="0"/>
              </a:rPr>
              <a:t>dudlíkárny</a:t>
            </a:r>
            <a:r>
              <a:rPr lang="cs-CZ" sz="3600" b="1" dirty="0">
                <a:latin typeface="Calibri" panose="020F0502020204030204" pitchFamily="34" charset="0"/>
                <a:cs typeface="Calibri" panose="020F0502020204030204" pitchFamily="34" charset="0"/>
              </a:rPr>
              <a:t>?</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Musí svému klientovi věřit?</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Je klidný a vyrovnaný, nebo agresivní            a útočný?</a:t>
            </a:r>
          </a:p>
          <a:p>
            <a:pPr marL="274320" indent="-274320" fontAlgn="auto">
              <a:spcAft>
                <a:spcPts val="0"/>
              </a:spcAft>
              <a:buClr>
                <a:schemeClr val="accent3"/>
              </a:buClr>
              <a:buFont typeface="Wingdings 2"/>
              <a:buChar char=""/>
              <a:defRPr/>
            </a:pPr>
            <a:endParaRPr lang="cs-CZ"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473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229600" cy="792088"/>
          </a:xfrm>
        </p:spPr>
        <p:txBody>
          <a:bodyPr>
            <a:normAutofit/>
          </a:bodyPr>
          <a:lstStyle/>
          <a:p>
            <a:pPr algn="ctr"/>
            <a:endParaRPr lang="cs-CZ" b="1" dirty="0">
              <a:solidFill>
                <a:srgbClr val="002060"/>
              </a:solidFill>
            </a:endParaRPr>
          </a:p>
        </p:txBody>
      </p:sp>
      <p:sp>
        <p:nvSpPr>
          <p:cNvPr id="3" name="Zástupný symbol pro obsah 2"/>
          <p:cNvSpPr>
            <a:spLocks noGrp="1"/>
          </p:cNvSpPr>
          <p:nvPr>
            <p:ph idx="1"/>
          </p:nvPr>
        </p:nvSpPr>
        <p:spPr>
          <a:xfrm>
            <a:off x="611560" y="620688"/>
            <a:ext cx="8229600" cy="5805264"/>
          </a:xfrm>
        </p:spPr>
        <p:txBody>
          <a:bodyPr>
            <a:normAutofit/>
          </a:bodyPr>
          <a:lstStyle/>
          <a:p>
            <a:pPr marL="0" lvl="0" indent="0" algn="ctr">
              <a:buNone/>
            </a:pPr>
            <a:endParaRPr lang="cs-CZ" sz="4000" b="1" dirty="0">
              <a:latin typeface="Calibri" panose="020F0502020204030204" pitchFamily="34" charset="0"/>
              <a:cs typeface="Calibri" panose="020F0502020204030204" pitchFamily="34" charset="0"/>
            </a:endParaRPr>
          </a:p>
          <a:p>
            <a:pPr marL="0" lvl="0" indent="0" algn="ctr">
              <a:buNone/>
            </a:pPr>
            <a:r>
              <a:rPr lang="cs-CZ" sz="4000" b="1" dirty="0">
                <a:latin typeface="Calibri" panose="020F0502020204030204" pitchFamily="34" charset="0"/>
                <a:cs typeface="Calibri" panose="020F0502020204030204" pitchFamily="34" charset="0"/>
              </a:rPr>
              <a:t>„Jedna hádka s manželkou mě stojí víc energie než pět tiskových konferencí.“</a:t>
            </a:r>
          </a:p>
          <a:p>
            <a:pPr marL="0" lvl="0" indent="0" algn="ctr">
              <a:buNone/>
            </a:pPr>
            <a:r>
              <a:rPr lang="cs-CZ" sz="4000" b="1" dirty="0">
                <a:latin typeface="Calibri" panose="020F0502020204030204" pitchFamily="34" charset="0"/>
                <a:cs typeface="Calibri" panose="020F0502020204030204" pitchFamily="34" charset="0"/>
              </a:rPr>
              <a:t>Charles De </a:t>
            </a:r>
            <a:r>
              <a:rPr lang="cs-CZ" sz="4000" b="1" dirty="0" err="1">
                <a:latin typeface="Calibri" panose="020F0502020204030204" pitchFamily="34" charset="0"/>
                <a:cs typeface="Calibri" panose="020F0502020204030204" pitchFamily="34" charset="0"/>
              </a:rPr>
              <a:t>Gaulle</a:t>
            </a:r>
            <a:endParaRPr lang="cs-CZ"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54373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792163"/>
          </a:xfrm>
        </p:spPr>
        <p:txBody>
          <a:bodyPr>
            <a:normAutofit/>
          </a:bodyPr>
          <a:lstStyle/>
          <a:p>
            <a:pPr algn="ctr" fontAlgn="auto">
              <a:spcAft>
                <a:spcPts val="0"/>
              </a:spcAft>
              <a:defRPr/>
            </a:pPr>
            <a:r>
              <a:rPr lang="cs-CZ" b="1" dirty="0">
                <a:solidFill>
                  <a:schemeClr val="tx1"/>
                </a:solidFill>
                <a:latin typeface="Calibri" panose="020F0502020204030204" pitchFamily="34" charset="0"/>
                <a:cs typeface="Calibri" panose="020F0502020204030204" pitchFamily="34" charset="0"/>
              </a:rPr>
              <a:t>Jako bonus  další zajímavá soudní rozhodnutí</a:t>
            </a:r>
          </a:p>
        </p:txBody>
      </p:sp>
      <p:sp>
        <p:nvSpPr>
          <p:cNvPr id="3" name="Zástupný symbol pro obsah 2"/>
          <p:cNvSpPr>
            <a:spLocks noGrp="1"/>
          </p:cNvSpPr>
          <p:nvPr>
            <p:ph idx="1"/>
          </p:nvPr>
        </p:nvSpPr>
        <p:spPr>
          <a:xfrm>
            <a:off x="179512" y="1484784"/>
            <a:ext cx="8856984" cy="5616624"/>
          </a:xfrm>
        </p:spPr>
        <p:txBody>
          <a:bodyPr>
            <a:normAutofit/>
          </a:bodyPr>
          <a:lstStyle/>
          <a:p>
            <a:pPr lvl="0"/>
            <a:r>
              <a:rPr lang="cs-CZ" b="1" dirty="0">
                <a:solidFill>
                  <a:schemeClr val="accent1">
                    <a:lumMod val="60000"/>
                    <a:lumOff val="40000"/>
                  </a:schemeClr>
                </a:solidFill>
                <a:latin typeface="Calibri" panose="020F0502020204030204" pitchFamily="34" charset="0"/>
                <a:cs typeface="Calibri" panose="020F0502020204030204" pitchFamily="34" charset="0"/>
              </a:rPr>
              <a:t>Rozsudek Krajského soudu v Hradci Králové z 5. 12. 2012, </a:t>
            </a:r>
            <a:r>
              <a:rPr lang="cs-CZ"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b="1" dirty="0">
                <a:solidFill>
                  <a:schemeClr val="accent1">
                    <a:lumMod val="60000"/>
                    <a:lumOff val="40000"/>
                  </a:schemeClr>
                </a:solidFill>
                <a:latin typeface="Calibri" panose="020F0502020204030204" pitchFamily="34" charset="0"/>
                <a:cs typeface="Calibri" panose="020F0502020204030204" pitchFamily="34" charset="0"/>
              </a:rPr>
              <a:t>. zn. 24 Co 261/2012: </a:t>
            </a:r>
            <a:r>
              <a:rPr lang="cs-CZ" b="1" dirty="0">
                <a:latin typeface="Calibri" panose="020F0502020204030204" pitchFamily="34" charset="0"/>
                <a:cs typeface="Calibri" panose="020F0502020204030204" pitchFamily="34" charset="0"/>
              </a:rPr>
              <a:t>Nastane-li po uzavření dohody podle § 24a odst. 1 písm. a) zák. o rodině změna poměrů, může se kterýkoliv z rozvedených manželů domáhat změny dohody ve smyslu § 99 odst. 1 zák. o rod. </a:t>
            </a:r>
          </a:p>
          <a:p>
            <a:pPr lvl="0"/>
            <a:r>
              <a:rPr lang="cs-CZ" b="1" dirty="0">
                <a:solidFill>
                  <a:schemeClr val="accent1">
                    <a:lumMod val="60000"/>
                    <a:lumOff val="40000"/>
                  </a:schemeClr>
                </a:solidFill>
                <a:latin typeface="Calibri" panose="020F0502020204030204" pitchFamily="34" charset="0"/>
                <a:cs typeface="Calibri" panose="020F0502020204030204" pitchFamily="34" charset="0"/>
              </a:rPr>
              <a:t>Usnesení NS 26. 2. 2014, </a:t>
            </a:r>
            <a:r>
              <a:rPr lang="cs-CZ"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b="1" dirty="0">
                <a:solidFill>
                  <a:schemeClr val="accent1">
                    <a:lumMod val="60000"/>
                    <a:lumOff val="40000"/>
                  </a:schemeClr>
                </a:solidFill>
                <a:latin typeface="Calibri" panose="020F0502020204030204" pitchFamily="34" charset="0"/>
                <a:cs typeface="Calibri" panose="020F0502020204030204" pitchFamily="34" charset="0"/>
              </a:rPr>
              <a:t>. zn. 30 </a:t>
            </a:r>
            <a:r>
              <a:rPr lang="cs-CZ" b="1" dirty="0" err="1">
                <a:solidFill>
                  <a:schemeClr val="accent1">
                    <a:lumMod val="60000"/>
                    <a:lumOff val="40000"/>
                  </a:schemeClr>
                </a:solidFill>
                <a:latin typeface="Calibri" panose="020F0502020204030204" pitchFamily="34" charset="0"/>
                <a:cs typeface="Calibri" panose="020F0502020204030204" pitchFamily="34" charset="0"/>
              </a:rPr>
              <a:t>Cdo</a:t>
            </a:r>
            <a:r>
              <a:rPr lang="cs-CZ" b="1" dirty="0">
                <a:solidFill>
                  <a:schemeClr val="accent1">
                    <a:lumMod val="60000"/>
                    <a:lumOff val="40000"/>
                  </a:schemeClr>
                </a:solidFill>
                <a:latin typeface="Calibri" panose="020F0502020204030204" pitchFamily="34" charset="0"/>
                <a:cs typeface="Calibri" panose="020F0502020204030204" pitchFamily="34" charset="0"/>
              </a:rPr>
              <a:t> 2554/2013:</a:t>
            </a:r>
            <a:r>
              <a:rPr lang="cs-CZ" b="1" dirty="0">
                <a:latin typeface="Calibri" panose="020F0502020204030204" pitchFamily="34" charset="0"/>
                <a:cs typeface="Calibri" panose="020F0502020204030204" pitchFamily="34" charset="0"/>
              </a:rPr>
              <a:t> Řízení zahájené dříve u jiného soudu členského státu EU ve věci rodičovské zodpovědnosti, v němž bylo vydáno pouze opatření podle ustanovení čl. 20 Nařízení Rady (ES) č. 2201/2003 (nařízení Brusel II bis), nezakládá překážku věci zahájené ve smyslu ustanovení čl. 19 odst. 2 nařízení Brusel II bis k řízení ve věci rodičovské zodpovědnosti zahájené později u českého soudu.</a:t>
            </a:r>
            <a:endParaRPr lang="cs-CZ" dirty="0">
              <a:latin typeface="Calibri" panose="020F0502020204030204" pitchFamily="34" charset="0"/>
              <a:cs typeface="Calibri" panose="020F0502020204030204" pitchFamily="34" charset="0"/>
            </a:endParaRPr>
          </a:p>
          <a:p>
            <a:pPr lvl="0"/>
            <a:r>
              <a:rPr lang="cs-CZ" b="1" dirty="0">
                <a:solidFill>
                  <a:schemeClr val="accent1">
                    <a:lumMod val="60000"/>
                    <a:lumOff val="40000"/>
                  </a:schemeClr>
                </a:solidFill>
                <a:latin typeface="Calibri" panose="020F0502020204030204" pitchFamily="34" charset="0"/>
                <a:cs typeface="Calibri" panose="020F0502020204030204" pitchFamily="34" charset="0"/>
              </a:rPr>
              <a:t>Usnesení NS ze dne 22. 8. 2011, </a:t>
            </a:r>
            <a:r>
              <a:rPr lang="cs-CZ"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b="1" dirty="0">
                <a:solidFill>
                  <a:schemeClr val="accent1">
                    <a:lumMod val="60000"/>
                    <a:lumOff val="40000"/>
                  </a:schemeClr>
                </a:solidFill>
                <a:latin typeface="Calibri" panose="020F0502020204030204" pitchFamily="34" charset="0"/>
                <a:cs typeface="Calibri" panose="020F0502020204030204" pitchFamily="34" charset="0"/>
              </a:rPr>
              <a:t>. zn. 21 </a:t>
            </a:r>
            <a:r>
              <a:rPr lang="cs-CZ" b="1" dirty="0" err="1">
                <a:solidFill>
                  <a:schemeClr val="accent1">
                    <a:lumMod val="60000"/>
                    <a:lumOff val="40000"/>
                  </a:schemeClr>
                </a:solidFill>
                <a:latin typeface="Calibri" panose="020F0502020204030204" pitchFamily="34" charset="0"/>
                <a:cs typeface="Calibri" panose="020F0502020204030204" pitchFamily="34" charset="0"/>
              </a:rPr>
              <a:t>Cdo</a:t>
            </a:r>
            <a:r>
              <a:rPr lang="cs-CZ" b="1" dirty="0">
                <a:solidFill>
                  <a:schemeClr val="accent1">
                    <a:lumMod val="60000"/>
                    <a:lumOff val="40000"/>
                  </a:schemeClr>
                </a:solidFill>
                <a:latin typeface="Calibri" panose="020F0502020204030204" pitchFamily="34" charset="0"/>
                <a:cs typeface="Calibri" panose="020F0502020204030204" pitchFamily="34" charset="0"/>
              </a:rPr>
              <a:t> 1065/2010: </a:t>
            </a:r>
            <a:r>
              <a:rPr lang="cs-CZ" b="1" dirty="0">
                <a:latin typeface="Calibri" panose="020F0502020204030204" pitchFamily="34" charset="0"/>
                <a:cs typeface="Calibri" panose="020F0502020204030204" pitchFamily="34" charset="0"/>
              </a:rPr>
              <a:t>Soud rozhodující o nárocích dítěte na výživné v řízení, které sice začalo ještě   v době nezletilosti dítěte, ale končí v době zletilosti dítěte, rozhodne  o nároku na výživné i za dobu zletilosti podle stavu ke dni rozhodování (§ 154 odst. 1 o. s. ř.). Okruh účastníků je po dosažení zletilosti dítěte sice užší o rodiče, vůči kterému návrh zletilého dítěte nesměřuje, avšak tento rodič se řízení dále účastní, protože se v něm rozhoduje i o výživném dítěte za dobu do jeho zletilosti.</a:t>
            </a:r>
            <a:endParaRPr lang="cs-CZ" sz="3600" b="1" dirty="0">
              <a:latin typeface="Calibri" panose="020F0502020204030204" pitchFamily="34" charset="0"/>
              <a:cs typeface="Calibri" panose="020F0502020204030204" pitchFamily="34" charset="0"/>
            </a:endParaRPr>
          </a:p>
          <a:p>
            <a:pPr marL="274320" indent="-274320" fontAlgn="auto">
              <a:spcAft>
                <a:spcPts val="0"/>
              </a:spcAft>
              <a:buClr>
                <a:schemeClr val="accent3"/>
              </a:buClr>
              <a:buFont typeface="Wingdings 2"/>
              <a:buNone/>
              <a:defRPr/>
            </a:pP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753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80172"/>
            <a:ext cx="8229600" cy="792163"/>
          </a:xfrm>
        </p:spPr>
        <p:txBody>
          <a:bodyPr>
            <a:normAutofit/>
          </a:bodyPr>
          <a:lstStyle/>
          <a:p>
            <a:pPr algn="ctr" fontAlgn="auto">
              <a:spcAft>
                <a:spcPts val="0"/>
              </a:spcAft>
              <a:defRPr/>
            </a:pPr>
            <a:r>
              <a:rPr lang="cs-CZ" b="1" dirty="0">
                <a:solidFill>
                  <a:schemeClr val="tx1"/>
                </a:solidFill>
                <a:latin typeface="Calibri" panose="020F0502020204030204" pitchFamily="34" charset="0"/>
                <a:cs typeface="Calibri" panose="020F0502020204030204" pitchFamily="34" charset="0"/>
              </a:rPr>
              <a:t>Bonus 2</a:t>
            </a:r>
          </a:p>
        </p:txBody>
      </p:sp>
      <p:sp>
        <p:nvSpPr>
          <p:cNvPr id="3" name="Zástupný symbol pro obsah 2"/>
          <p:cNvSpPr>
            <a:spLocks noGrp="1"/>
          </p:cNvSpPr>
          <p:nvPr>
            <p:ph idx="1"/>
          </p:nvPr>
        </p:nvSpPr>
        <p:spPr>
          <a:xfrm>
            <a:off x="3523" y="764704"/>
            <a:ext cx="9036496" cy="5599838"/>
          </a:xfrm>
        </p:spPr>
        <p:txBody>
          <a:bodyPr>
            <a:noAutofit/>
          </a:bodyPr>
          <a:lstStyle/>
          <a:p>
            <a:pPr lvl="0"/>
            <a:r>
              <a:rPr lang="cs-CZ" sz="2200" b="1" dirty="0">
                <a:solidFill>
                  <a:schemeClr val="accent1">
                    <a:lumMod val="60000"/>
                    <a:lumOff val="40000"/>
                  </a:schemeClr>
                </a:solidFill>
                <a:latin typeface="Calibri" panose="020F0502020204030204" pitchFamily="34" charset="0"/>
                <a:cs typeface="Calibri" panose="020F0502020204030204" pitchFamily="34" charset="0"/>
              </a:rPr>
              <a:t>Stanovisko NS z 12. 5. 2010, </a:t>
            </a:r>
            <a:r>
              <a:rPr lang="cs-CZ" sz="22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2200" b="1" dirty="0">
                <a:solidFill>
                  <a:schemeClr val="accent1">
                    <a:lumMod val="60000"/>
                    <a:lumOff val="40000"/>
                  </a:schemeClr>
                </a:solidFill>
                <a:latin typeface="Calibri" panose="020F0502020204030204" pitchFamily="34" charset="0"/>
                <a:cs typeface="Calibri" panose="020F0502020204030204" pitchFamily="34" charset="0"/>
              </a:rPr>
              <a:t>. zn. </a:t>
            </a:r>
            <a:r>
              <a:rPr lang="cs-CZ" sz="2200" b="1" dirty="0" err="1">
                <a:solidFill>
                  <a:schemeClr val="accent1">
                    <a:lumMod val="60000"/>
                    <a:lumOff val="40000"/>
                  </a:schemeClr>
                </a:solidFill>
                <a:latin typeface="Calibri" panose="020F0502020204030204" pitchFamily="34" charset="0"/>
                <a:cs typeface="Calibri" panose="020F0502020204030204" pitchFamily="34" charset="0"/>
              </a:rPr>
              <a:t>Cpjn</a:t>
            </a:r>
            <a:r>
              <a:rPr lang="cs-CZ" sz="2200" b="1" dirty="0">
                <a:solidFill>
                  <a:schemeClr val="accent1">
                    <a:lumMod val="60000"/>
                    <a:lumOff val="40000"/>
                  </a:schemeClr>
                </a:solidFill>
                <a:latin typeface="Calibri" panose="020F0502020204030204" pitchFamily="34" charset="0"/>
                <a:cs typeface="Calibri" panose="020F0502020204030204" pitchFamily="34" charset="0"/>
              </a:rPr>
              <a:t> 19/2007: </a:t>
            </a:r>
            <a:r>
              <a:rPr lang="cs-CZ" sz="2200" b="1" dirty="0">
                <a:latin typeface="Calibri" panose="020F0502020204030204" pitchFamily="34" charset="0"/>
                <a:cs typeface="Calibri" panose="020F0502020204030204" pitchFamily="34" charset="0"/>
              </a:rPr>
              <a:t>Písemná smlouva podle § 24a odst. 1 písm. a) ZR upravující pro dobu po rozvodu manželství „vyživovací povinnost“ není obligatorní součástí smluv podle § 24a ZR.  </a:t>
            </a:r>
            <a:endParaRPr lang="cs-CZ" sz="2200" dirty="0">
              <a:latin typeface="Calibri" panose="020F0502020204030204" pitchFamily="34" charset="0"/>
              <a:cs typeface="Calibri" panose="020F0502020204030204" pitchFamily="34" charset="0"/>
            </a:endParaRPr>
          </a:p>
          <a:p>
            <a:pPr lvl="0"/>
            <a:r>
              <a:rPr lang="cs-CZ" sz="2200" b="1" dirty="0">
                <a:latin typeface="Calibri" panose="020F0502020204030204" pitchFamily="34" charset="0"/>
                <a:cs typeface="Calibri" panose="020F0502020204030204" pitchFamily="34" charset="0"/>
              </a:rPr>
              <a:t>Smlouvu soud v řízení o rozvod manželství podle § 24a ZR neschvaluje      a nezkoumá ani její platnost, nýbrž se zabývá jen obsahovými a formálními náležitostmi. Ve smlouvě lze dohodnout započtení peněžité pohledávky z titulu vypořádání vzájemných majetkových vztahů manželů pro dobu po rozvodu manželství proti pohledávce na přiměřené výživné pro rozvedeného manžela. </a:t>
            </a:r>
          </a:p>
          <a:p>
            <a:pPr lvl="0"/>
            <a:r>
              <a:rPr lang="cs-CZ" sz="2200" b="1" dirty="0">
                <a:latin typeface="Calibri" panose="020F0502020204030204" pitchFamily="34" charset="0"/>
                <a:cs typeface="Calibri" panose="020F0502020204030204" pitchFamily="34" charset="0"/>
              </a:rPr>
              <a:t>Nesplňuje-li smlouva formální a obsahové náležitosti, nemůže soud manželství podle ustanovení § 24a ZR rozvést ani návrh na rozvod zamítnout. Manželům poskytne přiměřenou lhůtu k předložení smlouvy  splňující náležitosti. Jestliže manželé tuto povinnost v určené lhůtě nesplní a nedojde-li k přerušení řízení dle § 110 odst. 1 o. s. ř., poučí je soud podle § 118a odst. 2, 3 o. s. ř. o povinnosti doplnit rozhodující skutečnosti a prokázat tzv. kvalifikovaný rozvrat manželství.</a:t>
            </a:r>
            <a:endParaRPr lang="cs-CZ"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5706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792163"/>
          </a:xfrm>
        </p:spPr>
        <p:txBody>
          <a:bodyPr>
            <a:normAutofit/>
          </a:bodyPr>
          <a:lstStyle/>
          <a:p>
            <a:pPr algn="ctr" fontAlgn="auto">
              <a:spcAft>
                <a:spcPts val="0"/>
              </a:spcAft>
              <a:defRPr/>
            </a:pPr>
            <a:r>
              <a:rPr lang="cs-CZ" b="1" dirty="0">
                <a:solidFill>
                  <a:schemeClr val="tx1"/>
                </a:solidFill>
                <a:latin typeface="Calibri" panose="020F0502020204030204" pitchFamily="34" charset="0"/>
                <a:cs typeface="Calibri" panose="020F0502020204030204" pitchFamily="34" charset="0"/>
              </a:rPr>
              <a:t>Bonus 3</a:t>
            </a:r>
          </a:p>
        </p:txBody>
      </p:sp>
      <p:sp>
        <p:nvSpPr>
          <p:cNvPr id="3" name="Zástupný symbol pro obsah 2"/>
          <p:cNvSpPr>
            <a:spLocks noGrp="1"/>
          </p:cNvSpPr>
          <p:nvPr>
            <p:ph idx="1"/>
          </p:nvPr>
        </p:nvSpPr>
        <p:spPr>
          <a:xfrm>
            <a:off x="525610" y="1221927"/>
            <a:ext cx="8568952" cy="5400600"/>
          </a:xfrm>
        </p:spPr>
        <p:txBody>
          <a:bodyPr>
            <a:normAutofit fontScale="77500" lnSpcReduction="20000"/>
          </a:bodyPr>
          <a:lstStyle/>
          <a:p>
            <a:pPr marL="0" indent="0">
              <a:buNone/>
            </a:pPr>
            <a:r>
              <a:rPr lang="cs-CZ" sz="3600" b="1" dirty="0">
                <a:solidFill>
                  <a:schemeClr val="accent1">
                    <a:lumMod val="60000"/>
                    <a:lumOff val="40000"/>
                  </a:schemeClr>
                </a:solidFill>
                <a:latin typeface="Calibri" panose="020F0502020204030204" pitchFamily="34" charset="0"/>
                <a:cs typeface="Calibri" panose="020F0502020204030204" pitchFamily="34" charset="0"/>
              </a:rPr>
              <a:t>Usnesení NS z 22. 5. 2013, </a:t>
            </a:r>
            <a:r>
              <a:rPr lang="cs-CZ" sz="3600" b="1" dirty="0" err="1">
                <a:solidFill>
                  <a:schemeClr val="accent1">
                    <a:lumMod val="60000"/>
                    <a:lumOff val="40000"/>
                  </a:schemeClr>
                </a:solidFill>
                <a:latin typeface="Calibri" panose="020F0502020204030204" pitchFamily="34" charset="0"/>
                <a:cs typeface="Calibri" panose="020F0502020204030204" pitchFamily="34" charset="0"/>
              </a:rPr>
              <a:t>sp</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zn. 30 </a:t>
            </a:r>
            <a:r>
              <a:rPr lang="cs-CZ" sz="3600" b="1" dirty="0" err="1">
                <a:solidFill>
                  <a:schemeClr val="accent1">
                    <a:lumMod val="60000"/>
                    <a:lumOff val="40000"/>
                  </a:schemeClr>
                </a:solidFill>
                <a:latin typeface="Calibri" panose="020F0502020204030204" pitchFamily="34" charset="0"/>
                <a:cs typeface="Calibri" panose="020F0502020204030204" pitchFamily="34" charset="0"/>
              </a:rPr>
              <a:t>Cdo</a:t>
            </a:r>
            <a:r>
              <a:rPr lang="cs-CZ" sz="3600" b="1" dirty="0">
                <a:solidFill>
                  <a:schemeClr val="accent1">
                    <a:lumMod val="60000"/>
                    <a:lumOff val="40000"/>
                  </a:schemeClr>
                </a:solidFill>
                <a:latin typeface="Calibri" panose="020F0502020204030204" pitchFamily="34" charset="0"/>
                <a:cs typeface="Calibri" panose="020F0502020204030204" pitchFamily="34" charset="0"/>
              </a:rPr>
              <a:t> 1376/2012: </a:t>
            </a:r>
            <a:r>
              <a:rPr lang="cs-CZ" sz="3600" b="1" dirty="0">
                <a:latin typeface="Calibri" panose="020F0502020204030204" pitchFamily="34" charset="0"/>
                <a:cs typeface="Calibri" panose="020F0502020204030204" pitchFamily="34" charset="0"/>
              </a:rPr>
              <a:t>Rozhodne-li soud o zbavení rodiče rodičovské zodpovědnosti, zpravidla rozhodnutí zahrnuje i zákaz styku, ledaže by jej výslovně připustil. Důvody, které se uplatní pro zákaz přímého styku, platí i pro styk nepřímý. Nepřímý styk je k přímému styku v poměru speciality, nikoliv subsidiarity. Okolnost, že se rodič nedopustil přímého zásahu proti dítěti, je nerozhodná, neboť i nepřímý zásah může s ohledem na svoji intenzitu vyžadovat přijetí opatření v podobě zbavení rodičovské zodpovědnosti. Není vadou řízení, jestliže soud v řízení podle § 44 zák. o rod. rozhodne o zbavení či omezení rodičovské zodpovědnosti, aniž by procesně rozhodl       o návrhu účastníka na pozastavení rodičovské odpovědnosti.</a:t>
            </a:r>
          </a:p>
          <a:p>
            <a:pPr marL="274320" indent="-274320" fontAlgn="auto">
              <a:spcAft>
                <a:spcPts val="0"/>
              </a:spcAft>
              <a:buClr>
                <a:schemeClr val="accent3"/>
              </a:buClr>
              <a:buFont typeface="Wingdings 2"/>
              <a:buNone/>
              <a:defRPr/>
            </a:pP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04544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827584" y="980728"/>
            <a:ext cx="7736615" cy="4104456"/>
          </a:xfrm>
        </p:spPr>
        <p:txBody>
          <a:bodyPr>
            <a:normAutofit fontScale="85000" lnSpcReduction="20000"/>
          </a:bodyPr>
          <a:lstStyle/>
          <a:p>
            <a:pPr algn="ctr">
              <a:buNone/>
            </a:pPr>
            <a:endParaRPr lang="cs-CZ" sz="4400" b="1" dirty="0">
              <a:solidFill>
                <a:schemeClr val="tx1"/>
              </a:solidFill>
              <a:latin typeface="Calibri" panose="020F0502020204030204" pitchFamily="34" charset="0"/>
              <a:cs typeface="Calibri" panose="020F0502020204030204" pitchFamily="34" charset="0"/>
            </a:endParaRPr>
          </a:p>
          <a:p>
            <a:pPr algn="ctr">
              <a:buNone/>
            </a:pPr>
            <a:r>
              <a:rPr lang="cs-CZ" sz="4400" b="1" dirty="0">
                <a:solidFill>
                  <a:schemeClr val="tx1"/>
                </a:solidFill>
                <a:latin typeface="Calibri" panose="020F0502020204030204" pitchFamily="34" charset="0"/>
                <a:cs typeface="Calibri" panose="020F0502020204030204" pitchFamily="34" charset="0"/>
              </a:rPr>
              <a:t>Děkuji za pozornost                                      a těším se s vámi </a:t>
            </a:r>
          </a:p>
          <a:p>
            <a:pPr algn="ctr">
              <a:buNone/>
            </a:pPr>
            <a:r>
              <a:rPr lang="cs-CZ" sz="4400" b="1" dirty="0">
                <a:solidFill>
                  <a:schemeClr val="tx1"/>
                </a:solidFill>
                <a:latin typeface="Calibri" panose="020F0502020204030204" pitchFamily="34" charset="0"/>
                <a:cs typeface="Calibri" panose="020F0502020204030204" pitchFamily="34" charset="0"/>
              </a:rPr>
              <a:t>na shledanou příště.</a:t>
            </a:r>
          </a:p>
          <a:p>
            <a:pPr algn="ctr">
              <a:buNone/>
            </a:pPr>
            <a:endParaRPr lang="cs-CZ" sz="4400" b="1" dirty="0">
              <a:solidFill>
                <a:schemeClr val="tx1"/>
              </a:solidFill>
              <a:latin typeface="Calibri" panose="020F0502020204030204" pitchFamily="34" charset="0"/>
              <a:cs typeface="Calibri" panose="020F0502020204030204" pitchFamily="34" charset="0"/>
            </a:endParaRPr>
          </a:p>
          <a:p>
            <a:pPr algn="ctr">
              <a:buNone/>
            </a:pPr>
            <a:endParaRPr lang="cs-CZ" sz="4400" b="1" dirty="0">
              <a:solidFill>
                <a:schemeClr val="tx1"/>
              </a:solidFill>
              <a:latin typeface="Calibri" panose="020F0502020204030204" pitchFamily="34" charset="0"/>
              <a:cs typeface="Calibri" panose="020F0502020204030204" pitchFamily="34" charset="0"/>
            </a:endParaRPr>
          </a:p>
          <a:p>
            <a:pPr algn="ctr">
              <a:buNone/>
            </a:pPr>
            <a:r>
              <a:rPr lang="cs-CZ" sz="3200" b="1" dirty="0">
                <a:solidFill>
                  <a:schemeClr val="tx1"/>
                </a:solidFill>
                <a:latin typeface="Calibri" panose="020F0502020204030204" pitchFamily="34" charset="0"/>
                <a:cs typeface="Calibri" panose="020F0502020204030204" pitchFamily="34" charset="0"/>
              </a:rPr>
              <a:t>JUDr. Daniela Kovářová</a:t>
            </a:r>
          </a:p>
          <a:p>
            <a:pPr algn="ctr">
              <a:buNone/>
            </a:pPr>
            <a:endParaRPr lang="cs-CZ" sz="4400" b="1" dirty="0">
              <a:solidFill>
                <a:schemeClr val="tx1"/>
              </a:solidFill>
              <a:latin typeface="Calibri" panose="020F0502020204030204" pitchFamily="34" charset="0"/>
              <a:cs typeface="Calibri" panose="020F0502020204030204" pitchFamily="34" charset="0"/>
            </a:endParaRPr>
          </a:p>
        </p:txBody>
      </p:sp>
      <p:pic>
        <p:nvPicPr>
          <p:cNvPr id="5" name="Obrázek 4">
            <a:extLst>
              <a:ext uri="{FF2B5EF4-FFF2-40B4-BE49-F238E27FC236}">
                <a16:creationId xmlns:a16="http://schemas.microsoft.com/office/drawing/2014/main" id="{19DA7B8E-C8E8-430C-8F3F-FE272F0AE6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6929" y="5149138"/>
            <a:ext cx="2557924" cy="1456267"/>
          </a:xfrm>
          <a:prstGeom prst="rect">
            <a:avLst/>
          </a:prstGeom>
        </p:spPr>
      </p:pic>
    </p:spTree>
    <p:extLst>
      <p:ext uri="{BB962C8B-B14F-4D97-AF65-F5344CB8AC3E}">
        <p14:creationId xmlns:p14="http://schemas.microsoft.com/office/powerpoint/2010/main" val="29112376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88531" y="188641"/>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Role České advokátní komory</a:t>
            </a:r>
          </a:p>
        </p:txBody>
      </p:sp>
      <p:sp>
        <p:nvSpPr>
          <p:cNvPr id="3" name="Zástupný symbol pro obsah 2"/>
          <p:cNvSpPr>
            <a:spLocks noGrp="1"/>
          </p:cNvSpPr>
          <p:nvPr>
            <p:ph idx="1"/>
          </p:nvPr>
        </p:nvSpPr>
        <p:spPr>
          <a:xfrm>
            <a:off x="488531" y="1268760"/>
            <a:ext cx="8229600" cy="5184575"/>
          </a:xfrm>
        </p:spPr>
        <p:txBody>
          <a:bodyPr>
            <a:normAutofit lnSpcReduction="10000"/>
          </a:bodyPr>
          <a:lstStyle/>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Pořádá semináře (například tento </a:t>
            </a:r>
            <a:r>
              <a:rPr lang="cs-CZ" sz="3600" b="1" dirty="0">
                <a:latin typeface="Calibri" panose="020F0502020204030204" pitchFamily="34" charset="0"/>
                <a:cs typeface="Calibri" panose="020F0502020204030204" pitchFamily="34" charset="0"/>
                <a:sym typeface="Wingdings" panose="05000000000000000000" pitchFamily="2" charset="2"/>
              </a:rPr>
              <a:t></a:t>
            </a:r>
            <a:r>
              <a:rPr lang="cs-CZ" sz="3600" b="1" dirty="0">
                <a:latin typeface="Calibri" panose="020F0502020204030204" pitchFamily="34" charset="0"/>
                <a:cs typeface="Calibri" panose="020F0502020204030204" pitchFamily="34" charset="0"/>
              </a:rPr>
              <a:t>)                  a organizuje přednášky i v regionech</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Publikuje články k opatrovnickým tématům v Bulletinu advokacie, na serveru </a:t>
            </a:r>
            <a:r>
              <a:rPr lang="cs-CZ" sz="3600" b="1" dirty="0">
                <a:latin typeface="Calibri" panose="020F0502020204030204" pitchFamily="34" charset="0"/>
                <a:cs typeface="Calibri" panose="020F0502020204030204" pitchFamily="34" charset="0"/>
                <a:hlinkClick r:id="rId2"/>
              </a:rPr>
              <a:t>www.cak.cz</a:t>
            </a:r>
            <a:r>
              <a:rPr lang="cs-CZ" sz="3600" b="1" dirty="0">
                <a:latin typeface="Calibri" panose="020F0502020204030204" pitchFamily="34" charset="0"/>
                <a:cs typeface="Calibri" panose="020F0502020204030204" pitchFamily="34" charset="0"/>
              </a:rPr>
              <a:t> a BA on line</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Zřídila sekci pro rodinné právo</a:t>
            </a:r>
          </a:p>
          <a:p>
            <a:pPr marL="274320" indent="-274320" fontAlgn="auto">
              <a:spcAft>
                <a:spcPts val="0"/>
              </a:spcAft>
              <a:buClr>
                <a:schemeClr val="accent3"/>
              </a:buClr>
              <a:buFont typeface="Wingdings 2"/>
              <a:buChar char=""/>
              <a:defRPr/>
            </a:pPr>
            <a:r>
              <a:rPr lang="cs-CZ" sz="3600" b="1" dirty="0">
                <a:solidFill>
                  <a:schemeClr val="accent1">
                    <a:lumMod val="60000"/>
                    <a:lumOff val="40000"/>
                  </a:schemeClr>
                </a:solidFill>
                <a:latin typeface="Calibri" panose="020F0502020204030204" pitchFamily="34" charset="0"/>
                <a:cs typeface="Calibri" panose="020F0502020204030204" pitchFamily="34" charset="0"/>
              </a:rPr>
              <a:t>Zavede povinné vzdělávání </a:t>
            </a: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Dnes poprvé dostane každý účastník doklad </a:t>
            </a:r>
            <a:r>
              <a:rPr lang="cs-CZ" sz="3600" b="1" dirty="0">
                <a:latin typeface="Calibri" panose="020F0502020204030204" pitchFamily="34" charset="0"/>
                <a:cs typeface="Calibri" panose="020F0502020204030204" pitchFamily="34" charset="0"/>
                <a:sym typeface="Wingdings" panose="05000000000000000000" pitchFamily="2" charset="2"/>
              </a:rPr>
              <a:t></a:t>
            </a:r>
            <a:endParaRPr lang="cs-CZ" sz="3600" b="1" dirty="0">
              <a:latin typeface="Calibri" panose="020F0502020204030204" pitchFamily="34" charset="0"/>
              <a:cs typeface="Calibri" panose="020F0502020204030204" pitchFamily="34" charset="0"/>
            </a:endParaRPr>
          </a:p>
          <a:p>
            <a:pPr marL="274320" indent="-274320" fontAlgn="auto">
              <a:spcAft>
                <a:spcPts val="0"/>
              </a:spcAft>
              <a:buClr>
                <a:schemeClr val="accent3"/>
              </a:buClr>
              <a:buFont typeface="Wingdings 2"/>
              <a:buChar char=""/>
              <a:defRPr/>
            </a:pPr>
            <a:r>
              <a:rPr lang="cs-CZ" sz="3600" b="1" dirty="0">
                <a:latin typeface="Calibri" panose="020F0502020204030204" pitchFamily="34" charset="0"/>
                <a:cs typeface="Calibri" panose="020F0502020204030204" pitchFamily="34" charset="0"/>
              </a:rPr>
              <a:t>Souvisí rodinná agenda s etikou?</a:t>
            </a:r>
          </a:p>
        </p:txBody>
      </p:sp>
    </p:spTree>
    <p:extLst>
      <p:ext uri="{BB962C8B-B14F-4D97-AF65-F5344CB8AC3E}">
        <p14:creationId xmlns:p14="http://schemas.microsoft.com/office/powerpoint/2010/main" val="130747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title"/>
          </p:nvPr>
        </p:nvSpPr>
        <p:spPr>
          <a:xfrm>
            <a:off x="467544" y="260648"/>
            <a:ext cx="8229600" cy="1211957"/>
          </a:xfrm>
        </p:spPr>
        <p:txBody>
          <a:bodyPr/>
          <a:lstStyle/>
          <a:p>
            <a:pPr algn="ctr"/>
            <a:r>
              <a:rPr lang="cs-CZ" b="1" dirty="0">
                <a:solidFill>
                  <a:schemeClr val="accent1">
                    <a:lumMod val="60000"/>
                    <a:lumOff val="40000"/>
                  </a:schemeClr>
                </a:solidFill>
                <a:latin typeface="Calibri" panose="020F0502020204030204" pitchFamily="34" charset="0"/>
                <a:cs typeface="Calibri" panose="020F0502020204030204" pitchFamily="34" charset="0"/>
              </a:rPr>
              <a:t>Etické hranice I</a:t>
            </a:r>
          </a:p>
        </p:txBody>
      </p:sp>
      <p:sp>
        <p:nvSpPr>
          <p:cNvPr id="3" name="Zástupný symbol pro obsah 2"/>
          <p:cNvSpPr>
            <a:spLocks noGrp="1"/>
          </p:cNvSpPr>
          <p:nvPr>
            <p:ph idx="1"/>
          </p:nvPr>
        </p:nvSpPr>
        <p:spPr>
          <a:xfrm>
            <a:off x="467544" y="1463883"/>
            <a:ext cx="8229600" cy="5184575"/>
          </a:xfrm>
        </p:spPr>
        <p:txBody>
          <a:bodyPr>
            <a:noAutofit/>
          </a:bodyPr>
          <a:lstStyle/>
          <a:p>
            <a:r>
              <a:rPr lang="cs-CZ" sz="2800" b="1" dirty="0">
                <a:solidFill>
                  <a:srgbClr val="0070C0"/>
                </a:solidFill>
                <a:latin typeface="Calibri" panose="020F0502020204030204" pitchFamily="34" charset="0"/>
                <a:cs typeface="Calibri" panose="020F0502020204030204" pitchFamily="34" charset="0"/>
              </a:rPr>
              <a:t> </a:t>
            </a:r>
            <a:r>
              <a:rPr lang="cs-CZ" sz="2800" b="1" dirty="0">
                <a:latin typeface="Calibri" panose="020F0502020204030204" pitchFamily="34" charset="0"/>
                <a:cs typeface="Calibri" panose="020F0502020204030204" pitchFamily="34" charset="0"/>
              </a:rPr>
              <a:t>Advokát je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povinen chránit a prosazovat práva           a oprávněné zájmy klienta a řídit se jeho pokyny. </a:t>
            </a:r>
            <a:r>
              <a:rPr lang="cs-CZ" sz="2800" b="1" dirty="0">
                <a:latin typeface="Calibri" panose="020F0502020204030204" pitchFamily="34" charset="0"/>
                <a:cs typeface="Calibri" panose="020F0502020204030204" pitchFamily="34" charset="0"/>
              </a:rPr>
              <a:t>Pokyny klienta však není vázán, jsou-li v rozporu           s  právním nebo stavovským předpisem; o tom je advokát povinen klienta přiměřeně poučit (§ 16 odst. 1 zákona o advokacii).</a:t>
            </a:r>
          </a:p>
          <a:p>
            <a:r>
              <a:rPr lang="cs-CZ" sz="2800" b="1" dirty="0">
                <a:latin typeface="Calibri" panose="020F0502020204030204" pitchFamily="34" charset="0"/>
                <a:cs typeface="Calibri" panose="020F0502020204030204" pitchFamily="34" charset="0"/>
              </a:rPr>
              <a:t>Při výkonu advokacie je advokát povinen jednat </a:t>
            </a:r>
            <a:r>
              <a:rPr lang="cs-CZ" sz="2800" b="1" dirty="0">
                <a:solidFill>
                  <a:schemeClr val="accent1">
                    <a:lumMod val="60000"/>
                    <a:lumOff val="40000"/>
                  </a:schemeClr>
                </a:solidFill>
                <a:latin typeface="Calibri" panose="020F0502020204030204" pitchFamily="34" charset="0"/>
                <a:cs typeface="Calibri" panose="020F0502020204030204" pitchFamily="34" charset="0"/>
              </a:rPr>
              <a:t>čestně a svědomitě</a:t>
            </a:r>
            <a:r>
              <a:rPr lang="cs-CZ" sz="2800" b="1" dirty="0">
                <a:latin typeface="Calibri" panose="020F0502020204030204" pitchFamily="34" charset="0"/>
                <a:cs typeface="Calibri" panose="020F0502020204030204" pitchFamily="34" charset="0"/>
              </a:rPr>
              <a:t>; je povinen využívat důsledně všechny zákonné prostředky a v jejich rámci uplatnit v zájmu klienta vše, co podle svého přesvědčení pokládá za prospěšné (§ 16 odst. 2 zákona                  o advokacii).</a:t>
            </a:r>
          </a:p>
          <a:p>
            <a:endParaRPr lang="cs-CZ"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7082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
  <a:themeElements>
    <a:clrScheme name="Nebe">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Neb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b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TM03457452[[fn=Nebesa]]</Template>
  <TotalTime>10386</TotalTime>
  <Words>6097</Words>
  <Application>Microsoft Office PowerPoint</Application>
  <PresentationFormat>Předvádění na obrazovce (4:3)</PresentationFormat>
  <Paragraphs>443</Paragraphs>
  <Slides>74</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74</vt:i4>
      </vt:variant>
    </vt:vector>
  </HeadingPairs>
  <TitlesOfParts>
    <vt:vector size="81" baseType="lpstr">
      <vt:lpstr>Arial</vt:lpstr>
      <vt:lpstr>Calibri</vt:lpstr>
      <vt:lpstr>Calibri Light</vt:lpstr>
      <vt:lpstr>Wingdings</vt:lpstr>
      <vt:lpstr>Wingdings 2</vt:lpstr>
      <vt:lpstr>Nebe</vt:lpstr>
      <vt:lpstr>Acrobat Document</vt:lpstr>
      <vt:lpstr>rodinnÝ advokát   Seminář pro advokáty dne 12. dubna 2018, Praha </vt:lpstr>
      <vt:lpstr>Prezentace aplikace PowerPoint</vt:lpstr>
      <vt:lpstr>O čem bude řeč</vt:lpstr>
      <vt:lpstr>Prameny a zdroje</vt:lpstr>
      <vt:lpstr>Hřiště pro rodinného advokáta</vt:lpstr>
      <vt:lpstr>Jaký je ideální rodinný advokát?</vt:lpstr>
      <vt:lpstr>Osobnostní předpoklady</vt:lpstr>
      <vt:lpstr>Role České advokátní komory</vt:lpstr>
      <vt:lpstr>Etické hranice I</vt:lpstr>
      <vt:lpstr>Etické hranice II</vt:lpstr>
      <vt:lpstr>Jak najít dobrého advokáta</vt:lpstr>
      <vt:lpstr>Z kárné judikatury ČAK</vt:lpstr>
      <vt:lpstr>Prezentace aplikace PowerPoint</vt:lpstr>
      <vt:lpstr>Odměna v rodinné věci II</vt:lpstr>
      <vt:lpstr>Bezplatná právní pomoc</vt:lpstr>
      <vt:lpstr>Čl. 10 etických pravidel</vt:lpstr>
      <vt:lpstr>Mimosmluvní odměna </vt:lpstr>
      <vt:lpstr>Odměna podle AT  1</vt:lpstr>
      <vt:lpstr>Tarifální komplikace </vt:lpstr>
      <vt:lpstr>Odměna podle AT  2</vt:lpstr>
      <vt:lpstr>Odměna podle AT  3</vt:lpstr>
      <vt:lpstr>Odměna podle AT  4</vt:lpstr>
      <vt:lpstr>Odměna podle AT  5</vt:lpstr>
      <vt:lpstr>Odměna podle AT  6</vt:lpstr>
      <vt:lpstr>Pozor na novelu čl. 10 odst. 6</vt:lpstr>
      <vt:lpstr>Odměna Ustanoveného opatrovníka</vt:lpstr>
      <vt:lpstr>Kárná rozhodnutí k odměně </vt:lpstr>
      <vt:lpstr>Rodiče</vt:lpstr>
      <vt:lpstr>Jak se rodiče rozcházejí</vt:lpstr>
      <vt:lpstr>Proč otcové trvají na střídavé péči?</vt:lpstr>
      <vt:lpstr>Judikatura – styk dítěte s druhým rodičem</vt:lpstr>
      <vt:lpstr>O co všechno se rodiče mohou hádat?</vt:lpstr>
      <vt:lpstr>může pomoci OSPOD?</vt:lpstr>
      <vt:lpstr>Novela obč. zákoníku - zákon č. 460/2016 Sb.</vt:lpstr>
      <vt:lpstr>Ještě novela NOZ</vt:lpstr>
      <vt:lpstr>Nejasnosti u úroků</vt:lpstr>
      <vt:lpstr>Civilní soudní řízení</vt:lpstr>
      <vt:lpstr>Novinky v civilním procesu</vt:lpstr>
      <vt:lpstr>Návrh rekodifikace civilního procesu</vt:lpstr>
      <vt:lpstr>Problém s nesezdanými partnery</vt:lpstr>
      <vt:lpstr>Usnesení Ústavního soudu</vt:lpstr>
      <vt:lpstr>Nezletilé dítě - práva</vt:lpstr>
      <vt:lpstr>Judikatura – participační právo dítěte</vt:lpstr>
      <vt:lpstr>Co je zájem dítěte</vt:lpstr>
      <vt:lpstr>Otazníky nad výživným </vt:lpstr>
      <vt:lpstr>Stanovisko Nejvyššího soudu ze dne 19. 10. 2016</vt:lpstr>
      <vt:lpstr>Ještě Stanovisko …</vt:lpstr>
      <vt:lpstr>Co komplikuje stanovení výživného ?</vt:lpstr>
      <vt:lpstr>Subjektivní rady pro maminky</vt:lpstr>
      <vt:lpstr>Subjektivní rady pro tatínky</vt:lpstr>
      <vt:lpstr>Zákon o státem zálohovaném výživném</vt:lpstr>
      <vt:lpstr>Životní úroveň</vt:lpstr>
      <vt:lpstr>Právo na stejnou životní úroveň </vt:lpstr>
      <vt:lpstr>Uspokojování potřeb rodiny</vt:lpstr>
      <vt:lpstr>Kdo tvoří rodinu?</vt:lpstr>
      <vt:lpstr>Co soud zohledňuje</vt:lpstr>
      <vt:lpstr>Co je stejná životní úroveň</vt:lpstr>
      <vt:lpstr>Rodič jako správce majetku dítěte</vt:lpstr>
      <vt:lpstr>Právo platícího rodiče</vt:lpstr>
      <vt:lpstr>Slušnost v rodinných vztazích?</vt:lpstr>
      <vt:lpstr>Mediace</vt:lpstr>
      <vt:lpstr>Mediace ano, ALE… </vt:lpstr>
      <vt:lpstr>Střídavá péče - postuláty</vt:lpstr>
      <vt:lpstr>Střídavá péče - pohnutky</vt:lpstr>
      <vt:lpstr>Jak šel čas na Ústavním soudu…</vt:lpstr>
      <vt:lpstr>Prezentace aplikace PowerPoint</vt:lpstr>
      <vt:lpstr>Ústavní soud proti a do třetice</vt:lpstr>
      <vt:lpstr>Výkon rozhodnutí</vt:lpstr>
      <vt:lpstr>Ústavní soud k výkonu rozhodnutí</vt:lpstr>
      <vt:lpstr>Prezentace aplikace PowerPoint</vt:lpstr>
      <vt:lpstr>Jako bonus  další zajímavá soudní rozhodnutí</vt:lpstr>
      <vt:lpstr>Bonus 2</vt:lpstr>
      <vt:lpstr>Bonus 3</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Čím chcete být?</dc:title>
  <dc:creator>Daniela Kovářová</dc:creator>
  <cp:lastModifiedBy>Knížová Marie</cp:lastModifiedBy>
  <cp:revision>444</cp:revision>
  <cp:lastPrinted>2017-03-24T16:46:35Z</cp:lastPrinted>
  <dcterms:created xsi:type="dcterms:W3CDTF">2010-11-12T22:42:29Z</dcterms:created>
  <dcterms:modified xsi:type="dcterms:W3CDTF">2018-04-10T07:44:57Z</dcterms:modified>
</cp:coreProperties>
</file>